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3" r:id="rId1"/>
  </p:sldMasterIdLst>
  <p:notesMasterIdLst>
    <p:notesMasterId r:id="rId120"/>
  </p:notesMasterIdLst>
  <p:sldIdLst>
    <p:sldId id="271" r:id="rId2"/>
    <p:sldId id="286" r:id="rId3"/>
    <p:sldId id="775" r:id="rId4"/>
    <p:sldId id="713" r:id="rId5"/>
    <p:sldId id="287" r:id="rId6"/>
    <p:sldId id="352" r:id="rId7"/>
    <p:sldId id="354" r:id="rId8"/>
    <p:sldId id="322" r:id="rId9"/>
    <p:sldId id="773" r:id="rId10"/>
    <p:sldId id="288" r:id="rId11"/>
    <p:sldId id="256" r:id="rId12"/>
    <p:sldId id="326" r:id="rId13"/>
    <p:sldId id="321" r:id="rId14"/>
    <p:sldId id="781" r:id="rId15"/>
    <p:sldId id="782" r:id="rId16"/>
    <p:sldId id="774" r:id="rId17"/>
    <p:sldId id="715" r:id="rId18"/>
    <p:sldId id="822" r:id="rId19"/>
    <p:sldId id="290" r:id="rId20"/>
    <p:sldId id="716" r:id="rId21"/>
    <p:sldId id="629" r:id="rId22"/>
    <p:sldId id="776" r:id="rId23"/>
    <p:sldId id="780" r:id="rId24"/>
    <p:sldId id="717" r:id="rId25"/>
    <p:sldId id="291" r:id="rId26"/>
    <p:sldId id="538" r:id="rId27"/>
    <p:sldId id="777" r:id="rId28"/>
    <p:sldId id="330" r:id="rId29"/>
    <p:sldId id="635" r:id="rId30"/>
    <p:sldId id="395" r:id="rId31"/>
    <p:sldId id="783" r:id="rId32"/>
    <p:sldId id="292" r:id="rId33"/>
    <p:sldId id="293" r:id="rId34"/>
    <p:sldId id="327" r:id="rId35"/>
    <p:sldId id="294" r:id="rId36"/>
    <p:sldId id="311" r:id="rId37"/>
    <p:sldId id="784" r:id="rId38"/>
    <p:sldId id="785" r:id="rId39"/>
    <p:sldId id="786" r:id="rId40"/>
    <p:sldId id="788" r:id="rId41"/>
    <p:sldId id="787" r:id="rId42"/>
    <p:sldId id="789" r:id="rId43"/>
    <p:sldId id="790" r:id="rId44"/>
    <p:sldId id="791" r:id="rId45"/>
    <p:sldId id="792" r:id="rId46"/>
    <p:sldId id="793" r:id="rId47"/>
    <p:sldId id="794" r:id="rId48"/>
    <p:sldId id="802" r:id="rId49"/>
    <p:sldId id="796" r:id="rId50"/>
    <p:sldId id="797" r:id="rId51"/>
    <p:sldId id="798" r:id="rId52"/>
    <p:sldId id="799" r:id="rId53"/>
    <p:sldId id="800" r:id="rId54"/>
    <p:sldId id="801" r:id="rId55"/>
    <p:sldId id="803" r:id="rId56"/>
    <p:sldId id="295" r:id="rId57"/>
    <p:sldId id="301" r:id="rId58"/>
    <p:sldId id="302" r:id="rId59"/>
    <p:sldId id="303" r:id="rId60"/>
    <p:sldId id="304" r:id="rId61"/>
    <p:sldId id="305" r:id="rId62"/>
    <p:sldId id="823" r:id="rId63"/>
    <p:sldId id="306" r:id="rId64"/>
    <p:sldId id="307" r:id="rId65"/>
    <p:sldId id="328" r:id="rId66"/>
    <p:sldId id="297" r:id="rId67"/>
    <p:sldId id="826" r:id="rId68"/>
    <p:sldId id="824" r:id="rId69"/>
    <p:sldId id="259" r:id="rId70"/>
    <p:sldId id="308" r:id="rId71"/>
    <p:sldId id="296" r:id="rId72"/>
    <p:sldId id="260" r:id="rId73"/>
    <p:sldId id="281" r:id="rId74"/>
    <p:sldId id="827" r:id="rId75"/>
    <p:sldId id="280" r:id="rId76"/>
    <p:sldId id="298" r:id="rId77"/>
    <p:sldId id="261" r:id="rId78"/>
    <p:sldId id="309" r:id="rId79"/>
    <p:sldId id="262" r:id="rId80"/>
    <p:sldId id="263" r:id="rId81"/>
    <p:sldId id="310" r:id="rId82"/>
    <p:sldId id="257" r:id="rId83"/>
    <p:sldId id="258" r:id="rId84"/>
    <p:sldId id="804" r:id="rId85"/>
    <p:sldId id="805" r:id="rId86"/>
    <p:sldId id="806" r:id="rId87"/>
    <p:sldId id="807" r:id="rId88"/>
    <p:sldId id="808" r:id="rId89"/>
    <p:sldId id="264" r:id="rId90"/>
    <p:sldId id="265" r:id="rId91"/>
    <p:sldId id="266" r:id="rId92"/>
    <p:sldId id="809" r:id="rId93"/>
    <p:sldId id="810" r:id="rId94"/>
    <p:sldId id="267" r:id="rId95"/>
    <p:sldId id="268" r:id="rId96"/>
    <p:sldId id="270" r:id="rId97"/>
    <p:sldId id="279" r:id="rId98"/>
    <p:sldId id="811" r:id="rId99"/>
    <p:sldId id="812" r:id="rId100"/>
    <p:sldId id="813" r:id="rId101"/>
    <p:sldId id="814" r:id="rId102"/>
    <p:sldId id="272" r:id="rId103"/>
    <p:sldId id="273" r:id="rId104"/>
    <p:sldId id="274" r:id="rId105"/>
    <p:sldId id="275" r:id="rId106"/>
    <p:sldId id="277" r:id="rId107"/>
    <p:sldId id="828" r:id="rId108"/>
    <p:sldId id="278" r:id="rId109"/>
    <p:sldId id="815" r:id="rId110"/>
    <p:sldId id="283" r:id="rId111"/>
    <p:sldId id="284" r:id="rId112"/>
    <p:sldId id="816" r:id="rId113"/>
    <p:sldId id="817" r:id="rId114"/>
    <p:sldId id="818" r:id="rId115"/>
    <p:sldId id="289" r:id="rId116"/>
    <p:sldId id="819" r:id="rId117"/>
    <p:sldId id="820" r:id="rId118"/>
    <p:sldId id="821" r:id="rId119"/>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Times New Roman" panose="02020603050405020304" pitchFamily="18" charset="0"/>
      </a:defRPr>
    </a:lvl1pPr>
    <a:lvl2pPr marL="4572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Times New Roman" panose="02020603050405020304" pitchFamily="18" charset="0"/>
      </a:defRPr>
    </a:lvl2pPr>
    <a:lvl3pPr marL="9144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Times New Roman" panose="02020603050405020304" pitchFamily="18" charset="0"/>
      </a:defRPr>
    </a:lvl3pPr>
    <a:lvl4pPr marL="13716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Times New Roman" panose="02020603050405020304" pitchFamily="18" charset="0"/>
      </a:defRPr>
    </a:lvl4pPr>
    <a:lvl5pPr marL="18288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Times New Roman" panose="02020603050405020304" pitchFamily="18" charset="0"/>
      </a:defRPr>
    </a:lvl5pPr>
    <a:lvl6pPr marL="2286000" algn="l" defTabSz="914400" rtl="0" eaLnBrk="1" latinLnBrk="0" hangingPunct="1">
      <a:defRPr sz="2400" kern="1200">
        <a:solidFill>
          <a:schemeClr val="tx1"/>
        </a:solidFill>
        <a:latin typeface="Times New Roman" panose="02020603050405020304" pitchFamily="18" charset="0"/>
        <a:ea typeface="+mn-ea"/>
        <a:cs typeface="Times New Roman" panose="02020603050405020304" pitchFamily="18" charset="0"/>
      </a:defRPr>
    </a:lvl6pPr>
    <a:lvl7pPr marL="2743200" algn="l" defTabSz="914400" rtl="0" eaLnBrk="1" latinLnBrk="0" hangingPunct="1">
      <a:defRPr sz="2400" kern="1200">
        <a:solidFill>
          <a:schemeClr val="tx1"/>
        </a:solidFill>
        <a:latin typeface="Times New Roman" panose="02020603050405020304" pitchFamily="18" charset="0"/>
        <a:ea typeface="+mn-ea"/>
        <a:cs typeface="Times New Roman" panose="02020603050405020304" pitchFamily="18" charset="0"/>
      </a:defRPr>
    </a:lvl7pPr>
    <a:lvl8pPr marL="3200400" algn="l" defTabSz="914400" rtl="0" eaLnBrk="1" latinLnBrk="0" hangingPunct="1">
      <a:defRPr sz="2400" kern="1200">
        <a:solidFill>
          <a:schemeClr val="tx1"/>
        </a:solidFill>
        <a:latin typeface="Times New Roman" panose="02020603050405020304" pitchFamily="18" charset="0"/>
        <a:ea typeface="+mn-ea"/>
        <a:cs typeface="Times New Roman" panose="02020603050405020304" pitchFamily="18" charset="0"/>
      </a:defRPr>
    </a:lvl8pPr>
    <a:lvl9pPr marL="3657600" algn="l" defTabSz="914400" rtl="0" eaLnBrk="1" latinLnBrk="0" hangingPunct="1">
      <a:defRPr sz="2400" kern="1200">
        <a:solidFill>
          <a:schemeClr val="tx1"/>
        </a:solidFill>
        <a:latin typeface="Times New Roman" panose="02020603050405020304" pitchFamily="18" charset="0"/>
        <a:ea typeface="+mn-ea"/>
        <a:cs typeface="Times New Roman" panose="02020603050405020304" pitchFamily="18"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FF3300"/>
    <a:srgbClr val="CC00CC"/>
    <a:srgbClr val="FFCC66"/>
    <a:srgbClr val="FF66FF"/>
    <a:srgbClr val="66FF33"/>
    <a:srgbClr val="FFFF6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17" autoAdjust="0"/>
  </p:normalViewPr>
  <p:slideViewPr>
    <p:cSldViewPr>
      <p:cViewPr varScale="1">
        <p:scale>
          <a:sx n="75" d="100"/>
          <a:sy n="75" d="100"/>
        </p:scale>
        <p:origin x="893" y="43"/>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theme" Target="theme/theme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tableStyles" Target="tableStyles.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presProps" Target="presProps.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BD22DE4-95F6-A93D-4305-840E52842298}"/>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vl1pPr>
          </a:lstStyle>
          <a:p>
            <a:pPr>
              <a:defRPr/>
            </a:pPr>
            <a:endParaRPr lang="en-US"/>
          </a:p>
        </p:txBody>
      </p:sp>
      <p:sp>
        <p:nvSpPr>
          <p:cNvPr id="3" name="Date Placeholder 2">
            <a:extLst>
              <a:ext uri="{FF2B5EF4-FFF2-40B4-BE49-F238E27FC236}">
                <a16:creationId xmlns:a16="http://schemas.microsoft.com/office/drawing/2014/main" id="{7934A282-ECC8-ACA0-C9A9-A644A7B499C4}"/>
              </a:ext>
            </a:extLst>
          </p:cNvPr>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defRPr sz="1200"/>
            </a:lvl1pPr>
          </a:lstStyle>
          <a:p>
            <a:pPr>
              <a:defRPr/>
            </a:pPr>
            <a:fld id="{EB550345-E4A6-4E77-9C17-0167CD31C14B}" type="datetimeFigureOut">
              <a:rPr lang="en-US"/>
              <a:pPr>
                <a:defRPr/>
              </a:pPr>
              <a:t>5/9/2024</a:t>
            </a:fld>
            <a:endParaRPr lang="en-US"/>
          </a:p>
        </p:txBody>
      </p:sp>
      <p:sp>
        <p:nvSpPr>
          <p:cNvPr id="4" name="Slide Image Placeholder 3">
            <a:extLst>
              <a:ext uri="{FF2B5EF4-FFF2-40B4-BE49-F238E27FC236}">
                <a16:creationId xmlns:a16="http://schemas.microsoft.com/office/drawing/2014/main" id="{9A7C0F8B-D806-8EEA-5996-41A63C07751F}"/>
              </a:ext>
            </a:extLst>
          </p:cNvPr>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a16="http://schemas.microsoft.com/office/drawing/2014/main" id="{6B6D0796-A629-AE1C-6879-D2D86E1803CA}"/>
              </a:ext>
            </a:extLst>
          </p:cNvPr>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82248452-79BC-0117-94EC-1D50DECE3D74}"/>
              </a:ext>
            </a:extLst>
          </p:cNvPr>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vl1pPr>
          </a:lstStyle>
          <a:p>
            <a:pPr>
              <a:defRPr/>
            </a:pPr>
            <a:endParaRPr lang="en-US"/>
          </a:p>
        </p:txBody>
      </p:sp>
      <p:sp>
        <p:nvSpPr>
          <p:cNvPr id="7" name="Slide Number Placeholder 6">
            <a:extLst>
              <a:ext uri="{FF2B5EF4-FFF2-40B4-BE49-F238E27FC236}">
                <a16:creationId xmlns:a16="http://schemas.microsoft.com/office/drawing/2014/main" id="{5A042B65-CA54-1413-8E01-87E452416AC7}"/>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B84A3B00-C45E-4C35-9A69-DCCA93D063C7}"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a:extLst>
              <a:ext uri="{FF2B5EF4-FFF2-40B4-BE49-F238E27FC236}">
                <a16:creationId xmlns:a16="http://schemas.microsoft.com/office/drawing/2014/main" id="{242D1718-0A05-1185-320E-8A996EFC2E6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Notes Placeholder 2">
            <a:extLst>
              <a:ext uri="{FF2B5EF4-FFF2-40B4-BE49-F238E27FC236}">
                <a16:creationId xmlns:a16="http://schemas.microsoft.com/office/drawing/2014/main" id="{270ACBB3-B5B8-E858-C526-CD2248A9C228}"/>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GB" altLang="en-US" dirty="0"/>
          </a:p>
        </p:txBody>
      </p:sp>
      <p:sp>
        <p:nvSpPr>
          <p:cNvPr id="18436" name="Slide Number Placeholder 3">
            <a:extLst>
              <a:ext uri="{FF2B5EF4-FFF2-40B4-BE49-F238E27FC236}">
                <a16:creationId xmlns:a16="http://schemas.microsoft.com/office/drawing/2014/main" id="{5293F08E-32E6-2305-FF34-8A449DBDAC57}"/>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Black" panose="020B0A04020102020204" pitchFamily="34" charset="0"/>
                <a:cs typeface="Arial" panose="020B0604020202020204" pitchFamily="34" charset="0"/>
              </a:defRPr>
            </a:lvl1pPr>
            <a:lvl2pPr marL="742950" indent="-285750">
              <a:defRPr>
                <a:solidFill>
                  <a:schemeClr val="tx1"/>
                </a:solidFill>
                <a:latin typeface="Arial Black" panose="020B0A04020102020204" pitchFamily="34" charset="0"/>
                <a:cs typeface="Arial" panose="020B0604020202020204" pitchFamily="34" charset="0"/>
              </a:defRPr>
            </a:lvl2pPr>
            <a:lvl3pPr marL="1143000" indent="-228600">
              <a:defRPr>
                <a:solidFill>
                  <a:schemeClr val="tx1"/>
                </a:solidFill>
                <a:latin typeface="Arial Black" panose="020B0A04020102020204" pitchFamily="34" charset="0"/>
                <a:cs typeface="Arial" panose="020B0604020202020204" pitchFamily="34" charset="0"/>
              </a:defRPr>
            </a:lvl3pPr>
            <a:lvl4pPr marL="1600200" indent="-228600">
              <a:defRPr>
                <a:solidFill>
                  <a:schemeClr val="tx1"/>
                </a:solidFill>
                <a:latin typeface="Arial Black" panose="020B0A04020102020204" pitchFamily="34" charset="0"/>
                <a:cs typeface="Arial" panose="020B0604020202020204" pitchFamily="34" charset="0"/>
              </a:defRPr>
            </a:lvl4pPr>
            <a:lvl5pPr marL="2057400" indent="-228600">
              <a:defRPr>
                <a:solidFill>
                  <a:schemeClr val="tx1"/>
                </a:solidFill>
                <a:latin typeface="Arial Black" panose="020B0A040201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Black" panose="020B0A040201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Black" panose="020B0A040201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Black" panose="020B0A040201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Black" panose="020B0A04020102020204" pitchFamily="34" charset="0"/>
                <a:cs typeface="Arial" panose="020B0604020202020204" pitchFamily="34" charset="0"/>
              </a:defRPr>
            </a:lvl9pPr>
          </a:lstStyle>
          <a:p>
            <a:fld id="{AE3223F9-F00A-4DD4-936A-03EC854B5931}" type="slidenum">
              <a:rPr lang="en-US" altLang="en-US"/>
              <a:pPr/>
              <a:t>83</a:t>
            </a:fld>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B84A3B00-C45E-4C35-9A69-DCCA93D063C7}" type="slidenum">
              <a:rPr lang="en-US" altLang="en-US" smtClean="0"/>
              <a:pPr>
                <a:defRPr/>
              </a:pPr>
              <a:t>92</a:t>
            </a:fld>
            <a:endParaRPr lang="en-US" altLang="en-US"/>
          </a:p>
        </p:txBody>
      </p:sp>
    </p:spTree>
    <p:extLst>
      <p:ext uri="{BB962C8B-B14F-4D97-AF65-F5344CB8AC3E}">
        <p14:creationId xmlns:p14="http://schemas.microsoft.com/office/powerpoint/2010/main" val="20930198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a:extLst>
              <a:ext uri="{FF2B5EF4-FFF2-40B4-BE49-F238E27FC236}">
                <a16:creationId xmlns:a16="http://schemas.microsoft.com/office/drawing/2014/main" id="{C3DAE572-62A6-18DB-E85D-FAB135FC7BD0}"/>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Notes Placeholder 2">
            <a:extLst>
              <a:ext uri="{FF2B5EF4-FFF2-40B4-BE49-F238E27FC236}">
                <a16:creationId xmlns:a16="http://schemas.microsoft.com/office/drawing/2014/main" id="{49FFD4D1-08C0-4070-6367-257940E6737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37892" name="Slide Number Placeholder 3">
            <a:extLst>
              <a:ext uri="{FF2B5EF4-FFF2-40B4-BE49-F238E27FC236}">
                <a16:creationId xmlns:a16="http://schemas.microsoft.com/office/drawing/2014/main" id="{9C0EF671-4AA0-ACEC-29A2-DBB65386E59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2F1BA433-69E6-46E5-8E40-94758699B3BA}" type="slidenum">
              <a:rPr lang="en-US" altLang="en-US">
                <a:latin typeface="Arial Black" panose="020B0A04020102020204" pitchFamily="34" charset="0"/>
              </a:rPr>
              <a:pPr>
                <a:spcBef>
                  <a:spcPct val="0"/>
                </a:spcBef>
              </a:pPr>
              <a:t>101</a:t>
            </a:fld>
            <a:endParaRPr lang="en-US" altLang="en-US">
              <a:latin typeface="Arial Black" panose="020B0A040201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B84A3B00-C45E-4C35-9A69-DCCA93D063C7}" type="slidenum">
              <a:rPr lang="en-US" altLang="en-US" smtClean="0"/>
              <a:pPr>
                <a:defRPr/>
              </a:pPr>
              <a:t>106</a:t>
            </a:fld>
            <a:endParaRPr lang="en-US" altLang="en-US"/>
          </a:p>
        </p:txBody>
      </p:sp>
    </p:spTree>
    <p:extLst>
      <p:ext uri="{BB962C8B-B14F-4D97-AF65-F5344CB8AC3E}">
        <p14:creationId xmlns:p14="http://schemas.microsoft.com/office/powerpoint/2010/main" val="14242368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2" name="Group 2">
            <a:extLst>
              <a:ext uri="{FF2B5EF4-FFF2-40B4-BE49-F238E27FC236}">
                <a16:creationId xmlns:a16="http://schemas.microsoft.com/office/drawing/2014/main" id="{3B07C89E-839B-5FD6-4046-2E670447D1A5}"/>
              </a:ext>
            </a:extLst>
          </p:cNvPr>
          <p:cNvGrpSpPr>
            <a:grpSpLocks/>
          </p:cNvGrpSpPr>
          <p:nvPr/>
        </p:nvGrpSpPr>
        <p:grpSpPr bwMode="auto">
          <a:xfrm>
            <a:off x="0" y="0"/>
            <a:ext cx="1085850" cy="6854825"/>
            <a:chOff x="0" y="0"/>
            <a:chExt cx="684" cy="4318"/>
          </a:xfrm>
        </p:grpSpPr>
        <p:sp>
          <p:nvSpPr>
            <p:cNvPr id="3" name="Rectangle 3">
              <a:extLst>
                <a:ext uri="{FF2B5EF4-FFF2-40B4-BE49-F238E27FC236}">
                  <a16:creationId xmlns:a16="http://schemas.microsoft.com/office/drawing/2014/main" id="{EE9FD2FB-BEE7-7A15-29D5-FBB1B33898BD}"/>
                </a:ext>
              </a:extLst>
            </p:cNvPr>
            <p:cNvSpPr>
              <a:spLocks noChangeArrowheads="1"/>
            </p:cNvSpPr>
            <p:nvPr/>
          </p:nvSpPr>
          <p:spPr bwMode="auto">
            <a:xfrm>
              <a:off x="0" y="0"/>
              <a:ext cx="684" cy="4318"/>
            </a:xfrm>
            <a:prstGeom prst="rect">
              <a:avLst/>
            </a:prstGeom>
            <a:gradFill rotWithShape="0">
              <a:gsLst>
                <a:gs pos="0">
                  <a:schemeClr val="bg1"/>
                </a:gs>
                <a:gs pos="50000">
                  <a:schemeClr val="bg2"/>
                </a:gs>
                <a:gs pos="100000">
                  <a:schemeClr val="bg1"/>
                </a:gs>
              </a:gsLst>
              <a:lin ang="5400000" scaled="1"/>
            </a:gradFill>
            <a:ln w="9525">
              <a:noFill/>
              <a:miter lim="800000"/>
              <a:headEnd/>
              <a:tailEnd/>
            </a:ln>
            <a:effectLst/>
          </p:spPr>
          <p:txBody>
            <a:bodyPr wrap="none" anchor="ctr"/>
            <a:lstStyle/>
            <a:p>
              <a:pPr eaLnBrk="1" hangingPunct="1">
                <a:defRPr/>
              </a:pPr>
              <a:endParaRPr lang="en-US"/>
            </a:p>
          </p:txBody>
        </p:sp>
        <p:grpSp>
          <p:nvGrpSpPr>
            <p:cNvPr id="4" name="Group 4">
              <a:extLst>
                <a:ext uri="{FF2B5EF4-FFF2-40B4-BE49-F238E27FC236}">
                  <a16:creationId xmlns:a16="http://schemas.microsoft.com/office/drawing/2014/main" id="{851D4879-2B96-092A-3B46-A78D71E2BC9E}"/>
                </a:ext>
              </a:extLst>
            </p:cNvPr>
            <p:cNvGrpSpPr>
              <a:grpSpLocks/>
            </p:cNvGrpSpPr>
            <p:nvPr/>
          </p:nvGrpSpPr>
          <p:grpSpPr bwMode="auto">
            <a:xfrm>
              <a:off x="48" y="103"/>
              <a:ext cx="96" cy="4126"/>
              <a:chOff x="48" y="103"/>
              <a:chExt cx="96" cy="4126"/>
            </a:xfrm>
          </p:grpSpPr>
          <p:sp>
            <p:nvSpPr>
              <p:cNvPr id="5" name="Rectangle 5">
                <a:extLst>
                  <a:ext uri="{FF2B5EF4-FFF2-40B4-BE49-F238E27FC236}">
                    <a16:creationId xmlns:a16="http://schemas.microsoft.com/office/drawing/2014/main" id="{7BA723D6-D229-C753-C54A-BB29E3E3282B}"/>
                  </a:ext>
                </a:extLst>
              </p:cNvPr>
              <p:cNvSpPr>
                <a:spLocks noChangeArrowheads="1"/>
              </p:cNvSpPr>
              <p:nvPr/>
            </p:nvSpPr>
            <p:spPr bwMode="auto">
              <a:xfrm>
                <a:off x="48" y="1105"/>
                <a:ext cx="96" cy="97"/>
              </a:xfrm>
              <a:prstGeom prst="rect">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Times New Roman" panose="02020603050405020304" pitchFamily="18" charset="0"/>
                    <a:cs typeface="Times New Roman" panose="02020603050405020304" pitchFamily="18" charset="0"/>
                  </a:defRPr>
                </a:lvl1pPr>
                <a:lvl2pPr marL="742950" indent="-285750">
                  <a:defRPr sz="2400">
                    <a:solidFill>
                      <a:schemeClr val="tx1"/>
                    </a:solidFill>
                    <a:latin typeface="Times New Roman" panose="02020603050405020304" pitchFamily="18" charset="0"/>
                    <a:cs typeface="Times New Roman" panose="02020603050405020304" pitchFamily="18" charset="0"/>
                  </a:defRPr>
                </a:lvl2pPr>
                <a:lvl3pPr marL="1143000" indent="-228600">
                  <a:defRPr sz="2400">
                    <a:solidFill>
                      <a:schemeClr val="tx1"/>
                    </a:solidFill>
                    <a:latin typeface="Times New Roman" panose="02020603050405020304" pitchFamily="18" charset="0"/>
                    <a:cs typeface="Times New Roman" panose="02020603050405020304" pitchFamily="18" charset="0"/>
                  </a:defRPr>
                </a:lvl3pPr>
                <a:lvl4pPr marL="1600200" indent="-228600">
                  <a:defRPr sz="2400">
                    <a:solidFill>
                      <a:schemeClr val="tx1"/>
                    </a:solidFill>
                    <a:latin typeface="Times New Roman" panose="02020603050405020304" pitchFamily="18" charset="0"/>
                    <a:cs typeface="Times New Roman" panose="02020603050405020304" pitchFamily="18" charset="0"/>
                  </a:defRPr>
                </a:lvl4pPr>
                <a:lvl5pPr marL="2057400" indent="-22860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en-US" altLang="en-US"/>
              </a:p>
            </p:txBody>
          </p:sp>
          <p:sp>
            <p:nvSpPr>
              <p:cNvPr id="6" name="Rectangle 6">
                <a:extLst>
                  <a:ext uri="{FF2B5EF4-FFF2-40B4-BE49-F238E27FC236}">
                    <a16:creationId xmlns:a16="http://schemas.microsoft.com/office/drawing/2014/main" id="{6126C6FF-7A23-816D-2F93-61CF7F2C570E}"/>
                  </a:ext>
                </a:extLst>
              </p:cNvPr>
              <p:cNvSpPr>
                <a:spLocks noChangeArrowheads="1"/>
              </p:cNvSpPr>
              <p:nvPr/>
            </p:nvSpPr>
            <p:spPr bwMode="auto">
              <a:xfrm>
                <a:off x="48" y="1250"/>
                <a:ext cx="96" cy="97"/>
              </a:xfrm>
              <a:prstGeom prst="rect">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Times New Roman" panose="02020603050405020304" pitchFamily="18" charset="0"/>
                    <a:cs typeface="Times New Roman" panose="02020603050405020304" pitchFamily="18" charset="0"/>
                  </a:defRPr>
                </a:lvl1pPr>
                <a:lvl2pPr marL="742950" indent="-285750">
                  <a:defRPr sz="2400">
                    <a:solidFill>
                      <a:schemeClr val="tx1"/>
                    </a:solidFill>
                    <a:latin typeface="Times New Roman" panose="02020603050405020304" pitchFamily="18" charset="0"/>
                    <a:cs typeface="Times New Roman" panose="02020603050405020304" pitchFamily="18" charset="0"/>
                  </a:defRPr>
                </a:lvl2pPr>
                <a:lvl3pPr marL="1143000" indent="-228600">
                  <a:defRPr sz="2400">
                    <a:solidFill>
                      <a:schemeClr val="tx1"/>
                    </a:solidFill>
                    <a:latin typeface="Times New Roman" panose="02020603050405020304" pitchFamily="18" charset="0"/>
                    <a:cs typeface="Times New Roman" panose="02020603050405020304" pitchFamily="18" charset="0"/>
                  </a:defRPr>
                </a:lvl3pPr>
                <a:lvl4pPr marL="1600200" indent="-228600">
                  <a:defRPr sz="2400">
                    <a:solidFill>
                      <a:schemeClr val="tx1"/>
                    </a:solidFill>
                    <a:latin typeface="Times New Roman" panose="02020603050405020304" pitchFamily="18" charset="0"/>
                    <a:cs typeface="Times New Roman" panose="02020603050405020304" pitchFamily="18" charset="0"/>
                  </a:defRPr>
                </a:lvl4pPr>
                <a:lvl5pPr marL="2057400" indent="-22860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en-US" altLang="en-US"/>
              </a:p>
            </p:txBody>
          </p:sp>
          <p:sp>
            <p:nvSpPr>
              <p:cNvPr id="7" name="Rectangle 7">
                <a:extLst>
                  <a:ext uri="{FF2B5EF4-FFF2-40B4-BE49-F238E27FC236}">
                    <a16:creationId xmlns:a16="http://schemas.microsoft.com/office/drawing/2014/main" id="{C81B9C2A-3CDF-D9B0-3FF9-E43FA93C97C5}"/>
                  </a:ext>
                </a:extLst>
              </p:cNvPr>
              <p:cNvSpPr>
                <a:spLocks noChangeArrowheads="1"/>
              </p:cNvSpPr>
              <p:nvPr/>
            </p:nvSpPr>
            <p:spPr bwMode="auto">
              <a:xfrm>
                <a:off x="48" y="1393"/>
                <a:ext cx="96" cy="97"/>
              </a:xfrm>
              <a:prstGeom prst="rect">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Times New Roman" panose="02020603050405020304" pitchFamily="18" charset="0"/>
                    <a:cs typeface="Times New Roman" panose="02020603050405020304" pitchFamily="18" charset="0"/>
                  </a:defRPr>
                </a:lvl1pPr>
                <a:lvl2pPr marL="742950" indent="-285750">
                  <a:defRPr sz="2400">
                    <a:solidFill>
                      <a:schemeClr val="tx1"/>
                    </a:solidFill>
                    <a:latin typeface="Times New Roman" panose="02020603050405020304" pitchFamily="18" charset="0"/>
                    <a:cs typeface="Times New Roman" panose="02020603050405020304" pitchFamily="18" charset="0"/>
                  </a:defRPr>
                </a:lvl2pPr>
                <a:lvl3pPr marL="1143000" indent="-228600">
                  <a:defRPr sz="2400">
                    <a:solidFill>
                      <a:schemeClr val="tx1"/>
                    </a:solidFill>
                    <a:latin typeface="Times New Roman" panose="02020603050405020304" pitchFamily="18" charset="0"/>
                    <a:cs typeface="Times New Roman" panose="02020603050405020304" pitchFamily="18" charset="0"/>
                  </a:defRPr>
                </a:lvl3pPr>
                <a:lvl4pPr marL="1600200" indent="-228600">
                  <a:defRPr sz="2400">
                    <a:solidFill>
                      <a:schemeClr val="tx1"/>
                    </a:solidFill>
                    <a:latin typeface="Times New Roman" panose="02020603050405020304" pitchFamily="18" charset="0"/>
                    <a:cs typeface="Times New Roman" panose="02020603050405020304" pitchFamily="18" charset="0"/>
                  </a:defRPr>
                </a:lvl4pPr>
                <a:lvl5pPr marL="2057400" indent="-22860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en-US" altLang="en-US"/>
              </a:p>
            </p:txBody>
          </p:sp>
          <p:sp>
            <p:nvSpPr>
              <p:cNvPr id="8" name="Rectangle 8">
                <a:extLst>
                  <a:ext uri="{FF2B5EF4-FFF2-40B4-BE49-F238E27FC236}">
                    <a16:creationId xmlns:a16="http://schemas.microsoft.com/office/drawing/2014/main" id="{78F9220D-5B7E-4635-61C2-0DABFE97DCD5}"/>
                  </a:ext>
                </a:extLst>
              </p:cNvPr>
              <p:cNvSpPr>
                <a:spLocks noChangeArrowheads="1"/>
              </p:cNvSpPr>
              <p:nvPr/>
            </p:nvSpPr>
            <p:spPr bwMode="auto">
              <a:xfrm>
                <a:off x="48" y="1538"/>
                <a:ext cx="96" cy="97"/>
              </a:xfrm>
              <a:prstGeom prst="rect">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Times New Roman" panose="02020603050405020304" pitchFamily="18" charset="0"/>
                    <a:cs typeface="Times New Roman" panose="02020603050405020304" pitchFamily="18" charset="0"/>
                  </a:defRPr>
                </a:lvl1pPr>
                <a:lvl2pPr marL="742950" indent="-285750">
                  <a:defRPr sz="2400">
                    <a:solidFill>
                      <a:schemeClr val="tx1"/>
                    </a:solidFill>
                    <a:latin typeface="Times New Roman" panose="02020603050405020304" pitchFamily="18" charset="0"/>
                    <a:cs typeface="Times New Roman" panose="02020603050405020304" pitchFamily="18" charset="0"/>
                  </a:defRPr>
                </a:lvl2pPr>
                <a:lvl3pPr marL="1143000" indent="-228600">
                  <a:defRPr sz="2400">
                    <a:solidFill>
                      <a:schemeClr val="tx1"/>
                    </a:solidFill>
                    <a:latin typeface="Times New Roman" panose="02020603050405020304" pitchFamily="18" charset="0"/>
                    <a:cs typeface="Times New Roman" panose="02020603050405020304" pitchFamily="18" charset="0"/>
                  </a:defRPr>
                </a:lvl3pPr>
                <a:lvl4pPr marL="1600200" indent="-228600">
                  <a:defRPr sz="2400">
                    <a:solidFill>
                      <a:schemeClr val="tx1"/>
                    </a:solidFill>
                    <a:latin typeface="Times New Roman" panose="02020603050405020304" pitchFamily="18" charset="0"/>
                    <a:cs typeface="Times New Roman" panose="02020603050405020304" pitchFamily="18" charset="0"/>
                  </a:defRPr>
                </a:lvl4pPr>
                <a:lvl5pPr marL="2057400" indent="-22860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en-US" altLang="en-US"/>
              </a:p>
            </p:txBody>
          </p:sp>
          <p:sp>
            <p:nvSpPr>
              <p:cNvPr id="9" name="Rectangle 9">
                <a:extLst>
                  <a:ext uri="{FF2B5EF4-FFF2-40B4-BE49-F238E27FC236}">
                    <a16:creationId xmlns:a16="http://schemas.microsoft.com/office/drawing/2014/main" id="{BD8A8DDE-797F-CFAA-BB86-022D35907967}"/>
                  </a:ext>
                </a:extLst>
              </p:cNvPr>
              <p:cNvSpPr>
                <a:spLocks noChangeArrowheads="1"/>
              </p:cNvSpPr>
              <p:nvPr/>
            </p:nvSpPr>
            <p:spPr bwMode="auto">
              <a:xfrm>
                <a:off x="48" y="1683"/>
                <a:ext cx="96" cy="95"/>
              </a:xfrm>
              <a:prstGeom prst="rect">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Times New Roman" panose="02020603050405020304" pitchFamily="18" charset="0"/>
                    <a:cs typeface="Times New Roman" panose="02020603050405020304" pitchFamily="18" charset="0"/>
                  </a:defRPr>
                </a:lvl1pPr>
                <a:lvl2pPr marL="742950" indent="-285750">
                  <a:defRPr sz="2400">
                    <a:solidFill>
                      <a:schemeClr val="tx1"/>
                    </a:solidFill>
                    <a:latin typeface="Times New Roman" panose="02020603050405020304" pitchFamily="18" charset="0"/>
                    <a:cs typeface="Times New Roman" panose="02020603050405020304" pitchFamily="18" charset="0"/>
                  </a:defRPr>
                </a:lvl2pPr>
                <a:lvl3pPr marL="1143000" indent="-228600">
                  <a:defRPr sz="2400">
                    <a:solidFill>
                      <a:schemeClr val="tx1"/>
                    </a:solidFill>
                    <a:latin typeface="Times New Roman" panose="02020603050405020304" pitchFamily="18" charset="0"/>
                    <a:cs typeface="Times New Roman" panose="02020603050405020304" pitchFamily="18" charset="0"/>
                  </a:defRPr>
                </a:lvl3pPr>
                <a:lvl4pPr marL="1600200" indent="-228600">
                  <a:defRPr sz="2400">
                    <a:solidFill>
                      <a:schemeClr val="tx1"/>
                    </a:solidFill>
                    <a:latin typeface="Times New Roman" panose="02020603050405020304" pitchFamily="18" charset="0"/>
                    <a:cs typeface="Times New Roman" panose="02020603050405020304" pitchFamily="18" charset="0"/>
                  </a:defRPr>
                </a:lvl4pPr>
                <a:lvl5pPr marL="2057400" indent="-22860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en-US" altLang="en-US"/>
              </a:p>
            </p:txBody>
          </p:sp>
          <p:sp>
            <p:nvSpPr>
              <p:cNvPr id="10" name="Rectangle 10">
                <a:extLst>
                  <a:ext uri="{FF2B5EF4-FFF2-40B4-BE49-F238E27FC236}">
                    <a16:creationId xmlns:a16="http://schemas.microsoft.com/office/drawing/2014/main" id="{3862D525-A315-1794-46D3-F888ADB76670}"/>
                  </a:ext>
                </a:extLst>
              </p:cNvPr>
              <p:cNvSpPr>
                <a:spLocks noChangeArrowheads="1"/>
              </p:cNvSpPr>
              <p:nvPr/>
            </p:nvSpPr>
            <p:spPr bwMode="auto">
              <a:xfrm>
                <a:off x="48" y="1826"/>
                <a:ext cx="96" cy="96"/>
              </a:xfrm>
              <a:prstGeom prst="rect">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Times New Roman" panose="02020603050405020304" pitchFamily="18" charset="0"/>
                    <a:cs typeface="Times New Roman" panose="02020603050405020304" pitchFamily="18" charset="0"/>
                  </a:defRPr>
                </a:lvl1pPr>
                <a:lvl2pPr marL="742950" indent="-285750">
                  <a:defRPr sz="2400">
                    <a:solidFill>
                      <a:schemeClr val="tx1"/>
                    </a:solidFill>
                    <a:latin typeface="Times New Roman" panose="02020603050405020304" pitchFamily="18" charset="0"/>
                    <a:cs typeface="Times New Roman" panose="02020603050405020304" pitchFamily="18" charset="0"/>
                  </a:defRPr>
                </a:lvl2pPr>
                <a:lvl3pPr marL="1143000" indent="-228600">
                  <a:defRPr sz="2400">
                    <a:solidFill>
                      <a:schemeClr val="tx1"/>
                    </a:solidFill>
                    <a:latin typeface="Times New Roman" panose="02020603050405020304" pitchFamily="18" charset="0"/>
                    <a:cs typeface="Times New Roman" panose="02020603050405020304" pitchFamily="18" charset="0"/>
                  </a:defRPr>
                </a:lvl3pPr>
                <a:lvl4pPr marL="1600200" indent="-228600">
                  <a:defRPr sz="2400">
                    <a:solidFill>
                      <a:schemeClr val="tx1"/>
                    </a:solidFill>
                    <a:latin typeface="Times New Roman" panose="02020603050405020304" pitchFamily="18" charset="0"/>
                    <a:cs typeface="Times New Roman" panose="02020603050405020304" pitchFamily="18" charset="0"/>
                  </a:defRPr>
                </a:lvl4pPr>
                <a:lvl5pPr marL="2057400" indent="-22860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en-US" altLang="en-US"/>
              </a:p>
            </p:txBody>
          </p:sp>
          <p:sp>
            <p:nvSpPr>
              <p:cNvPr id="11" name="Rectangle 11">
                <a:extLst>
                  <a:ext uri="{FF2B5EF4-FFF2-40B4-BE49-F238E27FC236}">
                    <a16:creationId xmlns:a16="http://schemas.microsoft.com/office/drawing/2014/main" id="{8A84CB62-1F1B-0DB3-4BE4-6AA1E396F6D4}"/>
                  </a:ext>
                </a:extLst>
              </p:cNvPr>
              <p:cNvSpPr>
                <a:spLocks noChangeArrowheads="1"/>
              </p:cNvSpPr>
              <p:nvPr/>
            </p:nvSpPr>
            <p:spPr bwMode="auto">
              <a:xfrm>
                <a:off x="48" y="1971"/>
                <a:ext cx="96" cy="96"/>
              </a:xfrm>
              <a:prstGeom prst="rect">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Times New Roman" panose="02020603050405020304" pitchFamily="18" charset="0"/>
                    <a:cs typeface="Times New Roman" panose="02020603050405020304" pitchFamily="18" charset="0"/>
                  </a:defRPr>
                </a:lvl1pPr>
                <a:lvl2pPr marL="742950" indent="-285750">
                  <a:defRPr sz="2400">
                    <a:solidFill>
                      <a:schemeClr val="tx1"/>
                    </a:solidFill>
                    <a:latin typeface="Times New Roman" panose="02020603050405020304" pitchFamily="18" charset="0"/>
                    <a:cs typeface="Times New Roman" panose="02020603050405020304" pitchFamily="18" charset="0"/>
                  </a:defRPr>
                </a:lvl2pPr>
                <a:lvl3pPr marL="1143000" indent="-228600">
                  <a:defRPr sz="2400">
                    <a:solidFill>
                      <a:schemeClr val="tx1"/>
                    </a:solidFill>
                    <a:latin typeface="Times New Roman" panose="02020603050405020304" pitchFamily="18" charset="0"/>
                    <a:cs typeface="Times New Roman" panose="02020603050405020304" pitchFamily="18" charset="0"/>
                  </a:defRPr>
                </a:lvl3pPr>
                <a:lvl4pPr marL="1600200" indent="-228600">
                  <a:defRPr sz="2400">
                    <a:solidFill>
                      <a:schemeClr val="tx1"/>
                    </a:solidFill>
                    <a:latin typeface="Times New Roman" panose="02020603050405020304" pitchFamily="18" charset="0"/>
                    <a:cs typeface="Times New Roman" panose="02020603050405020304" pitchFamily="18" charset="0"/>
                  </a:defRPr>
                </a:lvl4pPr>
                <a:lvl5pPr marL="2057400" indent="-22860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en-US" altLang="en-US"/>
              </a:p>
            </p:txBody>
          </p:sp>
          <p:sp>
            <p:nvSpPr>
              <p:cNvPr id="12" name="Rectangle 12">
                <a:extLst>
                  <a:ext uri="{FF2B5EF4-FFF2-40B4-BE49-F238E27FC236}">
                    <a16:creationId xmlns:a16="http://schemas.microsoft.com/office/drawing/2014/main" id="{365E7098-34BA-BFB5-A761-178EFFD189E6}"/>
                  </a:ext>
                </a:extLst>
              </p:cNvPr>
              <p:cNvSpPr>
                <a:spLocks noChangeArrowheads="1"/>
              </p:cNvSpPr>
              <p:nvPr/>
            </p:nvSpPr>
            <p:spPr bwMode="auto">
              <a:xfrm>
                <a:off x="48" y="2116"/>
                <a:ext cx="96" cy="94"/>
              </a:xfrm>
              <a:prstGeom prst="rect">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Times New Roman" panose="02020603050405020304" pitchFamily="18" charset="0"/>
                    <a:cs typeface="Times New Roman" panose="02020603050405020304" pitchFamily="18" charset="0"/>
                  </a:defRPr>
                </a:lvl1pPr>
                <a:lvl2pPr marL="742950" indent="-285750">
                  <a:defRPr sz="2400">
                    <a:solidFill>
                      <a:schemeClr val="tx1"/>
                    </a:solidFill>
                    <a:latin typeface="Times New Roman" panose="02020603050405020304" pitchFamily="18" charset="0"/>
                    <a:cs typeface="Times New Roman" panose="02020603050405020304" pitchFamily="18" charset="0"/>
                  </a:defRPr>
                </a:lvl2pPr>
                <a:lvl3pPr marL="1143000" indent="-228600">
                  <a:defRPr sz="2400">
                    <a:solidFill>
                      <a:schemeClr val="tx1"/>
                    </a:solidFill>
                    <a:latin typeface="Times New Roman" panose="02020603050405020304" pitchFamily="18" charset="0"/>
                    <a:cs typeface="Times New Roman" panose="02020603050405020304" pitchFamily="18" charset="0"/>
                  </a:defRPr>
                </a:lvl3pPr>
                <a:lvl4pPr marL="1600200" indent="-228600">
                  <a:defRPr sz="2400">
                    <a:solidFill>
                      <a:schemeClr val="tx1"/>
                    </a:solidFill>
                    <a:latin typeface="Times New Roman" panose="02020603050405020304" pitchFamily="18" charset="0"/>
                    <a:cs typeface="Times New Roman" panose="02020603050405020304" pitchFamily="18" charset="0"/>
                  </a:defRPr>
                </a:lvl4pPr>
                <a:lvl5pPr marL="2057400" indent="-22860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en-US" altLang="en-US"/>
              </a:p>
            </p:txBody>
          </p:sp>
          <p:sp>
            <p:nvSpPr>
              <p:cNvPr id="13" name="Rectangle 13">
                <a:extLst>
                  <a:ext uri="{FF2B5EF4-FFF2-40B4-BE49-F238E27FC236}">
                    <a16:creationId xmlns:a16="http://schemas.microsoft.com/office/drawing/2014/main" id="{6959026D-4D19-9568-CB4F-AFC20C45DEB2}"/>
                  </a:ext>
                </a:extLst>
              </p:cNvPr>
              <p:cNvSpPr>
                <a:spLocks noChangeArrowheads="1"/>
              </p:cNvSpPr>
              <p:nvPr/>
            </p:nvSpPr>
            <p:spPr bwMode="auto">
              <a:xfrm>
                <a:off x="48" y="2259"/>
                <a:ext cx="96" cy="96"/>
              </a:xfrm>
              <a:prstGeom prst="rect">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Times New Roman" panose="02020603050405020304" pitchFamily="18" charset="0"/>
                    <a:cs typeface="Times New Roman" panose="02020603050405020304" pitchFamily="18" charset="0"/>
                  </a:defRPr>
                </a:lvl1pPr>
                <a:lvl2pPr marL="742950" indent="-285750">
                  <a:defRPr sz="2400">
                    <a:solidFill>
                      <a:schemeClr val="tx1"/>
                    </a:solidFill>
                    <a:latin typeface="Times New Roman" panose="02020603050405020304" pitchFamily="18" charset="0"/>
                    <a:cs typeface="Times New Roman" panose="02020603050405020304" pitchFamily="18" charset="0"/>
                  </a:defRPr>
                </a:lvl2pPr>
                <a:lvl3pPr marL="1143000" indent="-228600">
                  <a:defRPr sz="2400">
                    <a:solidFill>
                      <a:schemeClr val="tx1"/>
                    </a:solidFill>
                    <a:latin typeface="Times New Roman" panose="02020603050405020304" pitchFamily="18" charset="0"/>
                    <a:cs typeface="Times New Roman" panose="02020603050405020304" pitchFamily="18" charset="0"/>
                  </a:defRPr>
                </a:lvl3pPr>
                <a:lvl4pPr marL="1600200" indent="-228600">
                  <a:defRPr sz="2400">
                    <a:solidFill>
                      <a:schemeClr val="tx1"/>
                    </a:solidFill>
                    <a:latin typeface="Times New Roman" panose="02020603050405020304" pitchFamily="18" charset="0"/>
                    <a:cs typeface="Times New Roman" panose="02020603050405020304" pitchFamily="18" charset="0"/>
                  </a:defRPr>
                </a:lvl4pPr>
                <a:lvl5pPr marL="2057400" indent="-22860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en-US" altLang="en-US"/>
              </a:p>
            </p:txBody>
          </p:sp>
          <p:sp>
            <p:nvSpPr>
              <p:cNvPr id="14" name="Rectangle 14">
                <a:extLst>
                  <a:ext uri="{FF2B5EF4-FFF2-40B4-BE49-F238E27FC236}">
                    <a16:creationId xmlns:a16="http://schemas.microsoft.com/office/drawing/2014/main" id="{68174B29-9138-4A94-0972-D16ED8057F79}"/>
                  </a:ext>
                </a:extLst>
              </p:cNvPr>
              <p:cNvSpPr>
                <a:spLocks noChangeArrowheads="1"/>
              </p:cNvSpPr>
              <p:nvPr/>
            </p:nvSpPr>
            <p:spPr bwMode="auto">
              <a:xfrm>
                <a:off x="48" y="2404"/>
                <a:ext cx="96" cy="96"/>
              </a:xfrm>
              <a:prstGeom prst="rect">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Times New Roman" panose="02020603050405020304" pitchFamily="18" charset="0"/>
                    <a:cs typeface="Times New Roman" panose="02020603050405020304" pitchFamily="18" charset="0"/>
                  </a:defRPr>
                </a:lvl1pPr>
                <a:lvl2pPr marL="742950" indent="-285750">
                  <a:defRPr sz="2400">
                    <a:solidFill>
                      <a:schemeClr val="tx1"/>
                    </a:solidFill>
                    <a:latin typeface="Times New Roman" panose="02020603050405020304" pitchFamily="18" charset="0"/>
                    <a:cs typeface="Times New Roman" panose="02020603050405020304" pitchFamily="18" charset="0"/>
                  </a:defRPr>
                </a:lvl2pPr>
                <a:lvl3pPr marL="1143000" indent="-228600">
                  <a:defRPr sz="2400">
                    <a:solidFill>
                      <a:schemeClr val="tx1"/>
                    </a:solidFill>
                    <a:latin typeface="Times New Roman" panose="02020603050405020304" pitchFamily="18" charset="0"/>
                    <a:cs typeface="Times New Roman" panose="02020603050405020304" pitchFamily="18" charset="0"/>
                  </a:defRPr>
                </a:lvl3pPr>
                <a:lvl4pPr marL="1600200" indent="-228600">
                  <a:defRPr sz="2400">
                    <a:solidFill>
                      <a:schemeClr val="tx1"/>
                    </a:solidFill>
                    <a:latin typeface="Times New Roman" panose="02020603050405020304" pitchFamily="18" charset="0"/>
                    <a:cs typeface="Times New Roman" panose="02020603050405020304" pitchFamily="18" charset="0"/>
                  </a:defRPr>
                </a:lvl4pPr>
                <a:lvl5pPr marL="2057400" indent="-22860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en-US" altLang="en-US"/>
              </a:p>
            </p:txBody>
          </p:sp>
          <p:sp>
            <p:nvSpPr>
              <p:cNvPr id="15" name="Rectangle 15">
                <a:extLst>
                  <a:ext uri="{FF2B5EF4-FFF2-40B4-BE49-F238E27FC236}">
                    <a16:creationId xmlns:a16="http://schemas.microsoft.com/office/drawing/2014/main" id="{3B8D5929-D5D7-0246-118C-FE030D21B796}"/>
                  </a:ext>
                </a:extLst>
              </p:cNvPr>
              <p:cNvSpPr>
                <a:spLocks noChangeArrowheads="1"/>
              </p:cNvSpPr>
              <p:nvPr/>
            </p:nvSpPr>
            <p:spPr bwMode="auto">
              <a:xfrm>
                <a:off x="48" y="2549"/>
                <a:ext cx="96" cy="94"/>
              </a:xfrm>
              <a:prstGeom prst="rect">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Times New Roman" panose="02020603050405020304" pitchFamily="18" charset="0"/>
                    <a:cs typeface="Times New Roman" panose="02020603050405020304" pitchFamily="18" charset="0"/>
                  </a:defRPr>
                </a:lvl1pPr>
                <a:lvl2pPr marL="742950" indent="-285750">
                  <a:defRPr sz="2400">
                    <a:solidFill>
                      <a:schemeClr val="tx1"/>
                    </a:solidFill>
                    <a:latin typeface="Times New Roman" panose="02020603050405020304" pitchFamily="18" charset="0"/>
                    <a:cs typeface="Times New Roman" panose="02020603050405020304" pitchFamily="18" charset="0"/>
                  </a:defRPr>
                </a:lvl2pPr>
                <a:lvl3pPr marL="1143000" indent="-228600">
                  <a:defRPr sz="2400">
                    <a:solidFill>
                      <a:schemeClr val="tx1"/>
                    </a:solidFill>
                    <a:latin typeface="Times New Roman" panose="02020603050405020304" pitchFamily="18" charset="0"/>
                    <a:cs typeface="Times New Roman" panose="02020603050405020304" pitchFamily="18" charset="0"/>
                  </a:defRPr>
                </a:lvl3pPr>
                <a:lvl4pPr marL="1600200" indent="-228600">
                  <a:defRPr sz="2400">
                    <a:solidFill>
                      <a:schemeClr val="tx1"/>
                    </a:solidFill>
                    <a:latin typeface="Times New Roman" panose="02020603050405020304" pitchFamily="18" charset="0"/>
                    <a:cs typeface="Times New Roman" panose="02020603050405020304" pitchFamily="18" charset="0"/>
                  </a:defRPr>
                </a:lvl4pPr>
                <a:lvl5pPr marL="2057400" indent="-22860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en-US" altLang="en-US"/>
              </a:p>
            </p:txBody>
          </p:sp>
          <p:sp>
            <p:nvSpPr>
              <p:cNvPr id="16" name="Rectangle 16">
                <a:extLst>
                  <a:ext uri="{FF2B5EF4-FFF2-40B4-BE49-F238E27FC236}">
                    <a16:creationId xmlns:a16="http://schemas.microsoft.com/office/drawing/2014/main" id="{4B71B878-6AEF-414E-2FE3-834CE84F3E75}"/>
                  </a:ext>
                </a:extLst>
              </p:cNvPr>
              <p:cNvSpPr>
                <a:spLocks noChangeArrowheads="1"/>
              </p:cNvSpPr>
              <p:nvPr/>
            </p:nvSpPr>
            <p:spPr bwMode="auto">
              <a:xfrm>
                <a:off x="48" y="2691"/>
                <a:ext cx="96" cy="97"/>
              </a:xfrm>
              <a:prstGeom prst="rect">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Times New Roman" panose="02020603050405020304" pitchFamily="18" charset="0"/>
                    <a:cs typeface="Times New Roman" panose="02020603050405020304" pitchFamily="18" charset="0"/>
                  </a:defRPr>
                </a:lvl1pPr>
                <a:lvl2pPr marL="742950" indent="-285750">
                  <a:defRPr sz="2400">
                    <a:solidFill>
                      <a:schemeClr val="tx1"/>
                    </a:solidFill>
                    <a:latin typeface="Times New Roman" panose="02020603050405020304" pitchFamily="18" charset="0"/>
                    <a:cs typeface="Times New Roman" panose="02020603050405020304" pitchFamily="18" charset="0"/>
                  </a:defRPr>
                </a:lvl2pPr>
                <a:lvl3pPr marL="1143000" indent="-228600">
                  <a:defRPr sz="2400">
                    <a:solidFill>
                      <a:schemeClr val="tx1"/>
                    </a:solidFill>
                    <a:latin typeface="Times New Roman" panose="02020603050405020304" pitchFamily="18" charset="0"/>
                    <a:cs typeface="Times New Roman" panose="02020603050405020304" pitchFamily="18" charset="0"/>
                  </a:defRPr>
                </a:lvl3pPr>
                <a:lvl4pPr marL="1600200" indent="-228600">
                  <a:defRPr sz="2400">
                    <a:solidFill>
                      <a:schemeClr val="tx1"/>
                    </a:solidFill>
                    <a:latin typeface="Times New Roman" panose="02020603050405020304" pitchFamily="18" charset="0"/>
                    <a:cs typeface="Times New Roman" panose="02020603050405020304" pitchFamily="18" charset="0"/>
                  </a:defRPr>
                </a:lvl4pPr>
                <a:lvl5pPr marL="2057400" indent="-22860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en-US" altLang="en-US"/>
              </a:p>
            </p:txBody>
          </p:sp>
          <p:sp>
            <p:nvSpPr>
              <p:cNvPr id="17" name="Rectangle 17">
                <a:extLst>
                  <a:ext uri="{FF2B5EF4-FFF2-40B4-BE49-F238E27FC236}">
                    <a16:creationId xmlns:a16="http://schemas.microsoft.com/office/drawing/2014/main" id="{28EC6B63-8B65-AA7F-86E3-F7228E465E94}"/>
                  </a:ext>
                </a:extLst>
              </p:cNvPr>
              <p:cNvSpPr>
                <a:spLocks noChangeArrowheads="1"/>
              </p:cNvSpPr>
              <p:nvPr/>
            </p:nvSpPr>
            <p:spPr bwMode="auto">
              <a:xfrm>
                <a:off x="48" y="2836"/>
                <a:ext cx="96" cy="97"/>
              </a:xfrm>
              <a:prstGeom prst="rect">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Times New Roman" panose="02020603050405020304" pitchFamily="18" charset="0"/>
                    <a:cs typeface="Times New Roman" panose="02020603050405020304" pitchFamily="18" charset="0"/>
                  </a:defRPr>
                </a:lvl1pPr>
                <a:lvl2pPr marL="742950" indent="-285750">
                  <a:defRPr sz="2400">
                    <a:solidFill>
                      <a:schemeClr val="tx1"/>
                    </a:solidFill>
                    <a:latin typeface="Times New Roman" panose="02020603050405020304" pitchFamily="18" charset="0"/>
                    <a:cs typeface="Times New Roman" panose="02020603050405020304" pitchFamily="18" charset="0"/>
                  </a:defRPr>
                </a:lvl2pPr>
                <a:lvl3pPr marL="1143000" indent="-228600">
                  <a:defRPr sz="2400">
                    <a:solidFill>
                      <a:schemeClr val="tx1"/>
                    </a:solidFill>
                    <a:latin typeface="Times New Roman" panose="02020603050405020304" pitchFamily="18" charset="0"/>
                    <a:cs typeface="Times New Roman" panose="02020603050405020304" pitchFamily="18" charset="0"/>
                  </a:defRPr>
                </a:lvl3pPr>
                <a:lvl4pPr marL="1600200" indent="-228600">
                  <a:defRPr sz="2400">
                    <a:solidFill>
                      <a:schemeClr val="tx1"/>
                    </a:solidFill>
                    <a:latin typeface="Times New Roman" panose="02020603050405020304" pitchFamily="18" charset="0"/>
                    <a:cs typeface="Times New Roman" panose="02020603050405020304" pitchFamily="18" charset="0"/>
                  </a:defRPr>
                </a:lvl4pPr>
                <a:lvl5pPr marL="2057400" indent="-22860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en-US" altLang="en-US"/>
              </a:p>
            </p:txBody>
          </p:sp>
          <p:sp>
            <p:nvSpPr>
              <p:cNvPr id="18" name="Rectangle 18">
                <a:extLst>
                  <a:ext uri="{FF2B5EF4-FFF2-40B4-BE49-F238E27FC236}">
                    <a16:creationId xmlns:a16="http://schemas.microsoft.com/office/drawing/2014/main" id="{3B285832-4DF6-9305-53A5-6460E65B8B7E}"/>
                  </a:ext>
                </a:extLst>
              </p:cNvPr>
              <p:cNvSpPr>
                <a:spLocks noChangeArrowheads="1"/>
              </p:cNvSpPr>
              <p:nvPr/>
            </p:nvSpPr>
            <p:spPr bwMode="auto">
              <a:xfrm>
                <a:off x="48" y="2979"/>
                <a:ext cx="96" cy="97"/>
              </a:xfrm>
              <a:prstGeom prst="rect">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Times New Roman" panose="02020603050405020304" pitchFamily="18" charset="0"/>
                    <a:cs typeface="Times New Roman" panose="02020603050405020304" pitchFamily="18" charset="0"/>
                  </a:defRPr>
                </a:lvl1pPr>
                <a:lvl2pPr marL="742950" indent="-285750">
                  <a:defRPr sz="2400">
                    <a:solidFill>
                      <a:schemeClr val="tx1"/>
                    </a:solidFill>
                    <a:latin typeface="Times New Roman" panose="02020603050405020304" pitchFamily="18" charset="0"/>
                    <a:cs typeface="Times New Roman" panose="02020603050405020304" pitchFamily="18" charset="0"/>
                  </a:defRPr>
                </a:lvl2pPr>
                <a:lvl3pPr marL="1143000" indent="-228600">
                  <a:defRPr sz="2400">
                    <a:solidFill>
                      <a:schemeClr val="tx1"/>
                    </a:solidFill>
                    <a:latin typeface="Times New Roman" panose="02020603050405020304" pitchFamily="18" charset="0"/>
                    <a:cs typeface="Times New Roman" panose="02020603050405020304" pitchFamily="18" charset="0"/>
                  </a:defRPr>
                </a:lvl3pPr>
                <a:lvl4pPr marL="1600200" indent="-228600">
                  <a:defRPr sz="2400">
                    <a:solidFill>
                      <a:schemeClr val="tx1"/>
                    </a:solidFill>
                    <a:latin typeface="Times New Roman" panose="02020603050405020304" pitchFamily="18" charset="0"/>
                    <a:cs typeface="Times New Roman" panose="02020603050405020304" pitchFamily="18" charset="0"/>
                  </a:defRPr>
                </a:lvl4pPr>
                <a:lvl5pPr marL="2057400" indent="-22860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en-US" altLang="en-US"/>
              </a:p>
            </p:txBody>
          </p:sp>
          <p:sp>
            <p:nvSpPr>
              <p:cNvPr id="19" name="Rectangle 19">
                <a:extLst>
                  <a:ext uri="{FF2B5EF4-FFF2-40B4-BE49-F238E27FC236}">
                    <a16:creationId xmlns:a16="http://schemas.microsoft.com/office/drawing/2014/main" id="{46657BCC-5EE7-AEE6-E87A-D338ABAF483B}"/>
                  </a:ext>
                </a:extLst>
              </p:cNvPr>
              <p:cNvSpPr>
                <a:spLocks noChangeArrowheads="1"/>
              </p:cNvSpPr>
              <p:nvPr/>
            </p:nvSpPr>
            <p:spPr bwMode="auto">
              <a:xfrm>
                <a:off x="48" y="3124"/>
                <a:ext cx="96" cy="97"/>
              </a:xfrm>
              <a:prstGeom prst="rect">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Times New Roman" panose="02020603050405020304" pitchFamily="18" charset="0"/>
                    <a:cs typeface="Times New Roman" panose="02020603050405020304" pitchFamily="18" charset="0"/>
                  </a:defRPr>
                </a:lvl1pPr>
                <a:lvl2pPr marL="742950" indent="-285750">
                  <a:defRPr sz="2400">
                    <a:solidFill>
                      <a:schemeClr val="tx1"/>
                    </a:solidFill>
                    <a:latin typeface="Times New Roman" panose="02020603050405020304" pitchFamily="18" charset="0"/>
                    <a:cs typeface="Times New Roman" panose="02020603050405020304" pitchFamily="18" charset="0"/>
                  </a:defRPr>
                </a:lvl2pPr>
                <a:lvl3pPr marL="1143000" indent="-228600">
                  <a:defRPr sz="2400">
                    <a:solidFill>
                      <a:schemeClr val="tx1"/>
                    </a:solidFill>
                    <a:latin typeface="Times New Roman" panose="02020603050405020304" pitchFamily="18" charset="0"/>
                    <a:cs typeface="Times New Roman" panose="02020603050405020304" pitchFamily="18" charset="0"/>
                  </a:defRPr>
                </a:lvl3pPr>
                <a:lvl4pPr marL="1600200" indent="-228600">
                  <a:defRPr sz="2400">
                    <a:solidFill>
                      <a:schemeClr val="tx1"/>
                    </a:solidFill>
                    <a:latin typeface="Times New Roman" panose="02020603050405020304" pitchFamily="18" charset="0"/>
                    <a:cs typeface="Times New Roman" panose="02020603050405020304" pitchFamily="18" charset="0"/>
                  </a:defRPr>
                </a:lvl4pPr>
                <a:lvl5pPr marL="2057400" indent="-22860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en-US" altLang="en-US"/>
              </a:p>
            </p:txBody>
          </p:sp>
          <p:sp>
            <p:nvSpPr>
              <p:cNvPr id="20" name="Rectangle 20">
                <a:extLst>
                  <a:ext uri="{FF2B5EF4-FFF2-40B4-BE49-F238E27FC236}">
                    <a16:creationId xmlns:a16="http://schemas.microsoft.com/office/drawing/2014/main" id="{43385EA5-7F1D-72E9-DFA5-DFD49796BD0E}"/>
                  </a:ext>
                </a:extLst>
              </p:cNvPr>
              <p:cNvSpPr>
                <a:spLocks noChangeArrowheads="1"/>
              </p:cNvSpPr>
              <p:nvPr/>
            </p:nvSpPr>
            <p:spPr bwMode="auto">
              <a:xfrm>
                <a:off x="48" y="3269"/>
                <a:ext cx="96" cy="95"/>
              </a:xfrm>
              <a:prstGeom prst="rect">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Times New Roman" panose="02020603050405020304" pitchFamily="18" charset="0"/>
                    <a:cs typeface="Times New Roman" panose="02020603050405020304" pitchFamily="18" charset="0"/>
                  </a:defRPr>
                </a:lvl1pPr>
                <a:lvl2pPr marL="742950" indent="-285750">
                  <a:defRPr sz="2400">
                    <a:solidFill>
                      <a:schemeClr val="tx1"/>
                    </a:solidFill>
                    <a:latin typeface="Times New Roman" panose="02020603050405020304" pitchFamily="18" charset="0"/>
                    <a:cs typeface="Times New Roman" panose="02020603050405020304" pitchFamily="18" charset="0"/>
                  </a:defRPr>
                </a:lvl2pPr>
                <a:lvl3pPr marL="1143000" indent="-228600">
                  <a:defRPr sz="2400">
                    <a:solidFill>
                      <a:schemeClr val="tx1"/>
                    </a:solidFill>
                    <a:latin typeface="Times New Roman" panose="02020603050405020304" pitchFamily="18" charset="0"/>
                    <a:cs typeface="Times New Roman" panose="02020603050405020304" pitchFamily="18" charset="0"/>
                  </a:defRPr>
                </a:lvl3pPr>
                <a:lvl4pPr marL="1600200" indent="-228600">
                  <a:defRPr sz="2400">
                    <a:solidFill>
                      <a:schemeClr val="tx1"/>
                    </a:solidFill>
                    <a:latin typeface="Times New Roman" panose="02020603050405020304" pitchFamily="18" charset="0"/>
                    <a:cs typeface="Times New Roman" panose="02020603050405020304" pitchFamily="18" charset="0"/>
                  </a:defRPr>
                </a:lvl4pPr>
                <a:lvl5pPr marL="2057400" indent="-22860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en-US" altLang="en-US"/>
              </a:p>
            </p:txBody>
          </p:sp>
          <p:sp>
            <p:nvSpPr>
              <p:cNvPr id="21" name="Rectangle 21">
                <a:extLst>
                  <a:ext uri="{FF2B5EF4-FFF2-40B4-BE49-F238E27FC236}">
                    <a16:creationId xmlns:a16="http://schemas.microsoft.com/office/drawing/2014/main" id="{1EC312EB-D6F3-064C-8AF3-67FDCC33DF8E}"/>
                  </a:ext>
                </a:extLst>
              </p:cNvPr>
              <p:cNvSpPr>
                <a:spLocks noChangeArrowheads="1"/>
              </p:cNvSpPr>
              <p:nvPr/>
            </p:nvSpPr>
            <p:spPr bwMode="auto">
              <a:xfrm>
                <a:off x="48" y="3412"/>
                <a:ext cx="96" cy="97"/>
              </a:xfrm>
              <a:prstGeom prst="rect">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Times New Roman" panose="02020603050405020304" pitchFamily="18" charset="0"/>
                    <a:cs typeface="Times New Roman" panose="02020603050405020304" pitchFamily="18" charset="0"/>
                  </a:defRPr>
                </a:lvl1pPr>
                <a:lvl2pPr marL="742950" indent="-285750">
                  <a:defRPr sz="2400">
                    <a:solidFill>
                      <a:schemeClr val="tx1"/>
                    </a:solidFill>
                    <a:latin typeface="Times New Roman" panose="02020603050405020304" pitchFamily="18" charset="0"/>
                    <a:cs typeface="Times New Roman" panose="02020603050405020304" pitchFamily="18" charset="0"/>
                  </a:defRPr>
                </a:lvl2pPr>
                <a:lvl3pPr marL="1143000" indent="-228600">
                  <a:defRPr sz="2400">
                    <a:solidFill>
                      <a:schemeClr val="tx1"/>
                    </a:solidFill>
                    <a:latin typeface="Times New Roman" panose="02020603050405020304" pitchFamily="18" charset="0"/>
                    <a:cs typeface="Times New Roman" panose="02020603050405020304" pitchFamily="18" charset="0"/>
                  </a:defRPr>
                </a:lvl3pPr>
                <a:lvl4pPr marL="1600200" indent="-228600">
                  <a:defRPr sz="2400">
                    <a:solidFill>
                      <a:schemeClr val="tx1"/>
                    </a:solidFill>
                    <a:latin typeface="Times New Roman" panose="02020603050405020304" pitchFamily="18" charset="0"/>
                    <a:cs typeface="Times New Roman" panose="02020603050405020304" pitchFamily="18" charset="0"/>
                  </a:defRPr>
                </a:lvl4pPr>
                <a:lvl5pPr marL="2057400" indent="-22860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en-US" altLang="en-US"/>
              </a:p>
            </p:txBody>
          </p:sp>
          <p:sp>
            <p:nvSpPr>
              <p:cNvPr id="22" name="Rectangle 22">
                <a:extLst>
                  <a:ext uri="{FF2B5EF4-FFF2-40B4-BE49-F238E27FC236}">
                    <a16:creationId xmlns:a16="http://schemas.microsoft.com/office/drawing/2014/main" id="{2F2632F1-9985-0551-320A-1D3011D0C55E}"/>
                  </a:ext>
                </a:extLst>
              </p:cNvPr>
              <p:cNvSpPr>
                <a:spLocks noChangeArrowheads="1"/>
              </p:cNvSpPr>
              <p:nvPr/>
            </p:nvSpPr>
            <p:spPr bwMode="auto">
              <a:xfrm>
                <a:off x="48" y="3557"/>
                <a:ext cx="96" cy="97"/>
              </a:xfrm>
              <a:prstGeom prst="rect">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Times New Roman" panose="02020603050405020304" pitchFamily="18" charset="0"/>
                    <a:cs typeface="Times New Roman" panose="02020603050405020304" pitchFamily="18" charset="0"/>
                  </a:defRPr>
                </a:lvl1pPr>
                <a:lvl2pPr marL="742950" indent="-285750">
                  <a:defRPr sz="2400">
                    <a:solidFill>
                      <a:schemeClr val="tx1"/>
                    </a:solidFill>
                    <a:latin typeface="Times New Roman" panose="02020603050405020304" pitchFamily="18" charset="0"/>
                    <a:cs typeface="Times New Roman" panose="02020603050405020304" pitchFamily="18" charset="0"/>
                  </a:defRPr>
                </a:lvl2pPr>
                <a:lvl3pPr marL="1143000" indent="-228600">
                  <a:defRPr sz="2400">
                    <a:solidFill>
                      <a:schemeClr val="tx1"/>
                    </a:solidFill>
                    <a:latin typeface="Times New Roman" panose="02020603050405020304" pitchFamily="18" charset="0"/>
                    <a:cs typeface="Times New Roman" panose="02020603050405020304" pitchFamily="18" charset="0"/>
                  </a:defRPr>
                </a:lvl3pPr>
                <a:lvl4pPr marL="1600200" indent="-228600">
                  <a:defRPr sz="2400">
                    <a:solidFill>
                      <a:schemeClr val="tx1"/>
                    </a:solidFill>
                    <a:latin typeface="Times New Roman" panose="02020603050405020304" pitchFamily="18" charset="0"/>
                    <a:cs typeface="Times New Roman" panose="02020603050405020304" pitchFamily="18" charset="0"/>
                  </a:defRPr>
                </a:lvl4pPr>
                <a:lvl5pPr marL="2057400" indent="-22860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en-US" altLang="en-US"/>
              </a:p>
            </p:txBody>
          </p:sp>
          <p:sp>
            <p:nvSpPr>
              <p:cNvPr id="23" name="Rectangle 23">
                <a:extLst>
                  <a:ext uri="{FF2B5EF4-FFF2-40B4-BE49-F238E27FC236}">
                    <a16:creationId xmlns:a16="http://schemas.microsoft.com/office/drawing/2014/main" id="{CF221321-1254-621A-3360-1F6758DC43C7}"/>
                  </a:ext>
                </a:extLst>
              </p:cNvPr>
              <p:cNvSpPr>
                <a:spLocks noChangeArrowheads="1"/>
              </p:cNvSpPr>
              <p:nvPr/>
            </p:nvSpPr>
            <p:spPr bwMode="auto">
              <a:xfrm>
                <a:off x="48" y="3702"/>
                <a:ext cx="96" cy="95"/>
              </a:xfrm>
              <a:prstGeom prst="rect">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Times New Roman" panose="02020603050405020304" pitchFamily="18" charset="0"/>
                    <a:cs typeface="Times New Roman" panose="02020603050405020304" pitchFamily="18" charset="0"/>
                  </a:defRPr>
                </a:lvl1pPr>
                <a:lvl2pPr marL="742950" indent="-285750">
                  <a:defRPr sz="2400">
                    <a:solidFill>
                      <a:schemeClr val="tx1"/>
                    </a:solidFill>
                    <a:latin typeface="Times New Roman" panose="02020603050405020304" pitchFamily="18" charset="0"/>
                    <a:cs typeface="Times New Roman" panose="02020603050405020304" pitchFamily="18" charset="0"/>
                  </a:defRPr>
                </a:lvl2pPr>
                <a:lvl3pPr marL="1143000" indent="-228600">
                  <a:defRPr sz="2400">
                    <a:solidFill>
                      <a:schemeClr val="tx1"/>
                    </a:solidFill>
                    <a:latin typeface="Times New Roman" panose="02020603050405020304" pitchFamily="18" charset="0"/>
                    <a:cs typeface="Times New Roman" panose="02020603050405020304" pitchFamily="18" charset="0"/>
                  </a:defRPr>
                </a:lvl3pPr>
                <a:lvl4pPr marL="1600200" indent="-228600">
                  <a:defRPr sz="2400">
                    <a:solidFill>
                      <a:schemeClr val="tx1"/>
                    </a:solidFill>
                    <a:latin typeface="Times New Roman" panose="02020603050405020304" pitchFamily="18" charset="0"/>
                    <a:cs typeface="Times New Roman" panose="02020603050405020304" pitchFamily="18" charset="0"/>
                  </a:defRPr>
                </a:lvl4pPr>
                <a:lvl5pPr marL="2057400" indent="-22860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en-US" altLang="en-US"/>
              </a:p>
            </p:txBody>
          </p:sp>
          <p:sp>
            <p:nvSpPr>
              <p:cNvPr id="24" name="Rectangle 24">
                <a:extLst>
                  <a:ext uri="{FF2B5EF4-FFF2-40B4-BE49-F238E27FC236}">
                    <a16:creationId xmlns:a16="http://schemas.microsoft.com/office/drawing/2014/main" id="{80A8A85E-DA20-F599-6F38-AD4363EFC473}"/>
                  </a:ext>
                </a:extLst>
              </p:cNvPr>
              <p:cNvSpPr>
                <a:spLocks noChangeArrowheads="1"/>
              </p:cNvSpPr>
              <p:nvPr/>
            </p:nvSpPr>
            <p:spPr bwMode="auto">
              <a:xfrm>
                <a:off x="48" y="3845"/>
                <a:ext cx="96" cy="97"/>
              </a:xfrm>
              <a:prstGeom prst="rect">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Times New Roman" panose="02020603050405020304" pitchFamily="18" charset="0"/>
                    <a:cs typeface="Times New Roman" panose="02020603050405020304" pitchFamily="18" charset="0"/>
                  </a:defRPr>
                </a:lvl1pPr>
                <a:lvl2pPr marL="742950" indent="-285750">
                  <a:defRPr sz="2400">
                    <a:solidFill>
                      <a:schemeClr val="tx1"/>
                    </a:solidFill>
                    <a:latin typeface="Times New Roman" panose="02020603050405020304" pitchFamily="18" charset="0"/>
                    <a:cs typeface="Times New Roman" panose="02020603050405020304" pitchFamily="18" charset="0"/>
                  </a:defRPr>
                </a:lvl2pPr>
                <a:lvl3pPr marL="1143000" indent="-228600">
                  <a:defRPr sz="2400">
                    <a:solidFill>
                      <a:schemeClr val="tx1"/>
                    </a:solidFill>
                    <a:latin typeface="Times New Roman" panose="02020603050405020304" pitchFamily="18" charset="0"/>
                    <a:cs typeface="Times New Roman" panose="02020603050405020304" pitchFamily="18" charset="0"/>
                  </a:defRPr>
                </a:lvl3pPr>
                <a:lvl4pPr marL="1600200" indent="-228600">
                  <a:defRPr sz="2400">
                    <a:solidFill>
                      <a:schemeClr val="tx1"/>
                    </a:solidFill>
                    <a:latin typeface="Times New Roman" panose="02020603050405020304" pitchFamily="18" charset="0"/>
                    <a:cs typeface="Times New Roman" panose="02020603050405020304" pitchFamily="18" charset="0"/>
                  </a:defRPr>
                </a:lvl4pPr>
                <a:lvl5pPr marL="2057400" indent="-22860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en-US" altLang="en-US"/>
              </a:p>
            </p:txBody>
          </p:sp>
          <p:sp>
            <p:nvSpPr>
              <p:cNvPr id="25" name="Rectangle 25">
                <a:extLst>
                  <a:ext uri="{FF2B5EF4-FFF2-40B4-BE49-F238E27FC236}">
                    <a16:creationId xmlns:a16="http://schemas.microsoft.com/office/drawing/2014/main" id="{5512C502-CDD2-18A3-78A4-5E24D10ED078}"/>
                  </a:ext>
                </a:extLst>
              </p:cNvPr>
              <p:cNvSpPr>
                <a:spLocks noChangeArrowheads="1"/>
              </p:cNvSpPr>
              <p:nvPr/>
            </p:nvSpPr>
            <p:spPr bwMode="auto">
              <a:xfrm>
                <a:off x="48" y="3990"/>
                <a:ext cx="96" cy="96"/>
              </a:xfrm>
              <a:prstGeom prst="rect">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Times New Roman" panose="02020603050405020304" pitchFamily="18" charset="0"/>
                    <a:cs typeface="Times New Roman" panose="02020603050405020304" pitchFamily="18" charset="0"/>
                  </a:defRPr>
                </a:lvl1pPr>
                <a:lvl2pPr marL="742950" indent="-285750">
                  <a:defRPr sz="2400">
                    <a:solidFill>
                      <a:schemeClr val="tx1"/>
                    </a:solidFill>
                    <a:latin typeface="Times New Roman" panose="02020603050405020304" pitchFamily="18" charset="0"/>
                    <a:cs typeface="Times New Roman" panose="02020603050405020304" pitchFamily="18" charset="0"/>
                  </a:defRPr>
                </a:lvl2pPr>
                <a:lvl3pPr marL="1143000" indent="-228600">
                  <a:defRPr sz="2400">
                    <a:solidFill>
                      <a:schemeClr val="tx1"/>
                    </a:solidFill>
                    <a:latin typeface="Times New Roman" panose="02020603050405020304" pitchFamily="18" charset="0"/>
                    <a:cs typeface="Times New Roman" panose="02020603050405020304" pitchFamily="18" charset="0"/>
                  </a:defRPr>
                </a:lvl3pPr>
                <a:lvl4pPr marL="1600200" indent="-228600">
                  <a:defRPr sz="2400">
                    <a:solidFill>
                      <a:schemeClr val="tx1"/>
                    </a:solidFill>
                    <a:latin typeface="Times New Roman" panose="02020603050405020304" pitchFamily="18" charset="0"/>
                    <a:cs typeface="Times New Roman" panose="02020603050405020304" pitchFamily="18" charset="0"/>
                  </a:defRPr>
                </a:lvl4pPr>
                <a:lvl5pPr marL="2057400" indent="-22860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en-US" altLang="en-US"/>
              </a:p>
            </p:txBody>
          </p:sp>
          <p:sp>
            <p:nvSpPr>
              <p:cNvPr id="26" name="Rectangle 26">
                <a:extLst>
                  <a:ext uri="{FF2B5EF4-FFF2-40B4-BE49-F238E27FC236}">
                    <a16:creationId xmlns:a16="http://schemas.microsoft.com/office/drawing/2014/main" id="{2E0B5C86-04D1-A2FB-FF40-831103FA003C}"/>
                  </a:ext>
                </a:extLst>
              </p:cNvPr>
              <p:cNvSpPr>
                <a:spLocks noChangeArrowheads="1"/>
              </p:cNvSpPr>
              <p:nvPr/>
            </p:nvSpPr>
            <p:spPr bwMode="auto">
              <a:xfrm>
                <a:off x="48" y="4134"/>
                <a:ext cx="96" cy="95"/>
              </a:xfrm>
              <a:prstGeom prst="rect">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Times New Roman" panose="02020603050405020304" pitchFamily="18" charset="0"/>
                    <a:cs typeface="Times New Roman" panose="02020603050405020304" pitchFamily="18" charset="0"/>
                  </a:defRPr>
                </a:lvl1pPr>
                <a:lvl2pPr marL="742950" indent="-285750">
                  <a:defRPr sz="2400">
                    <a:solidFill>
                      <a:schemeClr val="tx1"/>
                    </a:solidFill>
                    <a:latin typeface="Times New Roman" panose="02020603050405020304" pitchFamily="18" charset="0"/>
                    <a:cs typeface="Times New Roman" panose="02020603050405020304" pitchFamily="18" charset="0"/>
                  </a:defRPr>
                </a:lvl2pPr>
                <a:lvl3pPr marL="1143000" indent="-228600">
                  <a:defRPr sz="2400">
                    <a:solidFill>
                      <a:schemeClr val="tx1"/>
                    </a:solidFill>
                    <a:latin typeface="Times New Roman" panose="02020603050405020304" pitchFamily="18" charset="0"/>
                    <a:cs typeface="Times New Roman" panose="02020603050405020304" pitchFamily="18" charset="0"/>
                  </a:defRPr>
                </a:lvl3pPr>
                <a:lvl4pPr marL="1600200" indent="-228600">
                  <a:defRPr sz="2400">
                    <a:solidFill>
                      <a:schemeClr val="tx1"/>
                    </a:solidFill>
                    <a:latin typeface="Times New Roman" panose="02020603050405020304" pitchFamily="18" charset="0"/>
                    <a:cs typeface="Times New Roman" panose="02020603050405020304" pitchFamily="18" charset="0"/>
                  </a:defRPr>
                </a:lvl4pPr>
                <a:lvl5pPr marL="2057400" indent="-22860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en-US" altLang="en-US"/>
              </a:p>
            </p:txBody>
          </p:sp>
          <p:sp>
            <p:nvSpPr>
              <p:cNvPr id="27" name="Rectangle 27">
                <a:extLst>
                  <a:ext uri="{FF2B5EF4-FFF2-40B4-BE49-F238E27FC236}">
                    <a16:creationId xmlns:a16="http://schemas.microsoft.com/office/drawing/2014/main" id="{B579D542-7512-CFF6-9F4C-2B895DC4C846}"/>
                  </a:ext>
                </a:extLst>
              </p:cNvPr>
              <p:cNvSpPr>
                <a:spLocks noChangeArrowheads="1"/>
              </p:cNvSpPr>
              <p:nvPr/>
            </p:nvSpPr>
            <p:spPr bwMode="auto">
              <a:xfrm>
                <a:off x="48" y="103"/>
                <a:ext cx="96" cy="94"/>
              </a:xfrm>
              <a:prstGeom prst="rect">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Times New Roman" panose="02020603050405020304" pitchFamily="18" charset="0"/>
                    <a:cs typeface="Times New Roman" panose="02020603050405020304" pitchFamily="18" charset="0"/>
                  </a:defRPr>
                </a:lvl1pPr>
                <a:lvl2pPr marL="742950" indent="-285750">
                  <a:defRPr sz="2400">
                    <a:solidFill>
                      <a:schemeClr val="tx1"/>
                    </a:solidFill>
                    <a:latin typeface="Times New Roman" panose="02020603050405020304" pitchFamily="18" charset="0"/>
                    <a:cs typeface="Times New Roman" panose="02020603050405020304" pitchFamily="18" charset="0"/>
                  </a:defRPr>
                </a:lvl2pPr>
                <a:lvl3pPr marL="1143000" indent="-228600">
                  <a:defRPr sz="2400">
                    <a:solidFill>
                      <a:schemeClr val="tx1"/>
                    </a:solidFill>
                    <a:latin typeface="Times New Roman" panose="02020603050405020304" pitchFamily="18" charset="0"/>
                    <a:cs typeface="Times New Roman" panose="02020603050405020304" pitchFamily="18" charset="0"/>
                  </a:defRPr>
                </a:lvl3pPr>
                <a:lvl4pPr marL="1600200" indent="-228600">
                  <a:defRPr sz="2400">
                    <a:solidFill>
                      <a:schemeClr val="tx1"/>
                    </a:solidFill>
                    <a:latin typeface="Times New Roman" panose="02020603050405020304" pitchFamily="18" charset="0"/>
                    <a:cs typeface="Times New Roman" panose="02020603050405020304" pitchFamily="18" charset="0"/>
                  </a:defRPr>
                </a:lvl4pPr>
                <a:lvl5pPr marL="2057400" indent="-22860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en-US" altLang="en-US"/>
              </a:p>
            </p:txBody>
          </p:sp>
          <p:sp>
            <p:nvSpPr>
              <p:cNvPr id="28" name="Rectangle 28">
                <a:extLst>
                  <a:ext uri="{FF2B5EF4-FFF2-40B4-BE49-F238E27FC236}">
                    <a16:creationId xmlns:a16="http://schemas.microsoft.com/office/drawing/2014/main" id="{4DE210C5-2349-B22A-5D88-AC647D81337C}"/>
                  </a:ext>
                </a:extLst>
              </p:cNvPr>
              <p:cNvSpPr>
                <a:spLocks noChangeArrowheads="1"/>
              </p:cNvSpPr>
              <p:nvPr/>
            </p:nvSpPr>
            <p:spPr bwMode="auto">
              <a:xfrm>
                <a:off x="48" y="246"/>
                <a:ext cx="96" cy="96"/>
              </a:xfrm>
              <a:prstGeom prst="rect">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Times New Roman" panose="02020603050405020304" pitchFamily="18" charset="0"/>
                    <a:cs typeface="Times New Roman" panose="02020603050405020304" pitchFamily="18" charset="0"/>
                  </a:defRPr>
                </a:lvl1pPr>
                <a:lvl2pPr marL="742950" indent="-285750">
                  <a:defRPr sz="2400">
                    <a:solidFill>
                      <a:schemeClr val="tx1"/>
                    </a:solidFill>
                    <a:latin typeface="Times New Roman" panose="02020603050405020304" pitchFamily="18" charset="0"/>
                    <a:cs typeface="Times New Roman" panose="02020603050405020304" pitchFamily="18" charset="0"/>
                  </a:defRPr>
                </a:lvl2pPr>
                <a:lvl3pPr marL="1143000" indent="-228600">
                  <a:defRPr sz="2400">
                    <a:solidFill>
                      <a:schemeClr val="tx1"/>
                    </a:solidFill>
                    <a:latin typeface="Times New Roman" panose="02020603050405020304" pitchFamily="18" charset="0"/>
                    <a:cs typeface="Times New Roman" panose="02020603050405020304" pitchFamily="18" charset="0"/>
                  </a:defRPr>
                </a:lvl3pPr>
                <a:lvl4pPr marL="1600200" indent="-228600">
                  <a:defRPr sz="2400">
                    <a:solidFill>
                      <a:schemeClr val="tx1"/>
                    </a:solidFill>
                    <a:latin typeface="Times New Roman" panose="02020603050405020304" pitchFamily="18" charset="0"/>
                    <a:cs typeface="Times New Roman" panose="02020603050405020304" pitchFamily="18" charset="0"/>
                  </a:defRPr>
                </a:lvl4pPr>
                <a:lvl5pPr marL="2057400" indent="-22860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en-US" altLang="en-US"/>
              </a:p>
            </p:txBody>
          </p:sp>
          <p:sp>
            <p:nvSpPr>
              <p:cNvPr id="29" name="Rectangle 29">
                <a:extLst>
                  <a:ext uri="{FF2B5EF4-FFF2-40B4-BE49-F238E27FC236}">
                    <a16:creationId xmlns:a16="http://schemas.microsoft.com/office/drawing/2014/main" id="{8BE038EF-933C-298F-ADAB-AFBF84865DDB}"/>
                  </a:ext>
                </a:extLst>
              </p:cNvPr>
              <p:cNvSpPr>
                <a:spLocks noChangeArrowheads="1"/>
              </p:cNvSpPr>
              <p:nvPr/>
            </p:nvSpPr>
            <p:spPr bwMode="auto">
              <a:xfrm>
                <a:off x="48" y="391"/>
                <a:ext cx="96" cy="96"/>
              </a:xfrm>
              <a:prstGeom prst="rect">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Times New Roman" panose="02020603050405020304" pitchFamily="18" charset="0"/>
                    <a:cs typeface="Times New Roman" panose="02020603050405020304" pitchFamily="18" charset="0"/>
                  </a:defRPr>
                </a:lvl1pPr>
                <a:lvl2pPr marL="742950" indent="-285750">
                  <a:defRPr sz="2400">
                    <a:solidFill>
                      <a:schemeClr val="tx1"/>
                    </a:solidFill>
                    <a:latin typeface="Times New Roman" panose="02020603050405020304" pitchFamily="18" charset="0"/>
                    <a:cs typeface="Times New Roman" panose="02020603050405020304" pitchFamily="18" charset="0"/>
                  </a:defRPr>
                </a:lvl2pPr>
                <a:lvl3pPr marL="1143000" indent="-228600">
                  <a:defRPr sz="2400">
                    <a:solidFill>
                      <a:schemeClr val="tx1"/>
                    </a:solidFill>
                    <a:latin typeface="Times New Roman" panose="02020603050405020304" pitchFamily="18" charset="0"/>
                    <a:cs typeface="Times New Roman" panose="02020603050405020304" pitchFamily="18" charset="0"/>
                  </a:defRPr>
                </a:lvl3pPr>
                <a:lvl4pPr marL="1600200" indent="-228600">
                  <a:defRPr sz="2400">
                    <a:solidFill>
                      <a:schemeClr val="tx1"/>
                    </a:solidFill>
                    <a:latin typeface="Times New Roman" panose="02020603050405020304" pitchFamily="18" charset="0"/>
                    <a:cs typeface="Times New Roman" panose="02020603050405020304" pitchFamily="18" charset="0"/>
                  </a:defRPr>
                </a:lvl4pPr>
                <a:lvl5pPr marL="2057400" indent="-22860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en-US" altLang="en-US"/>
              </a:p>
            </p:txBody>
          </p:sp>
          <p:sp>
            <p:nvSpPr>
              <p:cNvPr id="30" name="Rectangle 30">
                <a:extLst>
                  <a:ext uri="{FF2B5EF4-FFF2-40B4-BE49-F238E27FC236}">
                    <a16:creationId xmlns:a16="http://schemas.microsoft.com/office/drawing/2014/main" id="{D0B5BA4B-6B34-3D2B-EF62-E9DC68AEF651}"/>
                  </a:ext>
                </a:extLst>
              </p:cNvPr>
              <p:cNvSpPr>
                <a:spLocks noChangeArrowheads="1"/>
              </p:cNvSpPr>
              <p:nvPr/>
            </p:nvSpPr>
            <p:spPr bwMode="auto">
              <a:xfrm>
                <a:off x="48" y="535"/>
                <a:ext cx="96" cy="95"/>
              </a:xfrm>
              <a:prstGeom prst="rect">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Times New Roman" panose="02020603050405020304" pitchFamily="18" charset="0"/>
                    <a:cs typeface="Times New Roman" panose="02020603050405020304" pitchFamily="18" charset="0"/>
                  </a:defRPr>
                </a:lvl1pPr>
                <a:lvl2pPr marL="742950" indent="-285750">
                  <a:defRPr sz="2400">
                    <a:solidFill>
                      <a:schemeClr val="tx1"/>
                    </a:solidFill>
                    <a:latin typeface="Times New Roman" panose="02020603050405020304" pitchFamily="18" charset="0"/>
                    <a:cs typeface="Times New Roman" panose="02020603050405020304" pitchFamily="18" charset="0"/>
                  </a:defRPr>
                </a:lvl2pPr>
                <a:lvl3pPr marL="1143000" indent="-228600">
                  <a:defRPr sz="2400">
                    <a:solidFill>
                      <a:schemeClr val="tx1"/>
                    </a:solidFill>
                    <a:latin typeface="Times New Roman" panose="02020603050405020304" pitchFamily="18" charset="0"/>
                    <a:cs typeface="Times New Roman" panose="02020603050405020304" pitchFamily="18" charset="0"/>
                  </a:defRPr>
                </a:lvl3pPr>
                <a:lvl4pPr marL="1600200" indent="-228600">
                  <a:defRPr sz="2400">
                    <a:solidFill>
                      <a:schemeClr val="tx1"/>
                    </a:solidFill>
                    <a:latin typeface="Times New Roman" panose="02020603050405020304" pitchFamily="18" charset="0"/>
                    <a:cs typeface="Times New Roman" panose="02020603050405020304" pitchFamily="18" charset="0"/>
                  </a:defRPr>
                </a:lvl4pPr>
                <a:lvl5pPr marL="2057400" indent="-22860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en-US" altLang="en-US"/>
              </a:p>
            </p:txBody>
          </p:sp>
          <p:sp>
            <p:nvSpPr>
              <p:cNvPr id="31" name="Rectangle 31">
                <a:extLst>
                  <a:ext uri="{FF2B5EF4-FFF2-40B4-BE49-F238E27FC236}">
                    <a16:creationId xmlns:a16="http://schemas.microsoft.com/office/drawing/2014/main" id="{FE1FF522-589C-3141-CB74-78889C9544D0}"/>
                  </a:ext>
                </a:extLst>
              </p:cNvPr>
              <p:cNvSpPr>
                <a:spLocks noChangeArrowheads="1"/>
              </p:cNvSpPr>
              <p:nvPr/>
            </p:nvSpPr>
            <p:spPr bwMode="auto">
              <a:xfrm>
                <a:off x="48" y="678"/>
                <a:ext cx="96" cy="97"/>
              </a:xfrm>
              <a:prstGeom prst="rect">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Times New Roman" panose="02020603050405020304" pitchFamily="18" charset="0"/>
                    <a:cs typeface="Times New Roman" panose="02020603050405020304" pitchFamily="18" charset="0"/>
                  </a:defRPr>
                </a:lvl1pPr>
                <a:lvl2pPr marL="742950" indent="-285750">
                  <a:defRPr sz="2400">
                    <a:solidFill>
                      <a:schemeClr val="tx1"/>
                    </a:solidFill>
                    <a:latin typeface="Times New Roman" panose="02020603050405020304" pitchFamily="18" charset="0"/>
                    <a:cs typeface="Times New Roman" panose="02020603050405020304" pitchFamily="18" charset="0"/>
                  </a:defRPr>
                </a:lvl2pPr>
                <a:lvl3pPr marL="1143000" indent="-228600">
                  <a:defRPr sz="2400">
                    <a:solidFill>
                      <a:schemeClr val="tx1"/>
                    </a:solidFill>
                    <a:latin typeface="Times New Roman" panose="02020603050405020304" pitchFamily="18" charset="0"/>
                    <a:cs typeface="Times New Roman" panose="02020603050405020304" pitchFamily="18" charset="0"/>
                  </a:defRPr>
                </a:lvl3pPr>
                <a:lvl4pPr marL="1600200" indent="-228600">
                  <a:defRPr sz="2400">
                    <a:solidFill>
                      <a:schemeClr val="tx1"/>
                    </a:solidFill>
                    <a:latin typeface="Times New Roman" panose="02020603050405020304" pitchFamily="18" charset="0"/>
                    <a:cs typeface="Times New Roman" panose="02020603050405020304" pitchFamily="18" charset="0"/>
                  </a:defRPr>
                </a:lvl4pPr>
                <a:lvl5pPr marL="2057400" indent="-22860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en-US" altLang="en-US"/>
              </a:p>
            </p:txBody>
          </p:sp>
          <p:sp>
            <p:nvSpPr>
              <p:cNvPr id="32" name="Rectangle 32">
                <a:extLst>
                  <a:ext uri="{FF2B5EF4-FFF2-40B4-BE49-F238E27FC236}">
                    <a16:creationId xmlns:a16="http://schemas.microsoft.com/office/drawing/2014/main" id="{4EC3A2B9-C7CD-0D0E-07A7-AB9BBE816053}"/>
                  </a:ext>
                </a:extLst>
              </p:cNvPr>
              <p:cNvSpPr>
                <a:spLocks noChangeArrowheads="1"/>
              </p:cNvSpPr>
              <p:nvPr/>
            </p:nvSpPr>
            <p:spPr bwMode="auto">
              <a:xfrm>
                <a:off x="48" y="823"/>
                <a:ext cx="96" cy="97"/>
              </a:xfrm>
              <a:prstGeom prst="rect">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Times New Roman" panose="02020603050405020304" pitchFamily="18" charset="0"/>
                    <a:cs typeface="Times New Roman" panose="02020603050405020304" pitchFamily="18" charset="0"/>
                  </a:defRPr>
                </a:lvl1pPr>
                <a:lvl2pPr marL="742950" indent="-285750">
                  <a:defRPr sz="2400">
                    <a:solidFill>
                      <a:schemeClr val="tx1"/>
                    </a:solidFill>
                    <a:latin typeface="Times New Roman" panose="02020603050405020304" pitchFamily="18" charset="0"/>
                    <a:cs typeface="Times New Roman" panose="02020603050405020304" pitchFamily="18" charset="0"/>
                  </a:defRPr>
                </a:lvl2pPr>
                <a:lvl3pPr marL="1143000" indent="-228600">
                  <a:defRPr sz="2400">
                    <a:solidFill>
                      <a:schemeClr val="tx1"/>
                    </a:solidFill>
                    <a:latin typeface="Times New Roman" panose="02020603050405020304" pitchFamily="18" charset="0"/>
                    <a:cs typeface="Times New Roman" panose="02020603050405020304" pitchFamily="18" charset="0"/>
                  </a:defRPr>
                </a:lvl3pPr>
                <a:lvl4pPr marL="1600200" indent="-228600">
                  <a:defRPr sz="2400">
                    <a:solidFill>
                      <a:schemeClr val="tx1"/>
                    </a:solidFill>
                    <a:latin typeface="Times New Roman" panose="02020603050405020304" pitchFamily="18" charset="0"/>
                    <a:cs typeface="Times New Roman" panose="02020603050405020304" pitchFamily="18" charset="0"/>
                  </a:defRPr>
                </a:lvl4pPr>
                <a:lvl5pPr marL="2057400" indent="-22860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en-US" altLang="en-US"/>
              </a:p>
            </p:txBody>
          </p:sp>
          <p:sp>
            <p:nvSpPr>
              <p:cNvPr id="33" name="Rectangle 33">
                <a:extLst>
                  <a:ext uri="{FF2B5EF4-FFF2-40B4-BE49-F238E27FC236}">
                    <a16:creationId xmlns:a16="http://schemas.microsoft.com/office/drawing/2014/main" id="{95A29349-19F6-7B8F-8344-06B8A5F921A7}"/>
                  </a:ext>
                </a:extLst>
              </p:cNvPr>
              <p:cNvSpPr>
                <a:spLocks noChangeArrowheads="1"/>
              </p:cNvSpPr>
              <p:nvPr/>
            </p:nvSpPr>
            <p:spPr bwMode="auto">
              <a:xfrm>
                <a:off x="48" y="968"/>
                <a:ext cx="96" cy="95"/>
              </a:xfrm>
              <a:prstGeom prst="rect">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Times New Roman" panose="02020603050405020304" pitchFamily="18" charset="0"/>
                    <a:cs typeface="Times New Roman" panose="02020603050405020304" pitchFamily="18" charset="0"/>
                  </a:defRPr>
                </a:lvl1pPr>
                <a:lvl2pPr marL="742950" indent="-285750">
                  <a:defRPr sz="2400">
                    <a:solidFill>
                      <a:schemeClr val="tx1"/>
                    </a:solidFill>
                    <a:latin typeface="Times New Roman" panose="02020603050405020304" pitchFamily="18" charset="0"/>
                    <a:cs typeface="Times New Roman" panose="02020603050405020304" pitchFamily="18" charset="0"/>
                  </a:defRPr>
                </a:lvl2pPr>
                <a:lvl3pPr marL="1143000" indent="-228600">
                  <a:defRPr sz="2400">
                    <a:solidFill>
                      <a:schemeClr val="tx1"/>
                    </a:solidFill>
                    <a:latin typeface="Times New Roman" panose="02020603050405020304" pitchFamily="18" charset="0"/>
                    <a:cs typeface="Times New Roman" panose="02020603050405020304" pitchFamily="18" charset="0"/>
                  </a:defRPr>
                </a:lvl3pPr>
                <a:lvl4pPr marL="1600200" indent="-228600">
                  <a:defRPr sz="2400">
                    <a:solidFill>
                      <a:schemeClr val="tx1"/>
                    </a:solidFill>
                    <a:latin typeface="Times New Roman" panose="02020603050405020304" pitchFamily="18" charset="0"/>
                    <a:cs typeface="Times New Roman" panose="02020603050405020304" pitchFamily="18" charset="0"/>
                  </a:defRPr>
                </a:lvl4pPr>
                <a:lvl5pPr marL="2057400" indent="-22860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en-US" altLang="en-US"/>
              </a:p>
            </p:txBody>
          </p:sp>
        </p:grpSp>
      </p:grpSp>
      <p:sp>
        <p:nvSpPr>
          <p:cNvPr id="81954" name="Rectangle 34"/>
          <p:cNvSpPr>
            <a:spLocks noGrp="1" noChangeArrowheads="1"/>
          </p:cNvSpPr>
          <p:nvPr>
            <p:ph type="ctrTitle" sz="quarter"/>
          </p:nvPr>
        </p:nvSpPr>
        <p:spPr>
          <a:xfrm>
            <a:off x="1143000" y="2286000"/>
            <a:ext cx="7772400" cy="1143000"/>
          </a:xfrm>
        </p:spPr>
        <p:txBody>
          <a:bodyPr/>
          <a:lstStyle>
            <a:lvl1pPr algn="ctr">
              <a:defRPr>
                <a:solidFill>
                  <a:srgbClr val="00FFFF"/>
                </a:solidFill>
              </a:defRPr>
            </a:lvl1pPr>
          </a:lstStyle>
          <a:p>
            <a:r>
              <a:rPr lang="en-US"/>
              <a:t>Click to edit Master title style</a:t>
            </a:r>
          </a:p>
        </p:txBody>
      </p:sp>
      <p:sp>
        <p:nvSpPr>
          <p:cNvPr id="81955" name="Rectangle 35"/>
          <p:cNvSpPr>
            <a:spLocks noGrp="1" noChangeArrowheads="1"/>
          </p:cNvSpPr>
          <p:nvPr>
            <p:ph type="subTitle" sz="quarter" idx="1"/>
          </p:nvPr>
        </p:nvSpPr>
        <p:spPr>
          <a:xfrm>
            <a:off x="1828800" y="3886200"/>
            <a:ext cx="6400800" cy="1752600"/>
          </a:xfrm>
        </p:spPr>
        <p:txBody>
          <a:bodyPr lIns="92075" tIns="46038" rIns="92075" bIns="46038"/>
          <a:lstStyle>
            <a:lvl1pPr marL="0" indent="0" algn="ctr">
              <a:buFont typeface="Wingdings" pitchFamily="2" charset="2"/>
              <a:buNone/>
              <a:defRPr>
                <a:solidFill>
                  <a:srgbClr val="FFFFFF"/>
                </a:solidFill>
              </a:defRPr>
            </a:lvl1pPr>
          </a:lstStyle>
          <a:p>
            <a:r>
              <a:rPr lang="en-US"/>
              <a:t>Click to edit Master subtitle style</a:t>
            </a:r>
          </a:p>
        </p:txBody>
      </p:sp>
      <p:sp>
        <p:nvSpPr>
          <p:cNvPr id="34" name="Rectangle 36">
            <a:extLst>
              <a:ext uri="{FF2B5EF4-FFF2-40B4-BE49-F238E27FC236}">
                <a16:creationId xmlns:a16="http://schemas.microsoft.com/office/drawing/2014/main" id="{BF81A255-DF0C-0A8E-F129-F3E9CC4EF3EB}"/>
              </a:ext>
            </a:extLst>
          </p:cNvPr>
          <p:cNvSpPr>
            <a:spLocks noGrp="1" noChangeArrowheads="1"/>
          </p:cNvSpPr>
          <p:nvPr>
            <p:ph type="dt" sz="quarter" idx="10"/>
          </p:nvPr>
        </p:nvSpPr>
        <p:spPr/>
        <p:txBody>
          <a:bodyPr/>
          <a:lstStyle>
            <a:lvl1pPr>
              <a:defRPr>
                <a:solidFill>
                  <a:srgbClr val="FFFFFF"/>
                </a:solidFill>
              </a:defRPr>
            </a:lvl1pPr>
          </a:lstStyle>
          <a:p>
            <a:pPr>
              <a:defRPr/>
            </a:pPr>
            <a:endParaRPr lang="en-US"/>
          </a:p>
        </p:txBody>
      </p:sp>
      <p:sp>
        <p:nvSpPr>
          <p:cNvPr id="35" name="Rectangle 37">
            <a:extLst>
              <a:ext uri="{FF2B5EF4-FFF2-40B4-BE49-F238E27FC236}">
                <a16:creationId xmlns:a16="http://schemas.microsoft.com/office/drawing/2014/main" id="{DF574A18-7DD0-C474-F959-4DF78916A961}"/>
              </a:ext>
            </a:extLst>
          </p:cNvPr>
          <p:cNvSpPr>
            <a:spLocks noGrp="1" noChangeArrowheads="1"/>
          </p:cNvSpPr>
          <p:nvPr>
            <p:ph type="ftr" sz="quarter" idx="11"/>
          </p:nvPr>
        </p:nvSpPr>
        <p:spPr/>
        <p:txBody>
          <a:bodyPr/>
          <a:lstStyle>
            <a:lvl1pPr>
              <a:defRPr>
                <a:solidFill>
                  <a:srgbClr val="FFFFFF"/>
                </a:solidFill>
              </a:defRPr>
            </a:lvl1pPr>
          </a:lstStyle>
          <a:p>
            <a:pPr>
              <a:defRPr/>
            </a:pPr>
            <a:endParaRPr lang="en-US"/>
          </a:p>
        </p:txBody>
      </p:sp>
      <p:sp>
        <p:nvSpPr>
          <p:cNvPr id="36" name="Rectangle 38">
            <a:extLst>
              <a:ext uri="{FF2B5EF4-FFF2-40B4-BE49-F238E27FC236}">
                <a16:creationId xmlns:a16="http://schemas.microsoft.com/office/drawing/2014/main" id="{1F26C409-C27C-19DC-5C7C-F16C74AF0ACF}"/>
              </a:ext>
            </a:extLst>
          </p:cNvPr>
          <p:cNvSpPr>
            <a:spLocks noGrp="1" noChangeArrowheads="1"/>
          </p:cNvSpPr>
          <p:nvPr>
            <p:ph type="sldNum" sz="quarter" idx="12"/>
          </p:nvPr>
        </p:nvSpPr>
        <p:spPr/>
        <p:txBody>
          <a:bodyPr/>
          <a:lstStyle>
            <a:lvl1pPr>
              <a:defRPr smtClean="0">
                <a:solidFill>
                  <a:srgbClr val="FFFFFF"/>
                </a:solidFill>
              </a:defRPr>
            </a:lvl1pPr>
          </a:lstStyle>
          <a:p>
            <a:pPr>
              <a:defRPr/>
            </a:pPr>
            <a:fld id="{7ECBF76C-8340-4CAD-99FD-EFF545BA5FC9}" type="slidenum">
              <a:rPr lang="en-US" altLang="en-US"/>
              <a:pPr>
                <a:defRPr/>
              </a:pPr>
              <a:t>‹#›</a:t>
            </a:fld>
            <a:endParaRPr lang="en-US" altLang="en-US"/>
          </a:p>
        </p:txBody>
      </p:sp>
    </p:spTree>
    <p:extLst>
      <p:ext uri="{BB962C8B-B14F-4D97-AF65-F5344CB8AC3E}">
        <p14:creationId xmlns:p14="http://schemas.microsoft.com/office/powerpoint/2010/main" val="26392452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6BF4262-EACC-DF14-AAD4-059756F2C6FB}"/>
              </a:ext>
            </a:extLst>
          </p:cNvPr>
          <p:cNvSpPr>
            <a:spLocks noGrp="1"/>
          </p:cNvSpPr>
          <p:nvPr>
            <p:ph type="dt" sz="half" idx="10"/>
          </p:nvPr>
        </p:nvSpPr>
        <p:spPr/>
        <p:txBody>
          <a:bodyPr/>
          <a:lstStyle>
            <a:lvl1pPr>
              <a:defRPr/>
            </a:lvl1pPr>
          </a:lstStyle>
          <a:p>
            <a:pPr>
              <a:defRPr/>
            </a:pPr>
            <a:endParaRPr lang="en-US"/>
          </a:p>
        </p:txBody>
      </p:sp>
      <p:sp>
        <p:nvSpPr>
          <p:cNvPr id="5" name="Footer Placeholder 4">
            <a:extLst>
              <a:ext uri="{FF2B5EF4-FFF2-40B4-BE49-F238E27FC236}">
                <a16:creationId xmlns:a16="http://schemas.microsoft.com/office/drawing/2014/main" id="{C330B3DD-EB00-B821-EDB5-F7BA8F2914D2}"/>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41076C56-6775-20B5-276D-6DDC0AC9B3DF}"/>
              </a:ext>
            </a:extLst>
          </p:cNvPr>
          <p:cNvSpPr>
            <a:spLocks noGrp="1"/>
          </p:cNvSpPr>
          <p:nvPr>
            <p:ph type="sldNum" sz="quarter" idx="12"/>
          </p:nvPr>
        </p:nvSpPr>
        <p:spPr/>
        <p:txBody>
          <a:bodyPr/>
          <a:lstStyle>
            <a:lvl1pPr>
              <a:defRPr smtClean="0"/>
            </a:lvl1pPr>
          </a:lstStyle>
          <a:p>
            <a:pPr>
              <a:defRPr/>
            </a:pPr>
            <a:fld id="{6717CDFB-D645-4CF4-9412-F24F1F9B52F4}" type="slidenum">
              <a:rPr lang="en-US" altLang="en-US"/>
              <a:pPr>
                <a:defRPr/>
              </a:pPr>
              <a:t>‹#›</a:t>
            </a:fld>
            <a:endParaRPr lang="en-US" altLang="en-US"/>
          </a:p>
        </p:txBody>
      </p:sp>
    </p:spTree>
    <p:extLst>
      <p:ext uri="{BB962C8B-B14F-4D97-AF65-F5344CB8AC3E}">
        <p14:creationId xmlns:p14="http://schemas.microsoft.com/office/powerpoint/2010/main" val="5109178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92938" y="609600"/>
            <a:ext cx="1949450" cy="545147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143000" y="609600"/>
            <a:ext cx="5697538" cy="545147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752F2FE-BB0E-CD3E-EEC1-0CA750B3D09B}"/>
              </a:ext>
            </a:extLst>
          </p:cNvPr>
          <p:cNvSpPr>
            <a:spLocks noGrp="1"/>
          </p:cNvSpPr>
          <p:nvPr>
            <p:ph type="dt" sz="half" idx="10"/>
          </p:nvPr>
        </p:nvSpPr>
        <p:spPr/>
        <p:txBody>
          <a:bodyPr/>
          <a:lstStyle>
            <a:lvl1pPr>
              <a:defRPr/>
            </a:lvl1pPr>
          </a:lstStyle>
          <a:p>
            <a:pPr>
              <a:defRPr/>
            </a:pPr>
            <a:endParaRPr lang="en-US"/>
          </a:p>
        </p:txBody>
      </p:sp>
      <p:sp>
        <p:nvSpPr>
          <p:cNvPr id="5" name="Footer Placeholder 4">
            <a:extLst>
              <a:ext uri="{FF2B5EF4-FFF2-40B4-BE49-F238E27FC236}">
                <a16:creationId xmlns:a16="http://schemas.microsoft.com/office/drawing/2014/main" id="{BE1F6B1A-2198-A44F-C2C3-6002B8DB4C10}"/>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3A151336-6F77-D18F-12F6-A30CDEB7012F}"/>
              </a:ext>
            </a:extLst>
          </p:cNvPr>
          <p:cNvSpPr>
            <a:spLocks noGrp="1"/>
          </p:cNvSpPr>
          <p:nvPr>
            <p:ph type="sldNum" sz="quarter" idx="12"/>
          </p:nvPr>
        </p:nvSpPr>
        <p:spPr/>
        <p:txBody>
          <a:bodyPr/>
          <a:lstStyle>
            <a:lvl1pPr>
              <a:defRPr smtClean="0"/>
            </a:lvl1pPr>
          </a:lstStyle>
          <a:p>
            <a:pPr>
              <a:defRPr/>
            </a:pPr>
            <a:fld id="{7EF0F0EF-4E96-45D2-90D0-DA27BBEE0AEC}" type="slidenum">
              <a:rPr lang="en-US" altLang="en-US"/>
              <a:pPr>
                <a:defRPr/>
              </a:pPr>
              <a:t>‹#›</a:t>
            </a:fld>
            <a:endParaRPr lang="en-US" altLang="en-US"/>
          </a:p>
        </p:txBody>
      </p:sp>
    </p:spTree>
    <p:extLst>
      <p:ext uri="{BB962C8B-B14F-4D97-AF65-F5344CB8AC3E}">
        <p14:creationId xmlns:p14="http://schemas.microsoft.com/office/powerpoint/2010/main" val="39748425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143000" y="609600"/>
            <a:ext cx="7772400" cy="1143000"/>
          </a:xfrm>
        </p:spPr>
        <p:txBody>
          <a:bodyPr/>
          <a:lstStyle/>
          <a:p>
            <a:r>
              <a:rPr lang="en-US"/>
              <a:t>Click to edit Master title style</a:t>
            </a:r>
          </a:p>
        </p:txBody>
      </p:sp>
      <p:sp>
        <p:nvSpPr>
          <p:cNvPr id="3" name="Text Placeholder 2"/>
          <p:cNvSpPr>
            <a:spLocks noGrp="1"/>
          </p:cNvSpPr>
          <p:nvPr>
            <p:ph type="body" sz="half" idx="1"/>
          </p:nvPr>
        </p:nvSpPr>
        <p:spPr>
          <a:xfrm>
            <a:off x="1169988" y="1946275"/>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lipArt Placeholder 3"/>
          <p:cNvSpPr>
            <a:spLocks noGrp="1"/>
          </p:cNvSpPr>
          <p:nvPr>
            <p:ph type="clipArt" sz="half" idx="2"/>
          </p:nvPr>
        </p:nvSpPr>
        <p:spPr>
          <a:xfrm>
            <a:off x="5132388" y="1946275"/>
            <a:ext cx="3810000" cy="4114800"/>
          </a:xfrm>
        </p:spPr>
        <p:txBody>
          <a:bodyPr/>
          <a:lstStyle/>
          <a:p>
            <a:pPr lvl="0"/>
            <a:endParaRPr lang="en-US" noProof="0"/>
          </a:p>
        </p:txBody>
      </p:sp>
      <p:sp>
        <p:nvSpPr>
          <p:cNvPr id="5" name="Date Placeholder 4">
            <a:extLst>
              <a:ext uri="{FF2B5EF4-FFF2-40B4-BE49-F238E27FC236}">
                <a16:creationId xmlns:a16="http://schemas.microsoft.com/office/drawing/2014/main" id="{9732D12A-7A23-5F8A-20A8-8029F74828BC}"/>
              </a:ext>
            </a:extLst>
          </p:cNvPr>
          <p:cNvSpPr>
            <a:spLocks noGrp="1"/>
          </p:cNvSpPr>
          <p:nvPr>
            <p:ph type="dt" sz="half" idx="10"/>
          </p:nvPr>
        </p:nvSpPr>
        <p:spPr/>
        <p:txBody>
          <a:bodyPr/>
          <a:lstStyle>
            <a:lvl1pPr>
              <a:defRPr/>
            </a:lvl1pPr>
          </a:lstStyle>
          <a:p>
            <a:pPr>
              <a:defRPr/>
            </a:pPr>
            <a:endParaRPr lang="en-US"/>
          </a:p>
        </p:txBody>
      </p:sp>
      <p:sp>
        <p:nvSpPr>
          <p:cNvPr id="6" name="Footer Placeholder 5">
            <a:extLst>
              <a:ext uri="{FF2B5EF4-FFF2-40B4-BE49-F238E27FC236}">
                <a16:creationId xmlns:a16="http://schemas.microsoft.com/office/drawing/2014/main" id="{08D65EF2-1875-8F8F-1378-1DAB73410499}"/>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6">
            <a:extLst>
              <a:ext uri="{FF2B5EF4-FFF2-40B4-BE49-F238E27FC236}">
                <a16:creationId xmlns:a16="http://schemas.microsoft.com/office/drawing/2014/main" id="{E7F9B368-7040-0C84-A792-CE6299DC241F}"/>
              </a:ext>
            </a:extLst>
          </p:cNvPr>
          <p:cNvSpPr>
            <a:spLocks noGrp="1"/>
          </p:cNvSpPr>
          <p:nvPr>
            <p:ph type="sldNum" sz="quarter" idx="12"/>
          </p:nvPr>
        </p:nvSpPr>
        <p:spPr/>
        <p:txBody>
          <a:bodyPr/>
          <a:lstStyle>
            <a:lvl1pPr>
              <a:defRPr smtClean="0"/>
            </a:lvl1pPr>
          </a:lstStyle>
          <a:p>
            <a:pPr>
              <a:defRPr/>
            </a:pPr>
            <a:fld id="{A3DB80D3-0081-4E3A-9221-233D8C8AF58C}" type="slidenum">
              <a:rPr lang="en-US" altLang="en-US"/>
              <a:pPr>
                <a:defRPr/>
              </a:pPr>
              <a:t>‹#›</a:t>
            </a:fld>
            <a:endParaRPr lang="en-US" altLang="en-US"/>
          </a:p>
        </p:txBody>
      </p:sp>
    </p:spTree>
    <p:extLst>
      <p:ext uri="{BB962C8B-B14F-4D97-AF65-F5344CB8AC3E}">
        <p14:creationId xmlns:p14="http://schemas.microsoft.com/office/powerpoint/2010/main" val="295595316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43000" y="609600"/>
            <a:ext cx="7772400" cy="1143000"/>
          </a:xfrm>
        </p:spPr>
        <p:txBody>
          <a:bodyPr/>
          <a:lstStyle/>
          <a:p>
            <a:r>
              <a:rPr lang="en-US"/>
              <a:t>Click to edit Master title style</a:t>
            </a:r>
          </a:p>
        </p:txBody>
      </p:sp>
      <p:sp>
        <p:nvSpPr>
          <p:cNvPr id="3" name="Text Placeholder 2"/>
          <p:cNvSpPr>
            <a:spLocks noGrp="1"/>
          </p:cNvSpPr>
          <p:nvPr>
            <p:ph type="body" sz="half" idx="1"/>
          </p:nvPr>
        </p:nvSpPr>
        <p:spPr>
          <a:xfrm>
            <a:off x="1169988" y="1946275"/>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132388" y="1946275"/>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1F591F7-EBEC-A575-E1A3-6521389322FA}"/>
              </a:ext>
            </a:extLst>
          </p:cNvPr>
          <p:cNvSpPr>
            <a:spLocks noGrp="1"/>
          </p:cNvSpPr>
          <p:nvPr>
            <p:ph type="dt" sz="half" idx="10"/>
          </p:nvPr>
        </p:nvSpPr>
        <p:spPr/>
        <p:txBody>
          <a:bodyPr/>
          <a:lstStyle>
            <a:lvl1pPr>
              <a:defRPr/>
            </a:lvl1pPr>
          </a:lstStyle>
          <a:p>
            <a:pPr>
              <a:defRPr/>
            </a:pPr>
            <a:endParaRPr lang="en-US"/>
          </a:p>
        </p:txBody>
      </p:sp>
      <p:sp>
        <p:nvSpPr>
          <p:cNvPr id="6" name="Footer Placeholder 5">
            <a:extLst>
              <a:ext uri="{FF2B5EF4-FFF2-40B4-BE49-F238E27FC236}">
                <a16:creationId xmlns:a16="http://schemas.microsoft.com/office/drawing/2014/main" id="{3D027325-EF6C-8A32-4A50-DFB19F46CFE7}"/>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6">
            <a:extLst>
              <a:ext uri="{FF2B5EF4-FFF2-40B4-BE49-F238E27FC236}">
                <a16:creationId xmlns:a16="http://schemas.microsoft.com/office/drawing/2014/main" id="{5826BB97-5B8C-AF94-47F9-754030E19601}"/>
              </a:ext>
            </a:extLst>
          </p:cNvPr>
          <p:cNvSpPr>
            <a:spLocks noGrp="1"/>
          </p:cNvSpPr>
          <p:nvPr>
            <p:ph type="sldNum" sz="quarter" idx="12"/>
          </p:nvPr>
        </p:nvSpPr>
        <p:spPr/>
        <p:txBody>
          <a:bodyPr/>
          <a:lstStyle>
            <a:lvl1pPr>
              <a:defRPr smtClean="0"/>
            </a:lvl1pPr>
          </a:lstStyle>
          <a:p>
            <a:pPr>
              <a:defRPr/>
            </a:pPr>
            <a:fld id="{E5E7ADEB-E5E1-4C9A-8392-228B319C1669}" type="slidenum">
              <a:rPr lang="en-US" altLang="en-US"/>
              <a:pPr>
                <a:defRPr/>
              </a:pPr>
              <a:t>‹#›</a:t>
            </a:fld>
            <a:endParaRPr lang="en-US" altLang="en-US"/>
          </a:p>
        </p:txBody>
      </p:sp>
    </p:spTree>
    <p:extLst>
      <p:ext uri="{BB962C8B-B14F-4D97-AF65-F5344CB8AC3E}">
        <p14:creationId xmlns:p14="http://schemas.microsoft.com/office/powerpoint/2010/main" val="7295214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clipArtAndTx">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a:t>Click to edit Master title style</a:t>
            </a:r>
          </a:p>
        </p:txBody>
      </p:sp>
      <p:sp>
        <p:nvSpPr>
          <p:cNvPr id="3" name="ClipArt Placeholder 2"/>
          <p:cNvSpPr>
            <a:spLocks noGrp="1"/>
          </p:cNvSpPr>
          <p:nvPr>
            <p:ph type="clipArt" sz="half" idx="1"/>
          </p:nvPr>
        </p:nvSpPr>
        <p:spPr>
          <a:xfrm>
            <a:off x="685800" y="1981200"/>
            <a:ext cx="3810000" cy="4114800"/>
          </a:xfrm>
        </p:spPr>
        <p:txBody>
          <a:bodyPr/>
          <a:lstStyle/>
          <a:p>
            <a:pPr lvl="0"/>
            <a:endParaRPr lang="en-US" noProof="0"/>
          </a:p>
        </p:txBody>
      </p:sp>
      <p:sp>
        <p:nvSpPr>
          <p:cNvPr id="4" name="Text Placeholder 3"/>
          <p:cNvSpPr>
            <a:spLocks noGrp="1"/>
          </p:cNvSpPr>
          <p:nvPr>
            <p:ph type="body" sz="half" idx="2"/>
          </p:nvPr>
        </p:nvSpPr>
        <p:spPr>
          <a:xfrm>
            <a:off x="4648200" y="19812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35">
            <a:extLst>
              <a:ext uri="{FF2B5EF4-FFF2-40B4-BE49-F238E27FC236}">
                <a16:creationId xmlns:a16="http://schemas.microsoft.com/office/drawing/2014/main" id="{181D2156-6774-DA33-3DC3-4F363B6EB4A7}"/>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36">
            <a:extLst>
              <a:ext uri="{FF2B5EF4-FFF2-40B4-BE49-F238E27FC236}">
                <a16:creationId xmlns:a16="http://schemas.microsoft.com/office/drawing/2014/main" id="{F6CD4D47-ACB4-0FF7-1352-E47FF7CD284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37">
            <a:extLst>
              <a:ext uri="{FF2B5EF4-FFF2-40B4-BE49-F238E27FC236}">
                <a16:creationId xmlns:a16="http://schemas.microsoft.com/office/drawing/2014/main" id="{FB4BE886-6384-1F8B-0930-C72C93B2A194}"/>
              </a:ext>
            </a:extLst>
          </p:cNvPr>
          <p:cNvSpPr>
            <a:spLocks noGrp="1" noChangeArrowheads="1"/>
          </p:cNvSpPr>
          <p:nvPr>
            <p:ph type="sldNum" sz="quarter" idx="12"/>
          </p:nvPr>
        </p:nvSpPr>
        <p:spPr>
          <a:ln/>
        </p:spPr>
        <p:txBody>
          <a:bodyPr/>
          <a:lstStyle>
            <a:lvl1pPr>
              <a:defRPr/>
            </a:lvl1pPr>
          </a:lstStyle>
          <a:p>
            <a:pPr>
              <a:defRPr/>
            </a:pPr>
            <a:fld id="{8E7C0CB4-78AC-4C6B-A7F8-A6F6B88819ED}" type="slidenum">
              <a:rPr lang="en-US" altLang="en-US"/>
              <a:pPr>
                <a:defRPr/>
              </a:pPr>
              <a:t>‹#›</a:t>
            </a:fld>
            <a:endParaRPr lang="en-US" altLang="en-US"/>
          </a:p>
        </p:txBody>
      </p:sp>
    </p:spTree>
    <p:extLst>
      <p:ext uri="{BB962C8B-B14F-4D97-AF65-F5344CB8AC3E}">
        <p14:creationId xmlns:p14="http://schemas.microsoft.com/office/powerpoint/2010/main" val="366560219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301625"/>
            <a:ext cx="7772400" cy="1462088"/>
          </a:xfrm>
        </p:spPr>
        <p:txBody>
          <a:bodyPr/>
          <a:lstStyle/>
          <a:p>
            <a:r>
              <a:rPr lang="en-US"/>
              <a:t>Click to edit Master title style</a:t>
            </a:r>
          </a:p>
        </p:txBody>
      </p:sp>
      <p:sp>
        <p:nvSpPr>
          <p:cNvPr id="3" name="Text Placeholder 2"/>
          <p:cNvSpPr>
            <a:spLocks noGrp="1"/>
          </p:cNvSpPr>
          <p:nvPr>
            <p:ph type="body" sz="half" idx="1"/>
          </p:nvPr>
        </p:nvSpPr>
        <p:spPr>
          <a:xfrm>
            <a:off x="685800" y="19812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8200" y="1981200"/>
            <a:ext cx="3810000" cy="1981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648200" y="4114800"/>
            <a:ext cx="3810000" cy="1981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139">
            <a:extLst>
              <a:ext uri="{FF2B5EF4-FFF2-40B4-BE49-F238E27FC236}">
                <a16:creationId xmlns:a16="http://schemas.microsoft.com/office/drawing/2014/main" id="{36755E58-F61B-DC06-4212-ACC4A30F65A9}"/>
              </a:ext>
            </a:extLst>
          </p:cNvPr>
          <p:cNvSpPr>
            <a:spLocks noGrp="1" noChangeArrowheads="1"/>
          </p:cNvSpPr>
          <p:nvPr>
            <p:ph type="dt" sz="half" idx="10"/>
          </p:nvPr>
        </p:nvSpPr>
        <p:spPr/>
        <p:txBody>
          <a:bodyPr/>
          <a:lstStyle>
            <a:lvl1pPr>
              <a:defRPr/>
            </a:lvl1pPr>
          </a:lstStyle>
          <a:p>
            <a:pPr>
              <a:defRPr/>
            </a:pPr>
            <a:endParaRPr lang="en-US"/>
          </a:p>
        </p:txBody>
      </p:sp>
      <p:sp>
        <p:nvSpPr>
          <p:cNvPr id="7" name="Rectangle 140">
            <a:extLst>
              <a:ext uri="{FF2B5EF4-FFF2-40B4-BE49-F238E27FC236}">
                <a16:creationId xmlns:a16="http://schemas.microsoft.com/office/drawing/2014/main" id="{9F16EEF0-2C76-D3B1-8C53-18D71C25BBB6}"/>
              </a:ext>
            </a:extLst>
          </p:cNvPr>
          <p:cNvSpPr>
            <a:spLocks noGrp="1" noChangeArrowheads="1"/>
          </p:cNvSpPr>
          <p:nvPr>
            <p:ph type="ftr" sz="quarter" idx="11"/>
          </p:nvPr>
        </p:nvSpPr>
        <p:spPr/>
        <p:txBody>
          <a:bodyPr/>
          <a:lstStyle>
            <a:lvl1pPr>
              <a:defRPr/>
            </a:lvl1pPr>
          </a:lstStyle>
          <a:p>
            <a:pPr>
              <a:defRPr/>
            </a:pPr>
            <a:endParaRPr lang="en-US"/>
          </a:p>
        </p:txBody>
      </p:sp>
      <p:sp>
        <p:nvSpPr>
          <p:cNvPr id="8" name="Rectangle 141">
            <a:extLst>
              <a:ext uri="{FF2B5EF4-FFF2-40B4-BE49-F238E27FC236}">
                <a16:creationId xmlns:a16="http://schemas.microsoft.com/office/drawing/2014/main" id="{89E5989A-B533-BE60-274C-18B10F8E05A4}"/>
              </a:ext>
            </a:extLst>
          </p:cNvPr>
          <p:cNvSpPr>
            <a:spLocks noGrp="1" noChangeArrowheads="1"/>
          </p:cNvSpPr>
          <p:nvPr>
            <p:ph type="sldNum" sz="quarter" idx="12"/>
          </p:nvPr>
        </p:nvSpPr>
        <p:spPr/>
        <p:txBody>
          <a:bodyPr/>
          <a:lstStyle>
            <a:lvl1pPr>
              <a:defRPr smtClean="0"/>
            </a:lvl1pPr>
          </a:lstStyle>
          <a:p>
            <a:pPr>
              <a:defRPr/>
            </a:pPr>
            <a:fld id="{9AF5ED49-EAC8-4B94-984F-1A8C4DF50163}" type="slidenum">
              <a:rPr lang="en-US" altLang="en-US"/>
              <a:pPr>
                <a:defRPr/>
              </a:pPr>
              <a:t>‹#›</a:t>
            </a:fld>
            <a:endParaRPr lang="en-US" altLang="en-US"/>
          </a:p>
        </p:txBody>
      </p:sp>
    </p:spTree>
    <p:extLst>
      <p:ext uri="{BB962C8B-B14F-4D97-AF65-F5344CB8AC3E}">
        <p14:creationId xmlns:p14="http://schemas.microsoft.com/office/powerpoint/2010/main" val="42017301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DC6784E-1A88-2ABF-93F2-E5BF6DA89612}"/>
              </a:ext>
            </a:extLst>
          </p:cNvPr>
          <p:cNvSpPr>
            <a:spLocks noGrp="1"/>
          </p:cNvSpPr>
          <p:nvPr>
            <p:ph type="dt" sz="half" idx="10"/>
          </p:nvPr>
        </p:nvSpPr>
        <p:spPr/>
        <p:txBody>
          <a:bodyPr/>
          <a:lstStyle>
            <a:lvl1pPr>
              <a:defRPr/>
            </a:lvl1pPr>
          </a:lstStyle>
          <a:p>
            <a:pPr>
              <a:defRPr/>
            </a:pPr>
            <a:endParaRPr lang="en-US"/>
          </a:p>
        </p:txBody>
      </p:sp>
      <p:sp>
        <p:nvSpPr>
          <p:cNvPr id="5" name="Footer Placeholder 4">
            <a:extLst>
              <a:ext uri="{FF2B5EF4-FFF2-40B4-BE49-F238E27FC236}">
                <a16:creationId xmlns:a16="http://schemas.microsoft.com/office/drawing/2014/main" id="{E740E2AD-8884-68C4-A917-6525DF281856}"/>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A8780F11-CD47-9212-8C29-2BB1C2A2124F}"/>
              </a:ext>
            </a:extLst>
          </p:cNvPr>
          <p:cNvSpPr>
            <a:spLocks noGrp="1"/>
          </p:cNvSpPr>
          <p:nvPr>
            <p:ph type="sldNum" sz="quarter" idx="12"/>
          </p:nvPr>
        </p:nvSpPr>
        <p:spPr/>
        <p:txBody>
          <a:bodyPr/>
          <a:lstStyle>
            <a:lvl1pPr>
              <a:defRPr smtClean="0"/>
            </a:lvl1pPr>
          </a:lstStyle>
          <a:p>
            <a:pPr>
              <a:defRPr/>
            </a:pPr>
            <a:fld id="{E9D55C08-9356-4755-920D-34438CBFF0DE}" type="slidenum">
              <a:rPr lang="en-US" altLang="en-US"/>
              <a:pPr>
                <a:defRPr/>
              </a:pPr>
              <a:t>‹#›</a:t>
            </a:fld>
            <a:endParaRPr lang="en-US" altLang="en-US"/>
          </a:p>
        </p:txBody>
      </p:sp>
    </p:spTree>
    <p:extLst>
      <p:ext uri="{BB962C8B-B14F-4D97-AF65-F5344CB8AC3E}">
        <p14:creationId xmlns:p14="http://schemas.microsoft.com/office/powerpoint/2010/main" val="32847375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Date Placeholder 3">
            <a:extLst>
              <a:ext uri="{FF2B5EF4-FFF2-40B4-BE49-F238E27FC236}">
                <a16:creationId xmlns:a16="http://schemas.microsoft.com/office/drawing/2014/main" id="{43AE40E4-4B33-E910-B81A-6095A71555FA}"/>
              </a:ext>
            </a:extLst>
          </p:cNvPr>
          <p:cNvSpPr>
            <a:spLocks noGrp="1"/>
          </p:cNvSpPr>
          <p:nvPr>
            <p:ph type="dt" sz="half" idx="10"/>
          </p:nvPr>
        </p:nvSpPr>
        <p:spPr/>
        <p:txBody>
          <a:bodyPr/>
          <a:lstStyle>
            <a:lvl1pPr>
              <a:defRPr/>
            </a:lvl1pPr>
          </a:lstStyle>
          <a:p>
            <a:pPr>
              <a:defRPr/>
            </a:pPr>
            <a:endParaRPr lang="en-US"/>
          </a:p>
        </p:txBody>
      </p:sp>
      <p:sp>
        <p:nvSpPr>
          <p:cNvPr id="5" name="Footer Placeholder 4">
            <a:extLst>
              <a:ext uri="{FF2B5EF4-FFF2-40B4-BE49-F238E27FC236}">
                <a16:creationId xmlns:a16="http://schemas.microsoft.com/office/drawing/2014/main" id="{0043300C-29BB-83E5-0A3A-AE0996C6D066}"/>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B2FB261C-8804-D128-53B6-CCD67B8BDA57}"/>
              </a:ext>
            </a:extLst>
          </p:cNvPr>
          <p:cNvSpPr>
            <a:spLocks noGrp="1"/>
          </p:cNvSpPr>
          <p:nvPr>
            <p:ph type="sldNum" sz="quarter" idx="12"/>
          </p:nvPr>
        </p:nvSpPr>
        <p:spPr/>
        <p:txBody>
          <a:bodyPr/>
          <a:lstStyle>
            <a:lvl1pPr>
              <a:defRPr smtClean="0"/>
            </a:lvl1pPr>
          </a:lstStyle>
          <a:p>
            <a:pPr>
              <a:defRPr/>
            </a:pPr>
            <a:fld id="{59644E1F-A44D-4DAD-8312-4FF25FD55F31}" type="slidenum">
              <a:rPr lang="en-US" altLang="en-US"/>
              <a:pPr>
                <a:defRPr/>
              </a:pPr>
              <a:t>‹#›</a:t>
            </a:fld>
            <a:endParaRPr lang="en-US" altLang="en-US"/>
          </a:p>
        </p:txBody>
      </p:sp>
    </p:spTree>
    <p:extLst>
      <p:ext uri="{BB962C8B-B14F-4D97-AF65-F5344CB8AC3E}">
        <p14:creationId xmlns:p14="http://schemas.microsoft.com/office/powerpoint/2010/main" val="10834147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169988" y="1946275"/>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132388" y="1946275"/>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075E0CF-08A8-4330-9E86-33BCC22D1A36}"/>
              </a:ext>
            </a:extLst>
          </p:cNvPr>
          <p:cNvSpPr>
            <a:spLocks noGrp="1"/>
          </p:cNvSpPr>
          <p:nvPr>
            <p:ph type="dt" sz="half" idx="10"/>
          </p:nvPr>
        </p:nvSpPr>
        <p:spPr/>
        <p:txBody>
          <a:bodyPr/>
          <a:lstStyle>
            <a:lvl1pPr>
              <a:defRPr/>
            </a:lvl1pPr>
          </a:lstStyle>
          <a:p>
            <a:pPr>
              <a:defRPr/>
            </a:pPr>
            <a:endParaRPr lang="en-US"/>
          </a:p>
        </p:txBody>
      </p:sp>
      <p:sp>
        <p:nvSpPr>
          <p:cNvPr id="6" name="Footer Placeholder 5">
            <a:extLst>
              <a:ext uri="{FF2B5EF4-FFF2-40B4-BE49-F238E27FC236}">
                <a16:creationId xmlns:a16="http://schemas.microsoft.com/office/drawing/2014/main" id="{0A16B4D4-2B54-C16E-BA36-118ECE999135}"/>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6">
            <a:extLst>
              <a:ext uri="{FF2B5EF4-FFF2-40B4-BE49-F238E27FC236}">
                <a16:creationId xmlns:a16="http://schemas.microsoft.com/office/drawing/2014/main" id="{655DC170-C5A0-AE19-2D65-84BED69D0481}"/>
              </a:ext>
            </a:extLst>
          </p:cNvPr>
          <p:cNvSpPr>
            <a:spLocks noGrp="1"/>
          </p:cNvSpPr>
          <p:nvPr>
            <p:ph type="sldNum" sz="quarter" idx="12"/>
          </p:nvPr>
        </p:nvSpPr>
        <p:spPr/>
        <p:txBody>
          <a:bodyPr/>
          <a:lstStyle>
            <a:lvl1pPr>
              <a:defRPr smtClean="0"/>
            </a:lvl1pPr>
          </a:lstStyle>
          <a:p>
            <a:pPr>
              <a:defRPr/>
            </a:pPr>
            <a:fld id="{B2DAF9AB-1B1D-4B49-B660-9CE9747DA8E5}" type="slidenum">
              <a:rPr lang="en-US" altLang="en-US"/>
              <a:pPr>
                <a:defRPr/>
              </a:pPr>
              <a:t>‹#›</a:t>
            </a:fld>
            <a:endParaRPr lang="en-US" altLang="en-US"/>
          </a:p>
        </p:txBody>
      </p:sp>
    </p:spTree>
    <p:extLst>
      <p:ext uri="{BB962C8B-B14F-4D97-AF65-F5344CB8AC3E}">
        <p14:creationId xmlns:p14="http://schemas.microsoft.com/office/powerpoint/2010/main" val="6403261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68ECD34F-7BDC-7A51-A4D3-C1063E408306}"/>
              </a:ext>
            </a:extLst>
          </p:cNvPr>
          <p:cNvSpPr>
            <a:spLocks noGrp="1"/>
          </p:cNvSpPr>
          <p:nvPr>
            <p:ph type="dt" sz="half" idx="10"/>
          </p:nvPr>
        </p:nvSpPr>
        <p:spPr/>
        <p:txBody>
          <a:bodyPr/>
          <a:lstStyle>
            <a:lvl1pPr>
              <a:defRPr/>
            </a:lvl1pPr>
          </a:lstStyle>
          <a:p>
            <a:pPr>
              <a:defRPr/>
            </a:pPr>
            <a:endParaRPr lang="en-US"/>
          </a:p>
        </p:txBody>
      </p:sp>
      <p:sp>
        <p:nvSpPr>
          <p:cNvPr id="8" name="Footer Placeholder 7">
            <a:extLst>
              <a:ext uri="{FF2B5EF4-FFF2-40B4-BE49-F238E27FC236}">
                <a16:creationId xmlns:a16="http://schemas.microsoft.com/office/drawing/2014/main" id="{2866FB33-8D21-6B10-C9CD-31D28FC4C746}"/>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8">
            <a:extLst>
              <a:ext uri="{FF2B5EF4-FFF2-40B4-BE49-F238E27FC236}">
                <a16:creationId xmlns:a16="http://schemas.microsoft.com/office/drawing/2014/main" id="{58D857CE-1BF6-D598-34FE-C87D58994663}"/>
              </a:ext>
            </a:extLst>
          </p:cNvPr>
          <p:cNvSpPr>
            <a:spLocks noGrp="1"/>
          </p:cNvSpPr>
          <p:nvPr>
            <p:ph type="sldNum" sz="quarter" idx="12"/>
          </p:nvPr>
        </p:nvSpPr>
        <p:spPr/>
        <p:txBody>
          <a:bodyPr/>
          <a:lstStyle>
            <a:lvl1pPr>
              <a:defRPr smtClean="0"/>
            </a:lvl1pPr>
          </a:lstStyle>
          <a:p>
            <a:pPr>
              <a:defRPr/>
            </a:pPr>
            <a:fld id="{6AA61EC1-9AD5-44E3-A18C-65459577A79F}" type="slidenum">
              <a:rPr lang="en-US" altLang="en-US"/>
              <a:pPr>
                <a:defRPr/>
              </a:pPr>
              <a:t>‹#›</a:t>
            </a:fld>
            <a:endParaRPr lang="en-US" altLang="en-US"/>
          </a:p>
        </p:txBody>
      </p:sp>
    </p:spTree>
    <p:extLst>
      <p:ext uri="{BB962C8B-B14F-4D97-AF65-F5344CB8AC3E}">
        <p14:creationId xmlns:p14="http://schemas.microsoft.com/office/powerpoint/2010/main" val="15101738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C5F1352-090F-0F42-CD6A-B90E61AE2122}"/>
              </a:ext>
            </a:extLst>
          </p:cNvPr>
          <p:cNvSpPr>
            <a:spLocks noGrp="1"/>
          </p:cNvSpPr>
          <p:nvPr>
            <p:ph type="dt" sz="half" idx="10"/>
          </p:nvPr>
        </p:nvSpPr>
        <p:spPr/>
        <p:txBody>
          <a:bodyPr/>
          <a:lstStyle>
            <a:lvl1pPr>
              <a:defRPr/>
            </a:lvl1pPr>
          </a:lstStyle>
          <a:p>
            <a:pPr>
              <a:defRPr/>
            </a:pPr>
            <a:endParaRPr lang="en-US"/>
          </a:p>
        </p:txBody>
      </p:sp>
      <p:sp>
        <p:nvSpPr>
          <p:cNvPr id="4" name="Footer Placeholder 3">
            <a:extLst>
              <a:ext uri="{FF2B5EF4-FFF2-40B4-BE49-F238E27FC236}">
                <a16:creationId xmlns:a16="http://schemas.microsoft.com/office/drawing/2014/main" id="{D1077919-8ADC-C17B-0277-42758C6AF888}"/>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4">
            <a:extLst>
              <a:ext uri="{FF2B5EF4-FFF2-40B4-BE49-F238E27FC236}">
                <a16:creationId xmlns:a16="http://schemas.microsoft.com/office/drawing/2014/main" id="{6A9A0D82-54CD-07F4-4BC5-F5007DC5396A}"/>
              </a:ext>
            </a:extLst>
          </p:cNvPr>
          <p:cNvSpPr>
            <a:spLocks noGrp="1"/>
          </p:cNvSpPr>
          <p:nvPr>
            <p:ph type="sldNum" sz="quarter" idx="12"/>
          </p:nvPr>
        </p:nvSpPr>
        <p:spPr/>
        <p:txBody>
          <a:bodyPr/>
          <a:lstStyle>
            <a:lvl1pPr>
              <a:defRPr smtClean="0"/>
            </a:lvl1pPr>
          </a:lstStyle>
          <a:p>
            <a:pPr>
              <a:defRPr/>
            </a:pPr>
            <a:fld id="{F56DDF79-E334-40FB-A2B0-0851C7A05E75}" type="slidenum">
              <a:rPr lang="en-US" altLang="en-US"/>
              <a:pPr>
                <a:defRPr/>
              </a:pPr>
              <a:t>‹#›</a:t>
            </a:fld>
            <a:endParaRPr lang="en-US" altLang="en-US"/>
          </a:p>
        </p:txBody>
      </p:sp>
    </p:spTree>
    <p:extLst>
      <p:ext uri="{BB962C8B-B14F-4D97-AF65-F5344CB8AC3E}">
        <p14:creationId xmlns:p14="http://schemas.microsoft.com/office/powerpoint/2010/main" val="23487489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63F3894-1310-FE48-C630-42E677D8E9EE}"/>
              </a:ext>
            </a:extLst>
          </p:cNvPr>
          <p:cNvSpPr>
            <a:spLocks noGrp="1"/>
          </p:cNvSpPr>
          <p:nvPr>
            <p:ph type="dt" sz="half" idx="10"/>
          </p:nvPr>
        </p:nvSpPr>
        <p:spPr/>
        <p:txBody>
          <a:bodyPr/>
          <a:lstStyle>
            <a:lvl1pPr>
              <a:defRPr/>
            </a:lvl1pPr>
          </a:lstStyle>
          <a:p>
            <a:pPr>
              <a:defRPr/>
            </a:pPr>
            <a:endParaRPr lang="en-US"/>
          </a:p>
        </p:txBody>
      </p:sp>
      <p:sp>
        <p:nvSpPr>
          <p:cNvPr id="3" name="Footer Placeholder 2">
            <a:extLst>
              <a:ext uri="{FF2B5EF4-FFF2-40B4-BE49-F238E27FC236}">
                <a16:creationId xmlns:a16="http://schemas.microsoft.com/office/drawing/2014/main" id="{C518B433-27FE-10E1-C738-A4A70695F7B6}"/>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3">
            <a:extLst>
              <a:ext uri="{FF2B5EF4-FFF2-40B4-BE49-F238E27FC236}">
                <a16:creationId xmlns:a16="http://schemas.microsoft.com/office/drawing/2014/main" id="{CC37206E-44AF-1073-3E77-50B2E024267B}"/>
              </a:ext>
            </a:extLst>
          </p:cNvPr>
          <p:cNvSpPr>
            <a:spLocks noGrp="1"/>
          </p:cNvSpPr>
          <p:nvPr>
            <p:ph type="sldNum" sz="quarter" idx="12"/>
          </p:nvPr>
        </p:nvSpPr>
        <p:spPr/>
        <p:txBody>
          <a:bodyPr/>
          <a:lstStyle>
            <a:lvl1pPr>
              <a:defRPr smtClean="0"/>
            </a:lvl1pPr>
          </a:lstStyle>
          <a:p>
            <a:pPr>
              <a:defRPr/>
            </a:pPr>
            <a:fld id="{0A6398CA-2376-4B29-B348-3F63278EB692}" type="slidenum">
              <a:rPr lang="en-US" altLang="en-US"/>
              <a:pPr>
                <a:defRPr/>
              </a:pPr>
              <a:t>‹#›</a:t>
            </a:fld>
            <a:endParaRPr lang="en-US" altLang="en-US"/>
          </a:p>
        </p:txBody>
      </p:sp>
    </p:spTree>
    <p:extLst>
      <p:ext uri="{BB962C8B-B14F-4D97-AF65-F5344CB8AC3E}">
        <p14:creationId xmlns:p14="http://schemas.microsoft.com/office/powerpoint/2010/main" val="20284498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BE71B0F5-B325-5661-825E-1AB349F1AF62}"/>
              </a:ext>
            </a:extLst>
          </p:cNvPr>
          <p:cNvSpPr>
            <a:spLocks noGrp="1"/>
          </p:cNvSpPr>
          <p:nvPr>
            <p:ph type="dt" sz="half" idx="10"/>
          </p:nvPr>
        </p:nvSpPr>
        <p:spPr/>
        <p:txBody>
          <a:bodyPr/>
          <a:lstStyle>
            <a:lvl1pPr>
              <a:defRPr/>
            </a:lvl1pPr>
          </a:lstStyle>
          <a:p>
            <a:pPr>
              <a:defRPr/>
            </a:pPr>
            <a:endParaRPr lang="en-US"/>
          </a:p>
        </p:txBody>
      </p:sp>
      <p:sp>
        <p:nvSpPr>
          <p:cNvPr id="6" name="Footer Placeholder 5">
            <a:extLst>
              <a:ext uri="{FF2B5EF4-FFF2-40B4-BE49-F238E27FC236}">
                <a16:creationId xmlns:a16="http://schemas.microsoft.com/office/drawing/2014/main" id="{1602F5B6-3EBF-0F7B-DC5D-39479FE57577}"/>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6">
            <a:extLst>
              <a:ext uri="{FF2B5EF4-FFF2-40B4-BE49-F238E27FC236}">
                <a16:creationId xmlns:a16="http://schemas.microsoft.com/office/drawing/2014/main" id="{794C4BE7-D289-A9F1-D873-561BB3E98359}"/>
              </a:ext>
            </a:extLst>
          </p:cNvPr>
          <p:cNvSpPr>
            <a:spLocks noGrp="1"/>
          </p:cNvSpPr>
          <p:nvPr>
            <p:ph type="sldNum" sz="quarter" idx="12"/>
          </p:nvPr>
        </p:nvSpPr>
        <p:spPr/>
        <p:txBody>
          <a:bodyPr/>
          <a:lstStyle>
            <a:lvl1pPr>
              <a:defRPr smtClean="0"/>
            </a:lvl1pPr>
          </a:lstStyle>
          <a:p>
            <a:pPr>
              <a:defRPr/>
            </a:pPr>
            <a:fld id="{C285CDB7-ED18-4891-8696-AE932D266D09}" type="slidenum">
              <a:rPr lang="en-US" altLang="en-US"/>
              <a:pPr>
                <a:defRPr/>
              </a:pPr>
              <a:t>‹#›</a:t>
            </a:fld>
            <a:endParaRPr lang="en-US" altLang="en-US"/>
          </a:p>
        </p:txBody>
      </p:sp>
    </p:spTree>
    <p:extLst>
      <p:ext uri="{BB962C8B-B14F-4D97-AF65-F5344CB8AC3E}">
        <p14:creationId xmlns:p14="http://schemas.microsoft.com/office/powerpoint/2010/main" val="13202913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8E724810-F22C-3C03-963A-C46660A0844E}"/>
              </a:ext>
            </a:extLst>
          </p:cNvPr>
          <p:cNvSpPr>
            <a:spLocks noGrp="1"/>
          </p:cNvSpPr>
          <p:nvPr>
            <p:ph type="dt" sz="half" idx="10"/>
          </p:nvPr>
        </p:nvSpPr>
        <p:spPr/>
        <p:txBody>
          <a:bodyPr/>
          <a:lstStyle>
            <a:lvl1pPr>
              <a:defRPr/>
            </a:lvl1pPr>
          </a:lstStyle>
          <a:p>
            <a:pPr>
              <a:defRPr/>
            </a:pPr>
            <a:endParaRPr lang="en-US"/>
          </a:p>
        </p:txBody>
      </p:sp>
      <p:sp>
        <p:nvSpPr>
          <p:cNvPr id="6" name="Footer Placeholder 5">
            <a:extLst>
              <a:ext uri="{FF2B5EF4-FFF2-40B4-BE49-F238E27FC236}">
                <a16:creationId xmlns:a16="http://schemas.microsoft.com/office/drawing/2014/main" id="{46D4538E-0827-4271-3737-6DD881FEB95F}"/>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6">
            <a:extLst>
              <a:ext uri="{FF2B5EF4-FFF2-40B4-BE49-F238E27FC236}">
                <a16:creationId xmlns:a16="http://schemas.microsoft.com/office/drawing/2014/main" id="{7416F464-3E2F-94B8-5972-507D858CF78C}"/>
              </a:ext>
            </a:extLst>
          </p:cNvPr>
          <p:cNvSpPr>
            <a:spLocks noGrp="1"/>
          </p:cNvSpPr>
          <p:nvPr>
            <p:ph type="sldNum" sz="quarter" idx="12"/>
          </p:nvPr>
        </p:nvSpPr>
        <p:spPr/>
        <p:txBody>
          <a:bodyPr/>
          <a:lstStyle>
            <a:lvl1pPr>
              <a:defRPr smtClean="0"/>
            </a:lvl1pPr>
          </a:lstStyle>
          <a:p>
            <a:pPr>
              <a:defRPr/>
            </a:pPr>
            <a:fld id="{DDC4E234-D628-40F3-A57A-5FC9C81C48F1}" type="slidenum">
              <a:rPr lang="en-US" altLang="en-US"/>
              <a:pPr>
                <a:defRPr/>
              </a:pPr>
              <a:t>‹#›</a:t>
            </a:fld>
            <a:endParaRPr lang="en-US" altLang="en-US"/>
          </a:p>
        </p:txBody>
      </p:sp>
    </p:spTree>
    <p:extLst>
      <p:ext uri="{BB962C8B-B14F-4D97-AF65-F5344CB8AC3E}">
        <p14:creationId xmlns:p14="http://schemas.microsoft.com/office/powerpoint/2010/main" val="31732880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2"/>
            </a:gs>
            <a:gs pos="100000">
              <a:schemeClr val="bg1"/>
            </a:gs>
          </a:gsLst>
          <a:lin ang="5400000" scaled="1"/>
        </a:gradFill>
        <a:effectLst/>
      </p:bgPr>
    </p:bg>
    <p:spTree>
      <p:nvGrpSpPr>
        <p:cNvPr id="1" name=""/>
        <p:cNvGrpSpPr/>
        <p:nvPr/>
      </p:nvGrpSpPr>
      <p:grpSpPr>
        <a:xfrm>
          <a:off x="0" y="0"/>
          <a:ext cx="0" cy="0"/>
          <a:chOff x="0" y="0"/>
          <a:chExt cx="0" cy="0"/>
        </a:xfrm>
      </p:grpSpPr>
      <p:grpSp>
        <p:nvGrpSpPr>
          <p:cNvPr id="1026" name="Group 2">
            <a:extLst>
              <a:ext uri="{FF2B5EF4-FFF2-40B4-BE49-F238E27FC236}">
                <a16:creationId xmlns:a16="http://schemas.microsoft.com/office/drawing/2014/main" id="{EF79DE3C-0647-E8D8-26ED-7DEFF2124915}"/>
              </a:ext>
            </a:extLst>
          </p:cNvPr>
          <p:cNvGrpSpPr>
            <a:grpSpLocks/>
          </p:cNvGrpSpPr>
          <p:nvPr/>
        </p:nvGrpSpPr>
        <p:grpSpPr bwMode="auto">
          <a:xfrm>
            <a:off x="0" y="0"/>
            <a:ext cx="1085850" cy="6854825"/>
            <a:chOff x="0" y="0"/>
            <a:chExt cx="684" cy="4318"/>
          </a:xfrm>
        </p:grpSpPr>
        <p:sp>
          <p:nvSpPr>
            <p:cNvPr id="80899" name="Rectangle 3">
              <a:extLst>
                <a:ext uri="{FF2B5EF4-FFF2-40B4-BE49-F238E27FC236}">
                  <a16:creationId xmlns:a16="http://schemas.microsoft.com/office/drawing/2014/main" id="{CF77C6EA-CA60-982B-B8C3-3CF007E31EAF}"/>
                </a:ext>
              </a:extLst>
            </p:cNvPr>
            <p:cNvSpPr>
              <a:spLocks noChangeArrowheads="1"/>
            </p:cNvSpPr>
            <p:nvPr/>
          </p:nvSpPr>
          <p:spPr bwMode="auto">
            <a:xfrm>
              <a:off x="0" y="0"/>
              <a:ext cx="684" cy="4318"/>
            </a:xfrm>
            <a:prstGeom prst="rect">
              <a:avLst/>
            </a:prstGeom>
            <a:gradFill rotWithShape="0">
              <a:gsLst>
                <a:gs pos="0">
                  <a:schemeClr val="bg1"/>
                </a:gs>
                <a:gs pos="50000">
                  <a:schemeClr val="bg2"/>
                </a:gs>
                <a:gs pos="100000">
                  <a:schemeClr val="bg1"/>
                </a:gs>
              </a:gsLst>
              <a:lin ang="5400000" scaled="1"/>
            </a:gradFill>
            <a:ln w="9525">
              <a:noFill/>
              <a:miter lim="800000"/>
              <a:headEnd/>
              <a:tailEnd/>
            </a:ln>
            <a:effectLst/>
          </p:spPr>
          <p:txBody>
            <a:bodyPr wrap="none" anchor="ctr"/>
            <a:lstStyle/>
            <a:p>
              <a:pPr eaLnBrk="1" hangingPunct="1">
                <a:defRPr/>
              </a:pPr>
              <a:endParaRPr lang="en-US"/>
            </a:p>
          </p:txBody>
        </p:sp>
        <p:grpSp>
          <p:nvGrpSpPr>
            <p:cNvPr id="1033" name="Group 4">
              <a:extLst>
                <a:ext uri="{FF2B5EF4-FFF2-40B4-BE49-F238E27FC236}">
                  <a16:creationId xmlns:a16="http://schemas.microsoft.com/office/drawing/2014/main" id="{C826B883-E955-A89D-7E98-4C21B14F6A95}"/>
                </a:ext>
              </a:extLst>
            </p:cNvPr>
            <p:cNvGrpSpPr>
              <a:grpSpLocks/>
            </p:cNvGrpSpPr>
            <p:nvPr/>
          </p:nvGrpSpPr>
          <p:grpSpPr bwMode="auto">
            <a:xfrm>
              <a:off x="48" y="102"/>
              <a:ext cx="96" cy="4128"/>
              <a:chOff x="48" y="102"/>
              <a:chExt cx="96" cy="4128"/>
            </a:xfrm>
          </p:grpSpPr>
          <p:sp>
            <p:nvSpPr>
              <p:cNvPr id="1034" name="Rectangle 5">
                <a:extLst>
                  <a:ext uri="{FF2B5EF4-FFF2-40B4-BE49-F238E27FC236}">
                    <a16:creationId xmlns:a16="http://schemas.microsoft.com/office/drawing/2014/main" id="{65A3FB45-CFA6-3ACF-9DEB-BEDB796209B8}"/>
                  </a:ext>
                </a:extLst>
              </p:cNvPr>
              <p:cNvSpPr>
                <a:spLocks noChangeArrowheads="1"/>
              </p:cNvSpPr>
              <p:nvPr/>
            </p:nvSpPr>
            <p:spPr bwMode="auto">
              <a:xfrm>
                <a:off x="48" y="1105"/>
                <a:ext cx="96" cy="97"/>
              </a:xfrm>
              <a:prstGeom prst="rect">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Times New Roman" panose="02020603050405020304" pitchFamily="18" charset="0"/>
                    <a:cs typeface="Times New Roman" panose="02020603050405020304" pitchFamily="18" charset="0"/>
                  </a:defRPr>
                </a:lvl1pPr>
                <a:lvl2pPr marL="742950" indent="-285750">
                  <a:defRPr sz="2400">
                    <a:solidFill>
                      <a:schemeClr val="tx1"/>
                    </a:solidFill>
                    <a:latin typeface="Times New Roman" panose="02020603050405020304" pitchFamily="18" charset="0"/>
                    <a:cs typeface="Times New Roman" panose="02020603050405020304" pitchFamily="18" charset="0"/>
                  </a:defRPr>
                </a:lvl2pPr>
                <a:lvl3pPr marL="1143000" indent="-228600">
                  <a:defRPr sz="2400">
                    <a:solidFill>
                      <a:schemeClr val="tx1"/>
                    </a:solidFill>
                    <a:latin typeface="Times New Roman" panose="02020603050405020304" pitchFamily="18" charset="0"/>
                    <a:cs typeface="Times New Roman" panose="02020603050405020304" pitchFamily="18" charset="0"/>
                  </a:defRPr>
                </a:lvl3pPr>
                <a:lvl4pPr marL="1600200" indent="-228600">
                  <a:defRPr sz="2400">
                    <a:solidFill>
                      <a:schemeClr val="tx1"/>
                    </a:solidFill>
                    <a:latin typeface="Times New Roman" panose="02020603050405020304" pitchFamily="18" charset="0"/>
                    <a:cs typeface="Times New Roman" panose="02020603050405020304" pitchFamily="18" charset="0"/>
                  </a:defRPr>
                </a:lvl4pPr>
                <a:lvl5pPr marL="2057400" indent="-22860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en-US" altLang="en-US"/>
              </a:p>
            </p:txBody>
          </p:sp>
          <p:sp>
            <p:nvSpPr>
              <p:cNvPr id="1035" name="Rectangle 6">
                <a:extLst>
                  <a:ext uri="{FF2B5EF4-FFF2-40B4-BE49-F238E27FC236}">
                    <a16:creationId xmlns:a16="http://schemas.microsoft.com/office/drawing/2014/main" id="{D2AB3C00-F39A-DEF7-D1C3-5396C01C9AB4}"/>
                  </a:ext>
                </a:extLst>
              </p:cNvPr>
              <p:cNvSpPr>
                <a:spLocks noChangeArrowheads="1"/>
              </p:cNvSpPr>
              <p:nvPr/>
            </p:nvSpPr>
            <p:spPr bwMode="auto">
              <a:xfrm>
                <a:off x="48" y="1250"/>
                <a:ext cx="96" cy="96"/>
              </a:xfrm>
              <a:prstGeom prst="rect">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Times New Roman" panose="02020603050405020304" pitchFamily="18" charset="0"/>
                    <a:cs typeface="Times New Roman" panose="02020603050405020304" pitchFamily="18" charset="0"/>
                  </a:defRPr>
                </a:lvl1pPr>
                <a:lvl2pPr marL="742950" indent="-285750">
                  <a:defRPr sz="2400">
                    <a:solidFill>
                      <a:schemeClr val="tx1"/>
                    </a:solidFill>
                    <a:latin typeface="Times New Roman" panose="02020603050405020304" pitchFamily="18" charset="0"/>
                    <a:cs typeface="Times New Roman" panose="02020603050405020304" pitchFamily="18" charset="0"/>
                  </a:defRPr>
                </a:lvl2pPr>
                <a:lvl3pPr marL="1143000" indent="-228600">
                  <a:defRPr sz="2400">
                    <a:solidFill>
                      <a:schemeClr val="tx1"/>
                    </a:solidFill>
                    <a:latin typeface="Times New Roman" panose="02020603050405020304" pitchFamily="18" charset="0"/>
                    <a:cs typeface="Times New Roman" panose="02020603050405020304" pitchFamily="18" charset="0"/>
                  </a:defRPr>
                </a:lvl3pPr>
                <a:lvl4pPr marL="1600200" indent="-228600">
                  <a:defRPr sz="2400">
                    <a:solidFill>
                      <a:schemeClr val="tx1"/>
                    </a:solidFill>
                    <a:latin typeface="Times New Roman" panose="02020603050405020304" pitchFamily="18" charset="0"/>
                    <a:cs typeface="Times New Roman" panose="02020603050405020304" pitchFamily="18" charset="0"/>
                  </a:defRPr>
                </a:lvl4pPr>
                <a:lvl5pPr marL="2057400" indent="-22860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en-US" altLang="en-US"/>
              </a:p>
            </p:txBody>
          </p:sp>
          <p:sp>
            <p:nvSpPr>
              <p:cNvPr id="1036" name="Rectangle 7">
                <a:extLst>
                  <a:ext uri="{FF2B5EF4-FFF2-40B4-BE49-F238E27FC236}">
                    <a16:creationId xmlns:a16="http://schemas.microsoft.com/office/drawing/2014/main" id="{C34A9A88-A3D7-9E8C-A50C-000E7065588E}"/>
                  </a:ext>
                </a:extLst>
              </p:cNvPr>
              <p:cNvSpPr>
                <a:spLocks noChangeArrowheads="1"/>
              </p:cNvSpPr>
              <p:nvPr/>
            </p:nvSpPr>
            <p:spPr bwMode="auto">
              <a:xfrm>
                <a:off x="48" y="1393"/>
                <a:ext cx="96" cy="97"/>
              </a:xfrm>
              <a:prstGeom prst="rect">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Times New Roman" panose="02020603050405020304" pitchFamily="18" charset="0"/>
                    <a:cs typeface="Times New Roman" panose="02020603050405020304" pitchFamily="18" charset="0"/>
                  </a:defRPr>
                </a:lvl1pPr>
                <a:lvl2pPr marL="742950" indent="-285750">
                  <a:defRPr sz="2400">
                    <a:solidFill>
                      <a:schemeClr val="tx1"/>
                    </a:solidFill>
                    <a:latin typeface="Times New Roman" panose="02020603050405020304" pitchFamily="18" charset="0"/>
                    <a:cs typeface="Times New Roman" panose="02020603050405020304" pitchFamily="18" charset="0"/>
                  </a:defRPr>
                </a:lvl2pPr>
                <a:lvl3pPr marL="1143000" indent="-228600">
                  <a:defRPr sz="2400">
                    <a:solidFill>
                      <a:schemeClr val="tx1"/>
                    </a:solidFill>
                    <a:latin typeface="Times New Roman" panose="02020603050405020304" pitchFamily="18" charset="0"/>
                    <a:cs typeface="Times New Roman" panose="02020603050405020304" pitchFamily="18" charset="0"/>
                  </a:defRPr>
                </a:lvl3pPr>
                <a:lvl4pPr marL="1600200" indent="-228600">
                  <a:defRPr sz="2400">
                    <a:solidFill>
                      <a:schemeClr val="tx1"/>
                    </a:solidFill>
                    <a:latin typeface="Times New Roman" panose="02020603050405020304" pitchFamily="18" charset="0"/>
                    <a:cs typeface="Times New Roman" panose="02020603050405020304" pitchFamily="18" charset="0"/>
                  </a:defRPr>
                </a:lvl4pPr>
                <a:lvl5pPr marL="2057400" indent="-22860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en-US" altLang="en-US"/>
              </a:p>
            </p:txBody>
          </p:sp>
          <p:sp>
            <p:nvSpPr>
              <p:cNvPr id="1037" name="Rectangle 8">
                <a:extLst>
                  <a:ext uri="{FF2B5EF4-FFF2-40B4-BE49-F238E27FC236}">
                    <a16:creationId xmlns:a16="http://schemas.microsoft.com/office/drawing/2014/main" id="{632897AF-96A9-2BE4-DE33-C58E98255BAB}"/>
                  </a:ext>
                </a:extLst>
              </p:cNvPr>
              <p:cNvSpPr>
                <a:spLocks noChangeArrowheads="1"/>
              </p:cNvSpPr>
              <p:nvPr/>
            </p:nvSpPr>
            <p:spPr bwMode="auto">
              <a:xfrm>
                <a:off x="48" y="1538"/>
                <a:ext cx="96" cy="96"/>
              </a:xfrm>
              <a:prstGeom prst="rect">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Times New Roman" panose="02020603050405020304" pitchFamily="18" charset="0"/>
                    <a:cs typeface="Times New Roman" panose="02020603050405020304" pitchFamily="18" charset="0"/>
                  </a:defRPr>
                </a:lvl1pPr>
                <a:lvl2pPr marL="742950" indent="-285750">
                  <a:defRPr sz="2400">
                    <a:solidFill>
                      <a:schemeClr val="tx1"/>
                    </a:solidFill>
                    <a:latin typeface="Times New Roman" panose="02020603050405020304" pitchFamily="18" charset="0"/>
                    <a:cs typeface="Times New Roman" panose="02020603050405020304" pitchFamily="18" charset="0"/>
                  </a:defRPr>
                </a:lvl2pPr>
                <a:lvl3pPr marL="1143000" indent="-228600">
                  <a:defRPr sz="2400">
                    <a:solidFill>
                      <a:schemeClr val="tx1"/>
                    </a:solidFill>
                    <a:latin typeface="Times New Roman" panose="02020603050405020304" pitchFamily="18" charset="0"/>
                    <a:cs typeface="Times New Roman" panose="02020603050405020304" pitchFamily="18" charset="0"/>
                  </a:defRPr>
                </a:lvl3pPr>
                <a:lvl4pPr marL="1600200" indent="-228600">
                  <a:defRPr sz="2400">
                    <a:solidFill>
                      <a:schemeClr val="tx1"/>
                    </a:solidFill>
                    <a:latin typeface="Times New Roman" panose="02020603050405020304" pitchFamily="18" charset="0"/>
                    <a:cs typeface="Times New Roman" panose="02020603050405020304" pitchFamily="18" charset="0"/>
                  </a:defRPr>
                </a:lvl4pPr>
                <a:lvl5pPr marL="2057400" indent="-22860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en-US" altLang="en-US"/>
              </a:p>
            </p:txBody>
          </p:sp>
          <p:sp>
            <p:nvSpPr>
              <p:cNvPr id="1038" name="Rectangle 9">
                <a:extLst>
                  <a:ext uri="{FF2B5EF4-FFF2-40B4-BE49-F238E27FC236}">
                    <a16:creationId xmlns:a16="http://schemas.microsoft.com/office/drawing/2014/main" id="{4A15B58E-3F8A-3133-DE87-13B8F5C298A5}"/>
                  </a:ext>
                </a:extLst>
              </p:cNvPr>
              <p:cNvSpPr>
                <a:spLocks noChangeArrowheads="1"/>
              </p:cNvSpPr>
              <p:nvPr/>
            </p:nvSpPr>
            <p:spPr bwMode="auto">
              <a:xfrm>
                <a:off x="48" y="1683"/>
                <a:ext cx="96" cy="95"/>
              </a:xfrm>
              <a:prstGeom prst="rect">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Times New Roman" panose="02020603050405020304" pitchFamily="18" charset="0"/>
                    <a:cs typeface="Times New Roman" panose="02020603050405020304" pitchFamily="18" charset="0"/>
                  </a:defRPr>
                </a:lvl1pPr>
                <a:lvl2pPr marL="742950" indent="-285750">
                  <a:defRPr sz="2400">
                    <a:solidFill>
                      <a:schemeClr val="tx1"/>
                    </a:solidFill>
                    <a:latin typeface="Times New Roman" panose="02020603050405020304" pitchFamily="18" charset="0"/>
                    <a:cs typeface="Times New Roman" panose="02020603050405020304" pitchFamily="18" charset="0"/>
                  </a:defRPr>
                </a:lvl2pPr>
                <a:lvl3pPr marL="1143000" indent="-228600">
                  <a:defRPr sz="2400">
                    <a:solidFill>
                      <a:schemeClr val="tx1"/>
                    </a:solidFill>
                    <a:latin typeface="Times New Roman" panose="02020603050405020304" pitchFamily="18" charset="0"/>
                    <a:cs typeface="Times New Roman" panose="02020603050405020304" pitchFamily="18" charset="0"/>
                  </a:defRPr>
                </a:lvl3pPr>
                <a:lvl4pPr marL="1600200" indent="-228600">
                  <a:defRPr sz="2400">
                    <a:solidFill>
                      <a:schemeClr val="tx1"/>
                    </a:solidFill>
                    <a:latin typeface="Times New Roman" panose="02020603050405020304" pitchFamily="18" charset="0"/>
                    <a:cs typeface="Times New Roman" panose="02020603050405020304" pitchFamily="18" charset="0"/>
                  </a:defRPr>
                </a:lvl4pPr>
                <a:lvl5pPr marL="2057400" indent="-22860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en-US" altLang="en-US"/>
              </a:p>
            </p:txBody>
          </p:sp>
          <p:sp>
            <p:nvSpPr>
              <p:cNvPr id="1039" name="Rectangle 10">
                <a:extLst>
                  <a:ext uri="{FF2B5EF4-FFF2-40B4-BE49-F238E27FC236}">
                    <a16:creationId xmlns:a16="http://schemas.microsoft.com/office/drawing/2014/main" id="{8282DD53-E820-4F5B-8067-084212E9FFCD}"/>
                  </a:ext>
                </a:extLst>
              </p:cNvPr>
              <p:cNvSpPr>
                <a:spLocks noChangeArrowheads="1"/>
              </p:cNvSpPr>
              <p:nvPr/>
            </p:nvSpPr>
            <p:spPr bwMode="auto">
              <a:xfrm>
                <a:off x="48" y="1826"/>
                <a:ext cx="96" cy="97"/>
              </a:xfrm>
              <a:prstGeom prst="rect">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Times New Roman" panose="02020603050405020304" pitchFamily="18" charset="0"/>
                    <a:cs typeface="Times New Roman" panose="02020603050405020304" pitchFamily="18" charset="0"/>
                  </a:defRPr>
                </a:lvl1pPr>
                <a:lvl2pPr marL="742950" indent="-285750">
                  <a:defRPr sz="2400">
                    <a:solidFill>
                      <a:schemeClr val="tx1"/>
                    </a:solidFill>
                    <a:latin typeface="Times New Roman" panose="02020603050405020304" pitchFamily="18" charset="0"/>
                    <a:cs typeface="Times New Roman" panose="02020603050405020304" pitchFamily="18" charset="0"/>
                  </a:defRPr>
                </a:lvl2pPr>
                <a:lvl3pPr marL="1143000" indent="-228600">
                  <a:defRPr sz="2400">
                    <a:solidFill>
                      <a:schemeClr val="tx1"/>
                    </a:solidFill>
                    <a:latin typeface="Times New Roman" panose="02020603050405020304" pitchFamily="18" charset="0"/>
                    <a:cs typeface="Times New Roman" panose="02020603050405020304" pitchFamily="18" charset="0"/>
                  </a:defRPr>
                </a:lvl3pPr>
                <a:lvl4pPr marL="1600200" indent="-228600">
                  <a:defRPr sz="2400">
                    <a:solidFill>
                      <a:schemeClr val="tx1"/>
                    </a:solidFill>
                    <a:latin typeface="Times New Roman" panose="02020603050405020304" pitchFamily="18" charset="0"/>
                    <a:cs typeface="Times New Roman" panose="02020603050405020304" pitchFamily="18" charset="0"/>
                  </a:defRPr>
                </a:lvl4pPr>
                <a:lvl5pPr marL="2057400" indent="-22860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en-US" altLang="en-US"/>
              </a:p>
            </p:txBody>
          </p:sp>
          <p:sp>
            <p:nvSpPr>
              <p:cNvPr id="1040" name="Rectangle 11">
                <a:extLst>
                  <a:ext uri="{FF2B5EF4-FFF2-40B4-BE49-F238E27FC236}">
                    <a16:creationId xmlns:a16="http://schemas.microsoft.com/office/drawing/2014/main" id="{2F520719-8BB4-7DAE-FC3A-64749F7D5F43}"/>
                  </a:ext>
                </a:extLst>
              </p:cNvPr>
              <p:cNvSpPr>
                <a:spLocks noChangeArrowheads="1"/>
              </p:cNvSpPr>
              <p:nvPr/>
            </p:nvSpPr>
            <p:spPr bwMode="auto">
              <a:xfrm>
                <a:off x="48" y="1971"/>
                <a:ext cx="96" cy="96"/>
              </a:xfrm>
              <a:prstGeom prst="rect">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Times New Roman" panose="02020603050405020304" pitchFamily="18" charset="0"/>
                    <a:cs typeface="Times New Roman" panose="02020603050405020304" pitchFamily="18" charset="0"/>
                  </a:defRPr>
                </a:lvl1pPr>
                <a:lvl2pPr marL="742950" indent="-285750">
                  <a:defRPr sz="2400">
                    <a:solidFill>
                      <a:schemeClr val="tx1"/>
                    </a:solidFill>
                    <a:latin typeface="Times New Roman" panose="02020603050405020304" pitchFamily="18" charset="0"/>
                    <a:cs typeface="Times New Roman" panose="02020603050405020304" pitchFamily="18" charset="0"/>
                  </a:defRPr>
                </a:lvl2pPr>
                <a:lvl3pPr marL="1143000" indent="-228600">
                  <a:defRPr sz="2400">
                    <a:solidFill>
                      <a:schemeClr val="tx1"/>
                    </a:solidFill>
                    <a:latin typeface="Times New Roman" panose="02020603050405020304" pitchFamily="18" charset="0"/>
                    <a:cs typeface="Times New Roman" panose="02020603050405020304" pitchFamily="18" charset="0"/>
                  </a:defRPr>
                </a:lvl3pPr>
                <a:lvl4pPr marL="1600200" indent="-228600">
                  <a:defRPr sz="2400">
                    <a:solidFill>
                      <a:schemeClr val="tx1"/>
                    </a:solidFill>
                    <a:latin typeface="Times New Roman" panose="02020603050405020304" pitchFamily="18" charset="0"/>
                    <a:cs typeface="Times New Roman" panose="02020603050405020304" pitchFamily="18" charset="0"/>
                  </a:defRPr>
                </a:lvl4pPr>
                <a:lvl5pPr marL="2057400" indent="-22860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en-US" altLang="en-US"/>
              </a:p>
            </p:txBody>
          </p:sp>
          <p:sp>
            <p:nvSpPr>
              <p:cNvPr id="1041" name="Rectangle 12">
                <a:extLst>
                  <a:ext uri="{FF2B5EF4-FFF2-40B4-BE49-F238E27FC236}">
                    <a16:creationId xmlns:a16="http://schemas.microsoft.com/office/drawing/2014/main" id="{89258532-950B-6591-A1D4-2BE81601A3FC}"/>
                  </a:ext>
                </a:extLst>
              </p:cNvPr>
              <p:cNvSpPr>
                <a:spLocks noChangeArrowheads="1"/>
              </p:cNvSpPr>
              <p:nvPr/>
            </p:nvSpPr>
            <p:spPr bwMode="auto">
              <a:xfrm>
                <a:off x="48" y="2115"/>
                <a:ext cx="96" cy="96"/>
              </a:xfrm>
              <a:prstGeom prst="rect">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Times New Roman" panose="02020603050405020304" pitchFamily="18" charset="0"/>
                    <a:cs typeface="Times New Roman" panose="02020603050405020304" pitchFamily="18" charset="0"/>
                  </a:defRPr>
                </a:lvl1pPr>
                <a:lvl2pPr marL="742950" indent="-285750">
                  <a:defRPr sz="2400">
                    <a:solidFill>
                      <a:schemeClr val="tx1"/>
                    </a:solidFill>
                    <a:latin typeface="Times New Roman" panose="02020603050405020304" pitchFamily="18" charset="0"/>
                    <a:cs typeface="Times New Roman" panose="02020603050405020304" pitchFamily="18" charset="0"/>
                  </a:defRPr>
                </a:lvl2pPr>
                <a:lvl3pPr marL="1143000" indent="-228600">
                  <a:defRPr sz="2400">
                    <a:solidFill>
                      <a:schemeClr val="tx1"/>
                    </a:solidFill>
                    <a:latin typeface="Times New Roman" panose="02020603050405020304" pitchFamily="18" charset="0"/>
                    <a:cs typeface="Times New Roman" panose="02020603050405020304" pitchFamily="18" charset="0"/>
                  </a:defRPr>
                </a:lvl3pPr>
                <a:lvl4pPr marL="1600200" indent="-228600">
                  <a:defRPr sz="2400">
                    <a:solidFill>
                      <a:schemeClr val="tx1"/>
                    </a:solidFill>
                    <a:latin typeface="Times New Roman" panose="02020603050405020304" pitchFamily="18" charset="0"/>
                    <a:cs typeface="Times New Roman" panose="02020603050405020304" pitchFamily="18" charset="0"/>
                  </a:defRPr>
                </a:lvl4pPr>
                <a:lvl5pPr marL="2057400" indent="-22860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en-US" altLang="en-US"/>
              </a:p>
            </p:txBody>
          </p:sp>
          <p:sp>
            <p:nvSpPr>
              <p:cNvPr id="1042" name="Rectangle 13">
                <a:extLst>
                  <a:ext uri="{FF2B5EF4-FFF2-40B4-BE49-F238E27FC236}">
                    <a16:creationId xmlns:a16="http://schemas.microsoft.com/office/drawing/2014/main" id="{A3982ABA-60B4-7CF0-1C25-757A5517E1AC}"/>
                  </a:ext>
                </a:extLst>
              </p:cNvPr>
              <p:cNvSpPr>
                <a:spLocks noChangeArrowheads="1"/>
              </p:cNvSpPr>
              <p:nvPr/>
            </p:nvSpPr>
            <p:spPr bwMode="auto">
              <a:xfrm>
                <a:off x="48" y="2259"/>
                <a:ext cx="96" cy="96"/>
              </a:xfrm>
              <a:prstGeom prst="rect">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Times New Roman" panose="02020603050405020304" pitchFamily="18" charset="0"/>
                    <a:cs typeface="Times New Roman" panose="02020603050405020304" pitchFamily="18" charset="0"/>
                  </a:defRPr>
                </a:lvl1pPr>
                <a:lvl2pPr marL="742950" indent="-285750">
                  <a:defRPr sz="2400">
                    <a:solidFill>
                      <a:schemeClr val="tx1"/>
                    </a:solidFill>
                    <a:latin typeface="Times New Roman" panose="02020603050405020304" pitchFamily="18" charset="0"/>
                    <a:cs typeface="Times New Roman" panose="02020603050405020304" pitchFamily="18" charset="0"/>
                  </a:defRPr>
                </a:lvl2pPr>
                <a:lvl3pPr marL="1143000" indent="-228600">
                  <a:defRPr sz="2400">
                    <a:solidFill>
                      <a:schemeClr val="tx1"/>
                    </a:solidFill>
                    <a:latin typeface="Times New Roman" panose="02020603050405020304" pitchFamily="18" charset="0"/>
                    <a:cs typeface="Times New Roman" panose="02020603050405020304" pitchFamily="18" charset="0"/>
                  </a:defRPr>
                </a:lvl3pPr>
                <a:lvl4pPr marL="1600200" indent="-228600">
                  <a:defRPr sz="2400">
                    <a:solidFill>
                      <a:schemeClr val="tx1"/>
                    </a:solidFill>
                    <a:latin typeface="Times New Roman" panose="02020603050405020304" pitchFamily="18" charset="0"/>
                    <a:cs typeface="Times New Roman" panose="02020603050405020304" pitchFamily="18" charset="0"/>
                  </a:defRPr>
                </a:lvl4pPr>
                <a:lvl5pPr marL="2057400" indent="-22860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en-US" altLang="en-US"/>
              </a:p>
            </p:txBody>
          </p:sp>
          <p:sp>
            <p:nvSpPr>
              <p:cNvPr id="1043" name="Rectangle 14">
                <a:extLst>
                  <a:ext uri="{FF2B5EF4-FFF2-40B4-BE49-F238E27FC236}">
                    <a16:creationId xmlns:a16="http://schemas.microsoft.com/office/drawing/2014/main" id="{5DDA426F-A68E-142F-1C01-DB45886BD171}"/>
                  </a:ext>
                </a:extLst>
              </p:cNvPr>
              <p:cNvSpPr>
                <a:spLocks noChangeArrowheads="1"/>
              </p:cNvSpPr>
              <p:nvPr/>
            </p:nvSpPr>
            <p:spPr bwMode="auto">
              <a:xfrm>
                <a:off x="48" y="2403"/>
                <a:ext cx="96" cy="97"/>
              </a:xfrm>
              <a:prstGeom prst="rect">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Times New Roman" panose="02020603050405020304" pitchFamily="18" charset="0"/>
                    <a:cs typeface="Times New Roman" panose="02020603050405020304" pitchFamily="18" charset="0"/>
                  </a:defRPr>
                </a:lvl1pPr>
                <a:lvl2pPr marL="742950" indent="-285750">
                  <a:defRPr sz="2400">
                    <a:solidFill>
                      <a:schemeClr val="tx1"/>
                    </a:solidFill>
                    <a:latin typeface="Times New Roman" panose="02020603050405020304" pitchFamily="18" charset="0"/>
                    <a:cs typeface="Times New Roman" panose="02020603050405020304" pitchFamily="18" charset="0"/>
                  </a:defRPr>
                </a:lvl2pPr>
                <a:lvl3pPr marL="1143000" indent="-228600">
                  <a:defRPr sz="2400">
                    <a:solidFill>
                      <a:schemeClr val="tx1"/>
                    </a:solidFill>
                    <a:latin typeface="Times New Roman" panose="02020603050405020304" pitchFamily="18" charset="0"/>
                    <a:cs typeface="Times New Roman" panose="02020603050405020304" pitchFamily="18" charset="0"/>
                  </a:defRPr>
                </a:lvl3pPr>
                <a:lvl4pPr marL="1600200" indent="-228600">
                  <a:defRPr sz="2400">
                    <a:solidFill>
                      <a:schemeClr val="tx1"/>
                    </a:solidFill>
                    <a:latin typeface="Times New Roman" panose="02020603050405020304" pitchFamily="18" charset="0"/>
                    <a:cs typeface="Times New Roman" panose="02020603050405020304" pitchFamily="18" charset="0"/>
                  </a:defRPr>
                </a:lvl4pPr>
                <a:lvl5pPr marL="2057400" indent="-22860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en-US" altLang="en-US"/>
              </a:p>
            </p:txBody>
          </p:sp>
          <p:sp>
            <p:nvSpPr>
              <p:cNvPr id="1044" name="Rectangle 15">
                <a:extLst>
                  <a:ext uri="{FF2B5EF4-FFF2-40B4-BE49-F238E27FC236}">
                    <a16:creationId xmlns:a16="http://schemas.microsoft.com/office/drawing/2014/main" id="{835CA08D-CDE9-8B90-1BDB-6C63114A2F88}"/>
                  </a:ext>
                </a:extLst>
              </p:cNvPr>
              <p:cNvSpPr>
                <a:spLocks noChangeArrowheads="1"/>
              </p:cNvSpPr>
              <p:nvPr/>
            </p:nvSpPr>
            <p:spPr bwMode="auto">
              <a:xfrm>
                <a:off x="48" y="2548"/>
                <a:ext cx="96" cy="95"/>
              </a:xfrm>
              <a:prstGeom prst="rect">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Times New Roman" panose="02020603050405020304" pitchFamily="18" charset="0"/>
                    <a:cs typeface="Times New Roman" panose="02020603050405020304" pitchFamily="18" charset="0"/>
                  </a:defRPr>
                </a:lvl1pPr>
                <a:lvl2pPr marL="742950" indent="-285750">
                  <a:defRPr sz="2400">
                    <a:solidFill>
                      <a:schemeClr val="tx1"/>
                    </a:solidFill>
                    <a:latin typeface="Times New Roman" panose="02020603050405020304" pitchFamily="18" charset="0"/>
                    <a:cs typeface="Times New Roman" panose="02020603050405020304" pitchFamily="18" charset="0"/>
                  </a:defRPr>
                </a:lvl2pPr>
                <a:lvl3pPr marL="1143000" indent="-228600">
                  <a:defRPr sz="2400">
                    <a:solidFill>
                      <a:schemeClr val="tx1"/>
                    </a:solidFill>
                    <a:latin typeface="Times New Roman" panose="02020603050405020304" pitchFamily="18" charset="0"/>
                    <a:cs typeface="Times New Roman" panose="02020603050405020304" pitchFamily="18" charset="0"/>
                  </a:defRPr>
                </a:lvl3pPr>
                <a:lvl4pPr marL="1600200" indent="-228600">
                  <a:defRPr sz="2400">
                    <a:solidFill>
                      <a:schemeClr val="tx1"/>
                    </a:solidFill>
                    <a:latin typeface="Times New Roman" panose="02020603050405020304" pitchFamily="18" charset="0"/>
                    <a:cs typeface="Times New Roman" panose="02020603050405020304" pitchFamily="18" charset="0"/>
                  </a:defRPr>
                </a:lvl4pPr>
                <a:lvl5pPr marL="2057400" indent="-22860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en-US" altLang="en-US"/>
              </a:p>
            </p:txBody>
          </p:sp>
          <p:sp>
            <p:nvSpPr>
              <p:cNvPr id="1045" name="Rectangle 16">
                <a:extLst>
                  <a:ext uri="{FF2B5EF4-FFF2-40B4-BE49-F238E27FC236}">
                    <a16:creationId xmlns:a16="http://schemas.microsoft.com/office/drawing/2014/main" id="{86DB20E7-487D-E817-4CAA-9F08ED4D23F6}"/>
                  </a:ext>
                </a:extLst>
              </p:cNvPr>
              <p:cNvSpPr>
                <a:spLocks noChangeArrowheads="1"/>
              </p:cNvSpPr>
              <p:nvPr/>
            </p:nvSpPr>
            <p:spPr bwMode="auto">
              <a:xfrm>
                <a:off x="48" y="2692"/>
                <a:ext cx="96" cy="96"/>
              </a:xfrm>
              <a:prstGeom prst="rect">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Times New Roman" panose="02020603050405020304" pitchFamily="18" charset="0"/>
                    <a:cs typeface="Times New Roman" panose="02020603050405020304" pitchFamily="18" charset="0"/>
                  </a:defRPr>
                </a:lvl1pPr>
                <a:lvl2pPr marL="742950" indent="-285750">
                  <a:defRPr sz="2400">
                    <a:solidFill>
                      <a:schemeClr val="tx1"/>
                    </a:solidFill>
                    <a:latin typeface="Times New Roman" panose="02020603050405020304" pitchFamily="18" charset="0"/>
                    <a:cs typeface="Times New Roman" panose="02020603050405020304" pitchFamily="18" charset="0"/>
                  </a:defRPr>
                </a:lvl2pPr>
                <a:lvl3pPr marL="1143000" indent="-228600">
                  <a:defRPr sz="2400">
                    <a:solidFill>
                      <a:schemeClr val="tx1"/>
                    </a:solidFill>
                    <a:latin typeface="Times New Roman" panose="02020603050405020304" pitchFamily="18" charset="0"/>
                    <a:cs typeface="Times New Roman" panose="02020603050405020304" pitchFamily="18" charset="0"/>
                  </a:defRPr>
                </a:lvl3pPr>
                <a:lvl4pPr marL="1600200" indent="-228600">
                  <a:defRPr sz="2400">
                    <a:solidFill>
                      <a:schemeClr val="tx1"/>
                    </a:solidFill>
                    <a:latin typeface="Times New Roman" panose="02020603050405020304" pitchFamily="18" charset="0"/>
                    <a:cs typeface="Times New Roman" panose="02020603050405020304" pitchFamily="18" charset="0"/>
                  </a:defRPr>
                </a:lvl4pPr>
                <a:lvl5pPr marL="2057400" indent="-22860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en-US" altLang="en-US"/>
              </a:p>
            </p:txBody>
          </p:sp>
          <p:sp>
            <p:nvSpPr>
              <p:cNvPr id="1046" name="Rectangle 17">
                <a:extLst>
                  <a:ext uri="{FF2B5EF4-FFF2-40B4-BE49-F238E27FC236}">
                    <a16:creationId xmlns:a16="http://schemas.microsoft.com/office/drawing/2014/main" id="{E96BC463-E4E5-CB8C-87F7-D915BBA5E327}"/>
                  </a:ext>
                </a:extLst>
              </p:cNvPr>
              <p:cNvSpPr>
                <a:spLocks noChangeArrowheads="1"/>
              </p:cNvSpPr>
              <p:nvPr/>
            </p:nvSpPr>
            <p:spPr bwMode="auto">
              <a:xfrm>
                <a:off x="48" y="2836"/>
                <a:ext cx="96" cy="97"/>
              </a:xfrm>
              <a:prstGeom prst="rect">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Times New Roman" panose="02020603050405020304" pitchFamily="18" charset="0"/>
                    <a:cs typeface="Times New Roman" panose="02020603050405020304" pitchFamily="18" charset="0"/>
                  </a:defRPr>
                </a:lvl1pPr>
                <a:lvl2pPr marL="742950" indent="-285750">
                  <a:defRPr sz="2400">
                    <a:solidFill>
                      <a:schemeClr val="tx1"/>
                    </a:solidFill>
                    <a:latin typeface="Times New Roman" panose="02020603050405020304" pitchFamily="18" charset="0"/>
                    <a:cs typeface="Times New Roman" panose="02020603050405020304" pitchFamily="18" charset="0"/>
                  </a:defRPr>
                </a:lvl2pPr>
                <a:lvl3pPr marL="1143000" indent="-228600">
                  <a:defRPr sz="2400">
                    <a:solidFill>
                      <a:schemeClr val="tx1"/>
                    </a:solidFill>
                    <a:latin typeface="Times New Roman" panose="02020603050405020304" pitchFamily="18" charset="0"/>
                    <a:cs typeface="Times New Roman" panose="02020603050405020304" pitchFamily="18" charset="0"/>
                  </a:defRPr>
                </a:lvl3pPr>
                <a:lvl4pPr marL="1600200" indent="-228600">
                  <a:defRPr sz="2400">
                    <a:solidFill>
                      <a:schemeClr val="tx1"/>
                    </a:solidFill>
                    <a:latin typeface="Times New Roman" panose="02020603050405020304" pitchFamily="18" charset="0"/>
                    <a:cs typeface="Times New Roman" panose="02020603050405020304" pitchFamily="18" charset="0"/>
                  </a:defRPr>
                </a:lvl4pPr>
                <a:lvl5pPr marL="2057400" indent="-22860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en-US" altLang="en-US"/>
              </a:p>
            </p:txBody>
          </p:sp>
          <p:sp>
            <p:nvSpPr>
              <p:cNvPr id="1047" name="Rectangle 18">
                <a:extLst>
                  <a:ext uri="{FF2B5EF4-FFF2-40B4-BE49-F238E27FC236}">
                    <a16:creationId xmlns:a16="http://schemas.microsoft.com/office/drawing/2014/main" id="{7A901D5A-0E0D-EF31-2467-820B667B487B}"/>
                  </a:ext>
                </a:extLst>
              </p:cNvPr>
              <p:cNvSpPr>
                <a:spLocks noChangeArrowheads="1"/>
              </p:cNvSpPr>
              <p:nvPr/>
            </p:nvSpPr>
            <p:spPr bwMode="auto">
              <a:xfrm>
                <a:off x="48" y="2980"/>
                <a:ext cx="96" cy="96"/>
              </a:xfrm>
              <a:prstGeom prst="rect">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Times New Roman" panose="02020603050405020304" pitchFamily="18" charset="0"/>
                    <a:cs typeface="Times New Roman" panose="02020603050405020304" pitchFamily="18" charset="0"/>
                  </a:defRPr>
                </a:lvl1pPr>
                <a:lvl2pPr marL="742950" indent="-285750">
                  <a:defRPr sz="2400">
                    <a:solidFill>
                      <a:schemeClr val="tx1"/>
                    </a:solidFill>
                    <a:latin typeface="Times New Roman" panose="02020603050405020304" pitchFamily="18" charset="0"/>
                    <a:cs typeface="Times New Roman" panose="02020603050405020304" pitchFamily="18" charset="0"/>
                  </a:defRPr>
                </a:lvl2pPr>
                <a:lvl3pPr marL="1143000" indent="-228600">
                  <a:defRPr sz="2400">
                    <a:solidFill>
                      <a:schemeClr val="tx1"/>
                    </a:solidFill>
                    <a:latin typeface="Times New Roman" panose="02020603050405020304" pitchFamily="18" charset="0"/>
                    <a:cs typeface="Times New Roman" panose="02020603050405020304" pitchFamily="18" charset="0"/>
                  </a:defRPr>
                </a:lvl3pPr>
                <a:lvl4pPr marL="1600200" indent="-228600">
                  <a:defRPr sz="2400">
                    <a:solidFill>
                      <a:schemeClr val="tx1"/>
                    </a:solidFill>
                    <a:latin typeface="Times New Roman" panose="02020603050405020304" pitchFamily="18" charset="0"/>
                    <a:cs typeface="Times New Roman" panose="02020603050405020304" pitchFamily="18" charset="0"/>
                  </a:defRPr>
                </a:lvl4pPr>
                <a:lvl5pPr marL="2057400" indent="-22860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en-US" altLang="en-US"/>
              </a:p>
            </p:txBody>
          </p:sp>
          <p:sp>
            <p:nvSpPr>
              <p:cNvPr id="1048" name="Rectangle 19">
                <a:extLst>
                  <a:ext uri="{FF2B5EF4-FFF2-40B4-BE49-F238E27FC236}">
                    <a16:creationId xmlns:a16="http://schemas.microsoft.com/office/drawing/2014/main" id="{73E48130-B8B8-26FE-D859-AE6D22586442}"/>
                  </a:ext>
                </a:extLst>
              </p:cNvPr>
              <p:cNvSpPr>
                <a:spLocks noChangeArrowheads="1"/>
              </p:cNvSpPr>
              <p:nvPr/>
            </p:nvSpPr>
            <p:spPr bwMode="auto">
              <a:xfrm>
                <a:off x="48" y="3124"/>
                <a:ext cx="96" cy="97"/>
              </a:xfrm>
              <a:prstGeom prst="rect">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Times New Roman" panose="02020603050405020304" pitchFamily="18" charset="0"/>
                    <a:cs typeface="Times New Roman" panose="02020603050405020304" pitchFamily="18" charset="0"/>
                  </a:defRPr>
                </a:lvl1pPr>
                <a:lvl2pPr marL="742950" indent="-285750">
                  <a:defRPr sz="2400">
                    <a:solidFill>
                      <a:schemeClr val="tx1"/>
                    </a:solidFill>
                    <a:latin typeface="Times New Roman" panose="02020603050405020304" pitchFamily="18" charset="0"/>
                    <a:cs typeface="Times New Roman" panose="02020603050405020304" pitchFamily="18" charset="0"/>
                  </a:defRPr>
                </a:lvl2pPr>
                <a:lvl3pPr marL="1143000" indent="-228600">
                  <a:defRPr sz="2400">
                    <a:solidFill>
                      <a:schemeClr val="tx1"/>
                    </a:solidFill>
                    <a:latin typeface="Times New Roman" panose="02020603050405020304" pitchFamily="18" charset="0"/>
                    <a:cs typeface="Times New Roman" panose="02020603050405020304" pitchFamily="18" charset="0"/>
                  </a:defRPr>
                </a:lvl3pPr>
                <a:lvl4pPr marL="1600200" indent="-228600">
                  <a:defRPr sz="2400">
                    <a:solidFill>
                      <a:schemeClr val="tx1"/>
                    </a:solidFill>
                    <a:latin typeface="Times New Roman" panose="02020603050405020304" pitchFamily="18" charset="0"/>
                    <a:cs typeface="Times New Roman" panose="02020603050405020304" pitchFamily="18" charset="0"/>
                  </a:defRPr>
                </a:lvl4pPr>
                <a:lvl5pPr marL="2057400" indent="-22860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en-US" altLang="en-US"/>
              </a:p>
            </p:txBody>
          </p:sp>
          <p:sp>
            <p:nvSpPr>
              <p:cNvPr id="1049" name="Rectangle 20">
                <a:extLst>
                  <a:ext uri="{FF2B5EF4-FFF2-40B4-BE49-F238E27FC236}">
                    <a16:creationId xmlns:a16="http://schemas.microsoft.com/office/drawing/2014/main" id="{2061EC83-6D4A-0CA0-BEEE-E68453C33B8E}"/>
                  </a:ext>
                </a:extLst>
              </p:cNvPr>
              <p:cNvSpPr>
                <a:spLocks noChangeArrowheads="1"/>
              </p:cNvSpPr>
              <p:nvPr/>
            </p:nvSpPr>
            <p:spPr bwMode="auto">
              <a:xfrm>
                <a:off x="48" y="3269"/>
                <a:ext cx="96" cy="95"/>
              </a:xfrm>
              <a:prstGeom prst="rect">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Times New Roman" panose="02020603050405020304" pitchFamily="18" charset="0"/>
                    <a:cs typeface="Times New Roman" panose="02020603050405020304" pitchFamily="18" charset="0"/>
                  </a:defRPr>
                </a:lvl1pPr>
                <a:lvl2pPr marL="742950" indent="-285750">
                  <a:defRPr sz="2400">
                    <a:solidFill>
                      <a:schemeClr val="tx1"/>
                    </a:solidFill>
                    <a:latin typeface="Times New Roman" panose="02020603050405020304" pitchFamily="18" charset="0"/>
                    <a:cs typeface="Times New Roman" panose="02020603050405020304" pitchFamily="18" charset="0"/>
                  </a:defRPr>
                </a:lvl2pPr>
                <a:lvl3pPr marL="1143000" indent="-228600">
                  <a:defRPr sz="2400">
                    <a:solidFill>
                      <a:schemeClr val="tx1"/>
                    </a:solidFill>
                    <a:latin typeface="Times New Roman" panose="02020603050405020304" pitchFamily="18" charset="0"/>
                    <a:cs typeface="Times New Roman" panose="02020603050405020304" pitchFamily="18" charset="0"/>
                  </a:defRPr>
                </a:lvl3pPr>
                <a:lvl4pPr marL="1600200" indent="-228600">
                  <a:defRPr sz="2400">
                    <a:solidFill>
                      <a:schemeClr val="tx1"/>
                    </a:solidFill>
                    <a:latin typeface="Times New Roman" panose="02020603050405020304" pitchFamily="18" charset="0"/>
                    <a:cs typeface="Times New Roman" panose="02020603050405020304" pitchFamily="18" charset="0"/>
                  </a:defRPr>
                </a:lvl4pPr>
                <a:lvl5pPr marL="2057400" indent="-22860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en-US" altLang="en-US"/>
              </a:p>
            </p:txBody>
          </p:sp>
          <p:sp>
            <p:nvSpPr>
              <p:cNvPr id="1050" name="Rectangle 21">
                <a:extLst>
                  <a:ext uri="{FF2B5EF4-FFF2-40B4-BE49-F238E27FC236}">
                    <a16:creationId xmlns:a16="http://schemas.microsoft.com/office/drawing/2014/main" id="{D5B1E215-61B1-B745-4A17-D0125B8FE399}"/>
                  </a:ext>
                </a:extLst>
              </p:cNvPr>
              <p:cNvSpPr>
                <a:spLocks noChangeArrowheads="1"/>
              </p:cNvSpPr>
              <p:nvPr/>
            </p:nvSpPr>
            <p:spPr bwMode="auto">
              <a:xfrm>
                <a:off x="48" y="3412"/>
                <a:ext cx="96" cy="97"/>
              </a:xfrm>
              <a:prstGeom prst="rect">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Times New Roman" panose="02020603050405020304" pitchFamily="18" charset="0"/>
                    <a:cs typeface="Times New Roman" panose="02020603050405020304" pitchFamily="18" charset="0"/>
                  </a:defRPr>
                </a:lvl1pPr>
                <a:lvl2pPr marL="742950" indent="-285750">
                  <a:defRPr sz="2400">
                    <a:solidFill>
                      <a:schemeClr val="tx1"/>
                    </a:solidFill>
                    <a:latin typeface="Times New Roman" panose="02020603050405020304" pitchFamily="18" charset="0"/>
                    <a:cs typeface="Times New Roman" panose="02020603050405020304" pitchFamily="18" charset="0"/>
                  </a:defRPr>
                </a:lvl2pPr>
                <a:lvl3pPr marL="1143000" indent="-228600">
                  <a:defRPr sz="2400">
                    <a:solidFill>
                      <a:schemeClr val="tx1"/>
                    </a:solidFill>
                    <a:latin typeface="Times New Roman" panose="02020603050405020304" pitchFamily="18" charset="0"/>
                    <a:cs typeface="Times New Roman" panose="02020603050405020304" pitchFamily="18" charset="0"/>
                  </a:defRPr>
                </a:lvl3pPr>
                <a:lvl4pPr marL="1600200" indent="-228600">
                  <a:defRPr sz="2400">
                    <a:solidFill>
                      <a:schemeClr val="tx1"/>
                    </a:solidFill>
                    <a:latin typeface="Times New Roman" panose="02020603050405020304" pitchFamily="18" charset="0"/>
                    <a:cs typeface="Times New Roman" panose="02020603050405020304" pitchFamily="18" charset="0"/>
                  </a:defRPr>
                </a:lvl4pPr>
                <a:lvl5pPr marL="2057400" indent="-22860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en-US" altLang="en-US"/>
              </a:p>
            </p:txBody>
          </p:sp>
          <p:sp>
            <p:nvSpPr>
              <p:cNvPr id="1051" name="Rectangle 22">
                <a:extLst>
                  <a:ext uri="{FF2B5EF4-FFF2-40B4-BE49-F238E27FC236}">
                    <a16:creationId xmlns:a16="http://schemas.microsoft.com/office/drawing/2014/main" id="{91C21233-33BD-5ACE-3843-FEA6C84A2A14}"/>
                  </a:ext>
                </a:extLst>
              </p:cNvPr>
              <p:cNvSpPr>
                <a:spLocks noChangeArrowheads="1"/>
              </p:cNvSpPr>
              <p:nvPr/>
            </p:nvSpPr>
            <p:spPr bwMode="auto">
              <a:xfrm>
                <a:off x="48" y="3557"/>
                <a:ext cx="96" cy="96"/>
              </a:xfrm>
              <a:prstGeom prst="rect">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Times New Roman" panose="02020603050405020304" pitchFamily="18" charset="0"/>
                    <a:cs typeface="Times New Roman" panose="02020603050405020304" pitchFamily="18" charset="0"/>
                  </a:defRPr>
                </a:lvl1pPr>
                <a:lvl2pPr marL="742950" indent="-285750">
                  <a:defRPr sz="2400">
                    <a:solidFill>
                      <a:schemeClr val="tx1"/>
                    </a:solidFill>
                    <a:latin typeface="Times New Roman" panose="02020603050405020304" pitchFamily="18" charset="0"/>
                    <a:cs typeface="Times New Roman" panose="02020603050405020304" pitchFamily="18" charset="0"/>
                  </a:defRPr>
                </a:lvl2pPr>
                <a:lvl3pPr marL="1143000" indent="-228600">
                  <a:defRPr sz="2400">
                    <a:solidFill>
                      <a:schemeClr val="tx1"/>
                    </a:solidFill>
                    <a:latin typeface="Times New Roman" panose="02020603050405020304" pitchFamily="18" charset="0"/>
                    <a:cs typeface="Times New Roman" panose="02020603050405020304" pitchFamily="18" charset="0"/>
                  </a:defRPr>
                </a:lvl3pPr>
                <a:lvl4pPr marL="1600200" indent="-228600">
                  <a:defRPr sz="2400">
                    <a:solidFill>
                      <a:schemeClr val="tx1"/>
                    </a:solidFill>
                    <a:latin typeface="Times New Roman" panose="02020603050405020304" pitchFamily="18" charset="0"/>
                    <a:cs typeface="Times New Roman" panose="02020603050405020304" pitchFamily="18" charset="0"/>
                  </a:defRPr>
                </a:lvl4pPr>
                <a:lvl5pPr marL="2057400" indent="-22860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en-US" altLang="en-US"/>
              </a:p>
            </p:txBody>
          </p:sp>
          <p:sp>
            <p:nvSpPr>
              <p:cNvPr id="1052" name="Rectangle 23">
                <a:extLst>
                  <a:ext uri="{FF2B5EF4-FFF2-40B4-BE49-F238E27FC236}">
                    <a16:creationId xmlns:a16="http://schemas.microsoft.com/office/drawing/2014/main" id="{A0E22B08-E5A5-82A4-E18B-71AC295C5701}"/>
                  </a:ext>
                </a:extLst>
              </p:cNvPr>
              <p:cNvSpPr>
                <a:spLocks noChangeArrowheads="1"/>
              </p:cNvSpPr>
              <p:nvPr/>
            </p:nvSpPr>
            <p:spPr bwMode="auto">
              <a:xfrm>
                <a:off x="48" y="3702"/>
                <a:ext cx="96" cy="95"/>
              </a:xfrm>
              <a:prstGeom prst="rect">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Times New Roman" panose="02020603050405020304" pitchFamily="18" charset="0"/>
                    <a:cs typeface="Times New Roman" panose="02020603050405020304" pitchFamily="18" charset="0"/>
                  </a:defRPr>
                </a:lvl1pPr>
                <a:lvl2pPr marL="742950" indent="-285750">
                  <a:defRPr sz="2400">
                    <a:solidFill>
                      <a:schemeClr val="tx1"/>
                    </a:solidFill>
                    <a:latin typeface="Times New Roman" panose="02020603050405020304" pitchFamily="18" charset="0"/>
                    <a:cs typeface="Times New Roman" panose="02020603050405020304" pitchFamily="18" charset="0"/>
                  </a:defRPr>
                </a:lvl2pPr>
                <a:lvl3pPr marL="1143000" indent="-228600">
                  <a:defRPr sz="2400">
                    <a:solidFill>
                      <a:schemeClr val="tx1"/>
                    </a:solidFill>
                    <a:latin typeface="Times New Roman" panose="02020603050405020304" pitchFamily="18" charset="0"/>
                    <a:cs typeface="Times New Roman" panose="02020603050405020304" pitchFamily="18" charset="0"/>
                  </a:defRPr>
                </a:lvl3pPr>
                <a:lvl4pPr marL="1600200" indent="-228600">
                  <a:defRPr sz="2400">
                    <a:solidFill>
                      <a:schemeClr val="tx1"/>
                    </a:solidFill>
                    <a:latin typeface="Times New Roman" panose="02020603050405020304" pitchFamily="18" charset="0"/>
                    <a:cs typeface="Times New Roman" panose="02020603050405020304" pitchFamily="18" charset="0"/>
                  </a:defRPr>
                </a:lvl4pPr>
                <a:lvl5pPr marL="2057400" indent="-22860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en-US" altLang="en-US"/>
              </a:p>
            </p:txBody>
          </p:sp>
          <p:sp>
            <p:nvSpPr>
              <p:cNvPr id="1053" name="Rectangle 24">
                <a:extLst>
                  <a:ext uri="{FF2B5EF4-FFF2-40B4-BE49-F238E27FC236}">
                    <a16:creationId xmlns:a16="http://schemas.microsoft.com/office/drawing/2014/main" id="{9C0DC76A-A1FB-B3C0-86A8-3FC6599A4BF3}"/>
                  </a:ext>
                </a:extLst>
              </p:cNvPr>
              <p:cNvSpPr>
                <a:spLocks noChangeArrowheads="1"/>
              </p:cNvSpPr>
              <p:nvPr/>
            </p:nvSpPr>
            <p:spPr bwMode="auto">
              <a:xfrm>
                <a:off x="48" y="3845"/>
                <a:ext cx="96" cy="97"/>
              </a:xfrm>
              <a:prstGeom prst="rect">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Times New Roman" panose="02020603050405020304" pitchFamily="18" charset="0"/>
                    <a:cs typeface="Times New Roman" panose="02020603050405020304" pitchFamily="18" charset="0"/>
                  </a:defRPr>
                </a:lvl1pPr>
                <a:lvl2pPr marL="742950" indent="-285750">
                  <a:defRPr sz="2400">
                    <a:solidFill>
                      <a:schemeClr val="tx1"/>
                    </a:solidFill>
                    <a:latin typeface="Times New Roman" panose="02020603050405020304" pitchFamily="18" charset="0"/>
                    <a:cs typeface="Times New Roman" panose="02020603050405020304" pitchFamily="18" charset="0"/>
                  </a:defRPr>
                </a:lvl2pPr>
                <a:lvl3pPr marL="1143000" indent="-228600">
                  <a:defRPr sz="2400">
                    <a:solidFill>
                      <a:schemeClr val="tx1"/>
                    </a:solidFill>
                    <a:latin typeface="Times New Roman" panose="02020603050405020304" pitchFamily="18" charset="0"/>
                    <a:cs typeface="Times New Roman" panose="02020603050405020304" pitchFamily="18" charset="0"/>
                  </a:defRPr>
                </a:lvl3pPr>
                <a:lvl4pPr marL="1600200" indent="-228600">
                  <a:defRPr sz="2400">
                    <a:solidFill>
                      <a:schemeClr val="tx1"/>
                    </a:solidFill>
                    <a:latin typeface="Times New Roman" panose="02020603050405020304" pitchFamily="18" charset="0"/>
                    <a:cs typeface="Times New Roman" panose="02020603050405020304" pitchFamily="18" charset="0"/>
                  </a:defRPr>
                </a:lvl4pPr>
                <a:lvl5pPr marL="2057400" indent="-22860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en-US" altLang="en-US"/>
              </a:p>
            </p:txBody>
          </p:sp>
          <p:sp>
            <p:nvSpPr>
              <p:cNvPr id="1054" name="Rectangle 25">
                <a:extLst>
                  <a:ext uri="{FF2B5EF4-FFF2-40B4-BE49-F238E27FC236}">
                    <a16:creationId xmlns:a16="http://schemas.microsoft.com/office/drawing/2014/main" id="{D29A3228-14D8-359D-B416-40B6B3D4E9BA}"/>
                  </a:ext>
                </a:extLst>
              </p:cNvPr>
              <p:cNvSpPr>
                <a:spLocks noChangeArrowheads="1"/>
              </p:cNvSpPr>
              <p:nvPr/>
            </p:nvSpPr>
            <p:spPr bwMode="auto">
              <a:xfrm>
                <a:off x="48" y="3990"/>
                <a:ext cx="96" cy="96"/>
              </a:xfrm>
              <a:prstGeom prst="rect">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Times New Roman" panose="02020603050405020304" pitchFamily="18" charset="0"/>
                    <a:cs typeface="Times New Roman" panose="02020603050405020304" pitchFamily="18" charset="0"/>
                  </a:defRPr>
                </a:lvl1pPr>
                <a:lvl2pPr marL="742950" indent="-285750">
                  <a:defRPr sz="2400">
                    <a:solidFill>
                      <a:schemeClr val="tx1"/>
                    </a:solidFill>
                    <a:latin typeface="Times New Roman" panose="02020603050405020304" pitchFamily="18" charset="0"/>
                    <a:cs typeface="Times New Roman" panose="02020603050405020304" pitchFamily="18" charset="0"/>
                  </a:defRPr>
                </a:lvl2pPr>
                <a:lvl3pPr marL="1143000" indent="-228600">
                  <a:defRPr sz="2400">
                    <a:solidFill>
                      <a:schemeClr val="tx1"/>
                    </a:solidFill>
                    <a:latin typeface="Times New Roman" panose="02020603050405020304" pitchFamily="18" charset="0"/>
                    <a:cs typeface="Times New Roman" panose="02020603050405020304" pitchFamily="18" charset="0"/>
                  </a:defRPr>
                </a:lvl3pPr>
                <a:lvl4pPr marL="1600200" indent="-228600">
                  <a:defRPr sz="2400">
                    <a:solidFill>
                      <a:schemeClr val="tx1"/>
                    </a:solidFill>
                    <a:latin typeface="Times New Roman" panose="02020603050405020304" pitchFamily="18" charset="0"/>
                    <a:cs typeface="Times New Roman" panose="02020603050405020304" pitchFamily="18" charset="0"/>
                  </a:defRPr>
                </a:lvl4pPr>
                <a:lvl5pPr marL="2057400" indent="-22860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en-US" altLang="en-US"/>
              </a:p>
            </p:txBody>
          </p:sp>
          <p:sp>
            <p:nvSpPr>
              <p:cNvPr id="1055" name="Rectangle 26">
                <a:extLst>
                  <a:ext uri="{FF2B5EF4-FFF2-40B4-BE49-F238E27FC236}">
                    <a16:creationId xmlns:a16="http://schemas.microsoft.com/office/drawing/2014/main" id="{D342514E-55AE-E1BD-C7A5-2409F559F9B4}"/>
                  </a:ext>
                </a:extLst>
              </p:cNvPr>
              <p:cNvSpPr>
                <a:spLocks noChangeArrowheads="1"/>
              </p:cNvSpPr>
              <p:nvPr/>
            </p:nvSpPr>
            <p:spPr bwMode="auto">
              <a:xfrm>
                <a:off x="48" y="4133"/>
                <a:ext cx="96" cy="97"/>
              </a:xfrm>
              <a:prstGeom prst="rect">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Times New Roman" panose="02020603050405020304" pitchFamily="18" charset="0"/>
                    <a:cs typeface="Times New Roman" panose="02020603050405020304" pitchFamily="18" charset="0"/>
                  </a:defRPr>
                </a:lvl1pPr>
                <a:lvl2pPr marL="742950" indent="-285750">
                  <a:defRPr sz="2400">
                    <a:solidFill>
                      <a:schemeClr val="tx1"/>
                    </a:solidFill>
                    <a:latin typeface="Times New Roman" panose="02020603050405020304" pitchFamily="18" charset="0"/>
                    <a:cs typeface="Times New Roman" panose="02020603050405020304" pitchFamily="18" charset="0"/>
                  </a:defRPr>
                </a:lvl2pPr>
                <a:lvl3pPr marL="1143000" indent="-228600">
                  <a:defRPr sz="2400">
                    <a:solidFill>
                      <a:schemeClr val="tx1"/>
                    </a:solidFill>
                    <a:latin typeface="Times New Roman" panose="02020603050405020304" pitchFamily="18" charset="0"/>
                    <a:cs typeface="Times New Roman" panose="02020603050405020304" pitchFamily="18" charset="0"/>
                  </a:defRPr>
                </a:lvl3pPr>
                <a:lvl4pPr marL="1600200" indent="-228600">
                  <a:defRPr sz="2400">
                    <a:solidFill>
                      <a:schemeClr val="tx1"/>
                    </a:solidFill>
                    <a:latin typeface="Times New Roman" panose="02020603050405020304" pitchFamily="18" charset="0"/>
                    <a:cs typeface="Times New Roman" panose="02020603050405020304" pitchFamily="18" charset="0"/>
                  </a:defRPr>
                </a:lvl4pPr>
                <a:lvl5pPr marL="2057400" indent="-22860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en-US" altLang="en-US"/>
              </a:p>
            </p:txBody>
          </p:sp>
          <p:sp>
            <p:nvSpPr>
              <p:cNvPr id="1056" name="Rectangle 27">
                <a:extLst>
                  <a:ext uri="{FF2B5EF4-FFF2-40B4-BE49-F238E27FC236}">
                    <a16:creationId xmlns:a16="http://schemas.microsoft.com/office/drawing/2014/main" id="{DDA8900E-DA92-D3B4-064A-CAB683A9A32A}"/>
                  </a:ext>
                </a:extLst>
              </p:cNvPr>
              <p:cNvSpPr>
                <a:spLocks noChangeArrowheads="1"/>
              </p:cNvSpPr>
              <p:nvPr/>
            </p:nvSpPr>
            <p:spPr bwMode="auto">
              <a:xfrm>
                <a:off x="48" y="102"/>
                <a:ext cx="96" cy="96"/>
              </a:xfrm>
              <a:prstGeom prst="rect">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Times New Roman" panose="02020603050405020304" pitchFamily="18" charset="0"/>
                    <a:cs typeface="Times New Roman" panose="02020603050405020304" pitchFamily="18" charset="0"/>
                  </a:defRPr>
                </a:lvl1pPr>
                <a:lvl2pPr marL="742950" indent="-285750">
                  <a:defRPr sz="2400">
                    <a:solidFill>
                      <a:schemeClr val="tx1"/>
                    </a:solidFill>
                    <a:latin typeface="Times New Roman" panose="02020603050405020304" pitchFamily="18" charset="0"/>
                    <a:cs typeface="Times New Roman" panose="02020603050405020304" pitchFamily="18" charset="0"/>
                  </a:defRPr>
                </a:lvl2pPr>
                <a:lvl3pPr marL="1143000" indent="-228600">
                  <a:defRPr sz="2400">
                    <a:solidFill>
                      <a:schemeClr val="tx1"/>
                    </a:solidFill>
                    <a:latin typeface="Times New Roman" panose="02020603050405020304" pitchFamily="18" charset="0"/>
                    <a:cs typeface="Times New Roman" panose="02020603050405020304" pitchFamily="18" charset="0"/>
                  </a:defRPr>
                </a:lvl3pPr>
                <a:lvl4pPr marL="1600200" indent="-228600">
                  <a:defRPr sz="2400">
                    <a:solidFill>
                      <a:schemeClr val="tx1"/>
                    </a:solidFill>
                    <a:latin typeface="Times New Roman" panose="02020603050405020304" pitchFamily="18" charset="0"/>
                    <a:cs typeface="Times New Roman" panose="02020603050405020304" pitchFamily="18" charset="0"/>
                  </a:defRPr>
                </a:lvl4pPr>
                <a:lvl5pPr marL="2057400" indent="-22860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en-US" altLang="en-US"/>
              </a:p>
            </p:txBody>
          </p:sp>
          <p:sp>
            <p:nvSpPr>
              <p:cNvPr id="1057" name="Rectangle 28">
                <a:extLst>
                  <a:ext uri="{FF2B5EF4-FFF2-40B4-BE49-F238E27FC236}">
                    <a16:creationId xmlns:a16="http://schemas.microsoft.com/office/drawing/2014/main" id="{A140A616-C68F-A387-EF5C-C898E9B20BA2}"/>
                  </a:ext>
                </a:extLst>
              </p:cNvPr>
              <p:cNvSpPr>
                <a:spLocks noChangeArrowheads="1"/>
              </p:cNvSpPr>
              <p:nvPr/>
            </p:nvSpPr>
            <p:spPr bwMode="auto">
              <a:xfrm>
                <a:off x="48" y="246"/>
                <a:ext cx="96" cy="96"/>
              </a:xfrm>
              <a:prstGeom prst="rect">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Times New Roman" panose="02020603050405020304" pitchFamily="18" charset="0"/>
                    <a:cs typeface="Times New Roman" panose="02020603050405020304" pitchFamily="18" charset="0"/>
                  </a:defRPr>
                </a:lvl1pPr>
                <a:lvl2pPr marL="742950" indent="-285750">
                  <a:defRPr sz="2400">
                    <a:solidFill>
                      <a:schemeClr val="tx1"/>
                    </a:solidFill>
                    <a:latin typeface="Times New Roman" panose="02020603050405020304" pitchFamily="18" charset="0"/>
                    <a:cs typeface="Times New Roman" panose="02020603050405020304" pitchFamily="18" charset="0"/>
                  </a:defRPr>
                </a:lvl2pPr>
                <a:lvl3pPr marL="1143000" indent="-228600">
                  <a:defRPr sz="2400">
                    <a:solidFill>
                      <a:schemeClr val="tx1"/>
                    </a:solidFill>
                    <a:latin typeface="Times New Roman" panose="02020603050405020304" pitchFamily="18" charset="0"/>
                    <a:cs typeface="Times New Roman" panose="02020603050405020304" pitchFamily="18" charset="0"/>
                  </a:defRPr>
                </a:lvl3pPr>
                <a:lvl4pPr marL="1600200" indent="-228600">
                  <a:defRPr sz="2400">
                    <a:solidFill>
                      <a:schemeClr val="tx1"/>
                    </a:solidFill>
                    <a:latin typeface="Times New Roman" panose="02020603050405020304" pitchFamily="18" charset="0"/>
                    <a:cs typeface="Times New Roman" panose="02020603050405020304" pitchFamily="18" charset="0"/>
                  </a:defRPr>
                </a:lvl4pPr>
                <a:lvl5pPr marL="2057400" indent="-22860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en-US" altLang="en-US"/>
              </a:p>
            </p:txBody>
          </p:sp>
          <p:sp>
            <p:nvSpPr>
              <p:cNvPr id="1058" name="Rectangle 29">
                <a:extLst>
                  <a:ext uri="{FF2B5EF4-FFF2-40B4-BE49-F238E27FC236}">
                    <a16:creationId xmlns:a16="http://schemas.microsoft.com/office/drawing/2014/main" id="{CE4E2DF9-647F-286A-B847-BEE12B15DA34}"/>
                  </a:ext>
                </a:extLst>
              </p:cNvPr>
              <p:cNvSpPr>
                <a:spLocks noChangeArrowheads="1"/>
              </p:cNvSpPr>
              <p:nvPr/>
            </p:nvSpPr>
            <p:spPr bwMode="auto">
              <a:xfrm>
                <a:off x="48" y="391"/>
                <a:ext cx="96" cy="96"/>
              </a:xfrm>
              <a:prstGeom prst="rect">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Times New Roman" panose="02020603050405020304" pitchFamily="18" charset="0"/>
                    <a:cs typeface="Times New Roman" panose="02020603050405020304" pitchFamily="18" charset="0"/>
                  </a:defRPr>
                </a:lvl1pPr>
                <a:lvl2pPr marL="742950" indent="-285750">
                  <a:defRPr sz="2400">
                    <a:solidFill>
                      <a:schemeClr val="tx1"/>
                    </a:solidFill>
                    <a:latin typeface="Times New Roman" panose="02020603050405020304" pitchFamily="18" charset="0"/>
                    <a:cs typeface="Times New Roman" panose="02020603050405020304" pitchFamily="18" charset="0"/>
                  </a:defRPr>
                </a:lvl2pPr>
                <a:lvl3pPr marL="1143000" indent="-228600">
                  <a:defRPr sz="2400">
                    <a:solidFill>
                      <a:schemeClr val="tx1"/>
                    </a:solidFill>
                    <a:latin typeface="Times New Roman" panose="02020603050405020304" pitchFamily="18" charset="0"/>
                    <a:cs typeface="Times New Roman" panose="02020603050405020304" pitchFamily="18" charset="0"/>
                  </a:defRPr>
                </a:lvl3pPr>
                <a:lvl4pPr marL="1600200" indent="-228600">
                  <a:defRPr sz="2400">
                    <a:solidFill>
                      <a:schemeClr val="tx1"/>
                    </a:solidFill>
                    <a:latin typeface="Times New Roman" panose="02020603050405020304" pitchFamily="18" charset="0"/>
                    <a:cs typeface="Times New Roman" panose="02020603050405020304" pitchFamily="18" charset="0"/>
                  </a:defRPr>
                </a:lvl4pPr>
                <a:lvl5pPr marL="2057400" indent="-22860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en-US" altLang="en-US"/>
              </a:p>
            </p:txBody>
          </p:sp>
          <p:sp>
            <p:nvSpPr>
              <p:cNvPr id="1059" name="Rectangle 30">
                <a:extLst>
                  <a:ext uri="{FF2B5EF4-FFF2-40B4-BE49-F238E27FC236}">
                    <a16:creationId xmlns:a16="http://schemas.microsoft.com/office/drawing/2014/main" id="{C28A3DD7-F1AA-C663-5683-796B16A31A26}"/>
                  </a:ext>
                </a:extLst>
              </p:cNvPr>
              <p:cNvSpPr>
                <a:spLocks noChangeArrowheads="1"/>
              </p:cNvSpPr>
              <p:nvPr/>
            </p:nvSpPr>
            <p:spPr bwMode="auto">
              <a:xfrm>
                <a:off x="48" y="535"/>
                <a:ext cx="96" cy="95"/>
              </a:xfrm>
              <a:prstGeom prst="rect">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Times New Roman" panose="02020603050405020304" pitchFamily="18" charset="0"/>
                    <a:cs typeface="Times New Roman" panose="02020603050405020304" pitchFamily="18" charset="0"/>
                  </a:defRPr>
                </a:lvl1pPr>
                <a:lvl2pPr marL="742950" indent="-285750">
                  <a:defRPr sz="2400">
                    <a:solidFill>
                      <a:schemeClr val="tx1"/>
                    </a:solidFill>
                    <a:latin typeface="Times New Roman" panose="02020603050405020304" pitchFamily="18" charset="0"/>
                    <a:cs typeface="Times New Roman" panose="02020603050405020304" pitchFamily="18" charset="0"/>
                  </a:defRPr>
                </a:lvl2pPr>
                <a:lvl3pPr marL="1143000" indent="-228600">
                  <a:defRPr sz="2400">
                    <a:solidFill>
                      <a:schemeClr val="tx1"/>
                    </a:solidFill>
                    <a:latin typeface="Times New Roman" panose="02020603050405020304" pitchFamily="18" charset="0"/>
                    <a:cs typeface="Times New Roman" panose="02020603050405020304" pitchFamily="18" charset="0"/>
                  </a:defRPr>
                </a:lvl3pPr>
                <a:lvl4pPr marL="1600200" indent="-228600">
                  <a:defRPr sz="2400">
                    <a:solidFill>
                      <a:schemeClr val="tx1"/>
                    </a:solidFill>
                    <a:latin typeface="Times New Roman" panose="02020603050405020304" pitchFamily="18" charset="0"/>
                    <a:cs typeface="Times New Roman" panose="02020603050405020304" pitchFamily="18" charset="0"/>
                  </a:defRPr>
                </a:lvl4pPr>
                <a:lvl5pPr marL="2057400" indent="-22860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en-US" altLang="en-US"/>
              </a:p>
            </p:txBody>
          </p:sp>
          <p:sp>
            <p:nvSpPr>
              <p:cNvPr id="1060" name="Rectangle 31">
                <a:extLst>
                  <a:ext uri="{FF2B5EF4-FFF2-40B4-BE49-F238E27FC236}">
                    <a16:creationId xmlns:a16="http://schemas.microsoft.com/office/drawing/2014/main" id="{0599A246-9EB3-F252-C90E-8A72B415CA57}"/>
                  </a:ext>
                </a:extLst>
              </p:cNvPr>
              <p:cNvSpPr>
                <a:spLocks noChangeArrowheads="1"/>
              </p:cNvSpPr>
              <p:nvPr/>
            </p:nvSpPr>
            <p:spPr bwMode="auto">
              <a:xfrm>
                <a:off x="48" y="679"/>
                <a:ext cx="96" cy="96"/>
              </a:xfrm>
              <a:prstGeom prst="rect">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Times New Roman" panose="02020603050405020304" pitchFamily="18" charset="0"/>
                    <a:cs typeface="Times New Roman" panose="02020603050405020304" pitchFamily="18" charset="0"/>
                  </a:defRPr>
                </a:lvl1pPr>
                <a:lvl2pPr marL="742950" indent="-285750">
                  <a:defRPr sz="2400">
                    <a:solidFill>
                      <a:schemeClr val="tx1"/>
                    </a:solidFill>
                    <a:latin typeface="Times New Roman" panose="02020603050405020304" pitchFamily="18" charset="0"/>
                    <a:cs typeface="Times New Roman" panose="02020603050405020304" pitchFamily="18" charset="0"/>
                  </a:defRPr>
                </a:lvl2pPr>
                <a:lvl3pPr marL="1143000" indent="-228600">
                  <a:defRPr sz="2400">
                    <a:solidFill>
                      <a:schemeClr val="tx1"/>
                    </a:solidFill>
                    <a:latin typeface="Times New Roman" panose="02020603050405020304" pitchFamily="18" charset="0"/>
                    <a:cs typeface="Times New Roman" panose="02020603050405020304" pitchFamily="18" charset="0"/>
                  </a:defRPr>
                </a:lvl3pPr>
                <a:lvl4pPr marL="1600200" indent="-228600">
                  <a:defRPr sz="2400">
                    <a:solidFill>
                      <a:schemeClr val="tx1"/>
                    </a:solidFill>
                    <a:latin typeface="Times New Roman" panose="02020603050405020304" pitchFamily="18" charset="0"/>
                    <a:cs typeface="Times New Roman" panose="02020603050405020304" pitchFamily="18" charset="0"/>
                  </a:defRPr>
                </a:lvl4pPr>
                <a:lvl5pPr marL="2057400" indent="-22860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en-US" altLang="en-US"/>
              </a:p>
            </p:txBody>
          </p:sp>
          <p:sp>
            <p:nvSpPr>
              <p:cNvPr id="1061" name="Rectangle 32">
                <a:extLst>
                  <a:ext uri="{FF2B5EF4-FFF2-40B4-BE49-F238E27FC236}">
                    <a16:creationId xmlns:a16="http://schemas.microsoft.com/office/drawing/2014/main" id="{AFC3DD20-3FA8-2940-248D-DE749C3C64FA}"/>
                  </a:ext>
                </a:extLst>
              </p:cNvPr>
              <p:cNvSpPr>
                <a:spLocks noChangeArrowheads="1"/>
              </p:cNvSpPr>
              <p:nvPr/>
            </p:nvSpPr>
            <p:spPr bwMode="auto">
              <a:xfrm>
                <a:off x="48" y="823"/>
                <a:ext cx="96" cy="97"/>
              </a:xfrm>
              <a:prstGeom prst="rect">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Times New Roman" panose="02020603050405020304" pitchFamily="18" charset="0"/>
                    <a:cs typeface="Times New Roman" panose="02020603050405020304" pitchFamily="18" charset="0"/>
                  </a:defRPr>
                </a:lvl1pPr>
                <a:lvl2pPr marL="742950" indent="-285750">
                  <a:defRPr sz="2400">
                    <a:solidFill>
                      <a:schemeClr val="tx1"/>
                    </a:solidFill>
                    <a:latin typeface="Times New Roman" panose="02020603050405020304" pitchFamily="18" charset="0"/>
                    <a:cs typeface="Times New Roman" panose="02020603050405020304" pitchFamily="18" charset="0"/>
                  </a:defRPr>
                </a:lvl2pPr>
                <a:lvl3pPr marL="1143000" indent="-228600">
                  <a:defRPr sz="2400">
                    <a:solidFill>
                      <a:schemeClr val="tx1"/>
                    </a:solidFill>
                    <a:latin typeface="Times New Roman" panose="02020603050405020304" pitchFamily="18" charset="0"/>
                    <a:cs typeface="Times New Roman" panose="02020603050405020304" pitchFamily="18" charset="0"/>
                  </a:defRPr>
                </a:lvl3pPr>
                <a:lvl4pPr marL="1600200" indent="-228600">
                  <a:defRPr sz="2400">
                    <a:solidFill>
                      <a:schemeClr val="tx1"/>
                    </a:solidFill>
                    <a:latin typeface="Times New Roman" panose="02020603050405020304" pitchFamily="18" charset="0"/>
                    <a:cs typeface="Times New Roman" panose="02020603050405020304" pitchFamily="18" charset="0"/>
                  </a:defRPr>
                </a:lvl4pPr>
                <a:lvl5pPr marL="2057400" indent="-22860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en-US" altLang="en-US"/>
              </a:p>
            </p:txBody>
          </p:sp>
          <p:sp>
            <p:nvSpPr>
              <p:cNvPr id="1062" name="Rectangle 33">
                <a:extLst>
                  <a:ext uri="{FF2B5EF4-FFF2-40B4-BE49-F238E27FC236}">
                    <a16:creationId xmlns:a16="http://schemas.microsoft.com/office/drawing/2014/main" id="{CA4BA828-74C8-6813-230C-FA3024E4020E}"/>
                  </a:ext>
                </a:extLst>
              </p:cNvPr>
              <p:cNvSpPr>
                <a:spLocks noChangeArrowheads="1"/>
              </p:cNvSpPr>
              <p:nvPr/>
            </p:nvSpPr>
            <p:spPr bwMode="auto">
              <a:xfrm>
                <a:off x="48" y="968"/>
                <a:ext cx="96" cy="95"/>
              </a:xfrm>
              <a:prstGeom prst="rect">
                <a:avLst/>
              </a:prstGeom>
              <a:solidFill>
                <a:schemeClr val="bg1">
                  <a:alpha val="50195"/>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Times New Roman" panose="02020603050405020304" pitchFamily="18" charset="0"/>
                    <a:cs typeface="Times New Roman" panose="02020603050405020304" pitchFamily="18" charset="0"/>
                  </a:defRPr>
                </a:lvl1pPr>
                <a:lvl2pPr marL="742950" indent="-285750">
                  <a:defRPr sz="2400">
                    <a:solidFill>
                      <a:schemeClr val="tx1"/>
                    </a:solidFill>
                    <a:latin typeface="Times New Roman" panose="02020603050405020304" pitchFamily="18" charset="0"/>
                    <a:cs typeface="Times New Roman" panose="02020603050405020304" pitchFamily="18" charset="0"/>
                  </a:defRPr>
                </a:lvl2pPr>
                <a:lvl3pPr marL="1143000" indent="-228600">
                  <a:defRPr sz="2400">
                    <a:solidFill>
                      <a:schemeClr val="tx1"/>
                    </a:solidFill>
                    <a:latin typeface="Times New Roman" panose="02020603050405020304" pitchFamily="18" charset="0"/>
                    <a:cs typeface="Times New Roman" panose="02020603050405020304" pitchFamily="18" charset="0"/>
                  </a:defRPr>
                </a:lvl3pPr>
                <a:lvl4pPr marL="1600200" indent="-228600">
                  <a:defRPr sz="2400">
                    <a:solidFill>
                      <a:schemeClr val="tx1"/>
                    </a:solidFill>
                    <a:latin typeface="Times New Roman" panose="02020603050405020304" pitchFamily="18" charset="0"/>
                    <a:cs typeface="Times New Roman" panose="02020603050405020304" pitchFamily="18" charset="0"/>
                  </a:defRPr>
                </a:lvl4pPr>
                <a:lvl5pPr marL="2057400" indent="-22860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en-US" altLang="en-US"/>
              </a:p>
            </p:txBody>
          </p:sp>
        </p:grpSp>
      </p:grpSp>
      <p:sp>
        <p:nvSpPr>
          <p:cNvPr id="1027" name="Rectangle 34">
            <a:extLst>
              <a:ext uri="{FF2B5EF4-FFF2-40B4-BE49-F238E27FC236}">
                <a16:creationId xmlns:a16="http://schemas.microsoft.com/office/drawing/2014/main" id="{486881C6-7F54-1CE8-BCC9-DF3BEA2FE58B}"/>
              </a:ext>
            </a:extLst>
          </p:cNvPr>
          <p:cNvSpPr>
            <a:spLocks noGrp="1" noChangeArrowheads="1"/>
          </p:cNvSpPr>
          <p:nvPr>
            <p:ph type="title"/>
          </p:nvPr>
        </p:nvSpPr>
        <p:spPr bwMode="auto">
          <a:xfrm>
            <a:off x="1143000" y="6096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2075" tIns="46038" rIns="92075" bIns="46038" numCol="1" anchor="ctr" anchorCtr="0" compatLnSpc="1">
            <a:prstTxWarp prst="textNoShape">
              <a:avLst/>
            </a:prstTxWarp>
          </a:bodyPr>
          <a:lstStyle/>
          <a:p>
            <a:pPr lvl="0"/>
            <a:r>
              <a:rPr lang="en-US" altLang="en-US"/>
              <a:t>Click to edit Master title style</a:t>
            </a:r>
          </a:p>
        </p:txBody>
      </p:sp>
      <p:sp>
        <p:nvSpPr>
          <p:cNvPr id="80931" name="Rectangle 35">
            <a:extLst>
              <a:ext uri="{FF2B5EF4-FFF2-40B4-BE49-F238E27FC236}">
                <a16:creationId xmlns:a16="http://schemas.microsoft.com/office/drawing/2014/main" id="{77FEFB8A-3C59-8E54-AA20-0CAD695EB326}"/>
              </a:ext>
            </a:extLst>
          </p:cNvPr>
          <p:cNvSpPr>
            <a:spLocks noGrp="1" noChangeArrowheads="1"/>
          </p:cNvSpPr>
          <p:nvPr>
            <p:ph type="dt" sz="half" idx="2"/>
          </p:nvPr>
        </p:nvSpPr>
        <p:spPr bwMode="auto">
          <a:xfrm>
            <a:off x="1143000" y="6248400"/>
            <a:ext cx="1905000" cy="4572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lvl1pPr eaLnBrk="1" hangingPunct="1">
              <a:defRPr sz="1400"/>
            </a:lvl1pPr>
          </a:lstStyle>
          <a:p>
            <a:pPr>
              <a:defRPr/>
            </a:pPr>
            <a:endParaRPr lang="en-US"/>
          </a:p>
        </p:txBody>
      </p:sp>
      <p:sp>
        <p:nvSpPr>
          <p:cNvPr id="80932" name="Rectangle 36">
            <a:extLst>
              <a:ext uri="{FF2B5EF4-FFF2-40B4-BE49-F238E27FC236}">
                <a16:creationId xmlns:a16="http://schemas.microsoft.com/office/drawing/2014/main" id="{4F343EB7-18FD-4DA4-C3FD-5FB5350CB2C4}"/>
              </a:ext>
            </a:extLst>
          </p:cNvPr>
          <p:cNvSpPr>
            <a:spLocks noGrp="1" noChangeArrowheads="1"/>
          </p:cNvSpPr>
          <p:nvPr>
            <p:ph type="ftr" sz="quarter" idx="3"/>
          </p:nvPr>
        </p:nvSpPr>
        <p:spPr bwMode="auto">
          <a:xfrm>
            <a:off x="3581400" y="6248400"/>
            <a:ext cx="2895600" cy="4572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lvl1pPr algn="ctr" eaLnBrk="1" hangingPunct="1">
              <a:defRPr sz="1400"/>
            </a:lvl1pPr>
          </a:lstStyle>
          <a:p>
            <a:pPr>
              <a:defRPr/>
            </a:pPr>
            <a:endParaRPr lang="en-US"/>
          </a:p>
        </p:txBody>
      </p:sp>
      <p:sp>
        <p:nvSpPr>
          <p:cNvPr id="80933" name="Rectangle 37">
            <a:extLst>
              <a:ext uri="{FF2B5EF4-FFF2-40B4-BE49-F238E27FC236}">
                <a16:creationId xmlns:a16="http://schemas.microsoft.com/office/drawing/2014/main" id="{FCB60D87-A69B-7C24-2E53-519159B45748}"/>
              </a:ext>
            </a:extLst>
          </p:cNvPr>
          <p:cNvSpPr>
            <a:spLocks noGrp="1" noChangeArrowheads="1"/>
          </p:cNvSpPr>
          <p:nvPr>
            <p:ph type="sldNum" sz="quarter" idx="4"/>
          </p:nvPr>
        </p:nvSpPr>
        <p:spPr bwMode="auto">
          <a:xfrm>
            <a:off x="7010400" y="6248400"/>
            <a:ext cx="1905000" cy="457200"/>
          </a:xfrm>
          <a:prstGeom prst="rect">
            <a:avLst/>
          </a:prstGeom>
          <a:noFill/>
          <a:ln w="9525">
            <a:noFill/>
            <a:miter lim="800000"/>
            <a:headEnd/>
            <a:tailEnd/>
          </a:ln>
          <a:effectLst/>
        </p:spPr>
        <p:txBody>
          <a:bodyPr vert="horz" wrap="square" lIns="92075" tIns="46038" rIns="92075" bIns="46038" numCol="1" anchor="ctr" anchorCtr="0" compatLnSpc="1">
            <a:prstTxWarp prst="textNoShape">
              <a:avLst/>
            </a:prstTxWarp>
          </a:bodyPr>
          <a:lstStyle>
            <a:lvl1pPr algn="r" eaLnBrk="1" hangingPunct="1">
              <a:defRPr sz="1400" smtClean="0"/>
            </a:lvl1pPr>
          </a:lstStyle>
          <a:p>
            <a:pPr>
              <a:defRPr/>
            </a:pPr>
            <a:fld id="{598CC9D6-3944-4742-A47D-4E6AE55AFC03}" type="slidenum">
              <a:rPr lang="en-US" altLang="en-US"/>
              <a:pPr>
                <a:defRPr/>
              </a:pPr>
              <a:t>‹#›</a:t>
            </a:fld>
            <a:endParaRPr lang="en-US" altLang="en-US"/>
          </a:p>
        </p:txBody>
      </p:sp>
      <p:sp>
        <p:nvSpPr>
          <p:cNvPr id="80934" name="Rectangle 38">
            <a:extLst>
              <a:ext uri="{FF2B5EF4-FFF2-40B4-BE49-F238E27FC236}">
                <a16:creationId xmlns:a16="http://schemas.microsoft.com/office/drawing/2014/main" id="{80C5EF78-5531-9423-4F47-07F08611AA85}"/>
              </a:ext>
            </a:extLst>
          </p:cNvPr>
          <p:cNvSpPr>
            <a:spLocks noGrp="1" noChangeArrowheads="1"/>
          </p:cNvSpPr>
          <p:nvPr>
            <p:ph type="body" idx="1"/>
          </p:nvPr>
        </p:nvSpPr>
        <p:spPr bwMode="auto">
          <a:xfrm>
            <a:off x="1169988" y="1946275"/>
            <a:ext cx="7772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 bg1="dk2" tx1="lt1" bg2="dk1" tx2="lt2" accent1="accent1" accent2="accent2" accent3="accent3" accent4="accent4" accent5="accent5" accent6="accent6" hlink="hlink" folHlink="folHlink"/>
  <p:sldLayoutIdLst>
    <p:sldLayoutId id="2147484060" r:id="rId1"/>
    <p:sldLayoutId id="2147484061" r:id="rId2"/>
    <p:sldLayoutId id="2147484062" r:id="rId3"/>
    <p:sldLayoutId id="2147484063" r:id="rId4"/>
    <p:sldLayoutId id="2147484064" r:id="rId5"/>
    <p:sldLayoutId id="2147484065" r:id="rId6"/>
    <p:sldLayoutId id="2147484066" r:id="rId7"/>
    <p:sldLayoutId id="2147484067" r:id="rId8"/>
    <p:sldLayoutId id="2147484068" r:id="rId9"/>
    <p:sldLayoutId id="2147484069" r:id="rId10"/>
    <p:sldLayoutId id="2147484070" r:id="rId11"/>
    <p:sldLayoutId id="2147484071" r:id="rId12"/>
    <p:sldLayoutId id="2147484072" r:id="rId13"/>
    <p:sldLayoutId id="2147484059" r:id="rId14"/>
    <p:sldLayoutId id="2147484073" r:id="rId15"/>
  </p:sldLayoutIdLst>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imes New Roman" pitchFamily="18" charset="0"/>
          <a:cs typeface="Times New Roman" pitchFamily="18" charset="0"/>
        </a:defRPr>
      </a:lvl2pPr>
      <a:lvl3pPr algn="l" rtl="0" eaLnBrk="0" fontAlgn="base" hangingPunct="0">
        <a:spcBef>
          <a:spcPct val="0"/>
        </a:spcBef>
        <a:spcAft>
          <a:spcPct val="0"/>
        </a:spcAft>
        <a:defRPr sz="4400">
          <a:solidFill>
            <a:schemeClr val="tx2"/>
          </a:solidFill>
          <a:latin typeface="Times New Roman" pitchFamily="18" charset="0"/>
          <a:cs typeface="Times New Roman" pitchFamily="18" charset="0"/>
        </a:defRPr>
      </a:lvl3pPr>
      <a:lvl4pPr algn="l" rtl="0" eaLnBrk="0" fontAlgn="base" hangingPunct="0">
        <a:spcBef>
          <a:spcPct val="0"/>
        </a:spcBef>
        <a:spcAft>
          <a:spcPct val="0"/>
        </a:spcAft>
        <a:defRPr sz="4400">
          <a:solidFill>
            <a:schemeClr val="tx2"/>
          </a:solidFill>
          <a:latin typeface="Times New Roman" pitchFamily="18" charset="0"/>
          <a:cs typeface="Times New Roman" pitchFamily="18" charset="0"/>
        </a:defRPr>
      </a:lvl4pPr>
      <a:lvl5pPr algn="l" rtl="0" eaLnBrk="0" fontAlgn="base" hangingPunct="0">
        <a:spcBef>
          <a:spcPct val="0"/>
        </a:spcBef>
        <a:spcAft>
          <a:spcPct val="0"/>
        </a:spcAft>
        <a:defRPr sz="4400">
          <a:solidFill>
            <a:schemeClr val="tx2"/>
          </a:solidFill>
          <a:latin typeface="Times New Roman" pitchFamily="18" charset="0"/>
          <a:cs typeface="Times New Roman" pitchFamily="18" charset="0"/>
        </a:defRPr>
      </a:lvl5pPr>
      <a:lvl6pPr marL="457200" algn="l" rtl="0" fontAlgn="base">
        <a:spcBef>
          <a:spcPct val="0"/>
        </a:spcBef>
        <a:spcAft>
          <a:spcPct val="0"/>
        </a:spcAft>
        <a:defRPr sz="4400">
          <a:solidFill>
            <a:schemeClr val="tx2"/>
          </a:solidFill>
          <a:latin typeface="Times New Roman" pitchFamily="18" charset="0"/>
          <a:cs typeface="Times New Roman" pitchFamily="18" charset="0"/>
        </a:defRPr>
      </a:lvl6pPr>
      <a:lvl7pPr marL="914400" algn="l" rtl="0" fontAlgn="base">
        <a:spcBef>
          <a:spcPct val="0"/>
        </a:spcBef>
        <a:spcAft>
          <a:spcPct val="0"/>
        </a:spcAft>
        <a:defRPr sz="4400">
          <a:solidFill>
            <a:schemeClr val="tx2"/>
          </a:solidFill>
          <a:latin typeface="Times New Roman" pitchFamily="18" charset="0"/>
          <a:cs typeface="Times New Roman" pitchFamily="18" charset="0"/>
        </a:defRPr>
      </a:lvl7pPr>
      <a:lvl8pPr marL="1371600" algn="l" rtl="0" fontAlgn="base">
        <a:spcBef>
          <a:spcPct val="0"/>
        </a:spcBef>
        <a:spcAft>
          <a:spcPct val="0"/>
        </a:spcAft>
        <a:defRPr sz="4400">
          <a:solidFill>
            <a:schemeClr val="tx2"/>
          </a:solidFill>
          <a:latin typeface="Times New Roman" pitchFamily="18" charset="0"/>
          <a:cs typeface="Times New Roman" pitchFamily="18" charset="0"/>
        </a:defRPr>
      </a:lvl8pPr>
      <a:lvl9pPr marL="1828800" algn="l" rtl="0" fontAlgn="base">
        <a:spcBef>
          <a:spcPct val="0"/>
        </a:spcBef>
        <a:spcAft>
          <a:spcPct val="0"/>
        </a:spcAft>
        <a:defRPr sz="4400">
          <a:solidFill>
            <a:schemeClr val="tx2"/>
          </a:solidFill>
          <a:latin typeface="Times New Roman" pitchFamily="18" charset="0"/>
          <a:cs typeface="Times New Roman" pitchFamily="18" charset="0"/>
        </a:defRPr>
      </a:lvl9pPr>
    </p:titleStyle>
    <p:bodyStyle>
      <a:lvl1pPr marL="342900" indent="-342900" algn="l" rtl="0" eaLnBrk="0" fontAlgn="base" hangingPunct="0">
        <a:spcBef>
          <a:spcPct val="20000"/>
        </a:spcBef>
        <a:spcAft>
          <a:spcPct val="0"/>
        </a:spcAft>
        <a:buClr>
          <a:schemeClr val="tx2"/>
        </a:buClr>
        <a:buSzPct val="75000"/>
        <a:buFont typeface="Wingdings" panose="05000000000000000000"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folHlink"/>
        </a:buClr>
        <a:buSzPct val="60000"/>
        <a:buFont typeface="Wingdings" panose="05000000000000000000" pitchFamily="2" charset="2"/>
        <a:buChar char="u"/>
        <a:defRPr sz="3200">
          <a:solidFill>
            <a:schemeClr val="tx1"/>
          </a:solidFill>
          <a:effectLst>
            <a:outerShdw blurRad="38100" dist="38100" dir="2700000" algn="tl">
              <a:srgbClr val="000000"/>
            </a:outerShdw>
          </a:effectLst>
          <a:latin typeface="+mn-lt"/>
          <a:cs typeface="+mn-cs"/>
        </a:defRPr>
      </a:lvl2pPr>
      <a:lvl3pPr marL="1143000" indent="-228600" algn="l" rtl="0" eaLnBrk="0" fontAlgn="base" hangingPunct="0">
        <a:spcBef>
          <a:spcPct val="20000"/>
        </a:spcBef>
        <a:spcAft>
          <a:spcPct val="0"/>
        </a:spcAft>
        <a:buClr>
          <a:schemeClr val="tx2"/>
        </a:buClr>
        <a:buSzPct val="60000"/>
        <a:buFont typeface="Wingdings" panose="05000000000000000000" pitchFamily="2" charset="2"/>
        <a:buChar char="t"/>
        <a:defRPr sz="3200">
          <a:solidFill>
            <a:schemeClr val="tx1"/>
          </a:solidFill>
          <a:effectLst>
            <a:outerShdw blurRad="38100" dist="38100" dir="2700000" algn="tl">
              <a:srgbClr val="000000"/>
            </a:outerShdw>
          </a:effectLst>
          <a:latin typeface="+mn-lt"/>
          <a:cs typeface="+mn-cs"/>
        </a:defRPr>
      </a:lvl3pPr>
      <a:lvl4pPr marL="1600200" indent="-228600" algn="l" rtl="0" eaLnBrk="0" fontAlgn="base" hangingPunct="0">
        <a:spcBef>
          <a:spcPct val="20000"/>
        </a:spcBef>
        <a:spcAft>
          <a:spcPct val="0"/>
        </a:spcAft>
        <a:buClr>
          <a:schemeClr val="tx1"/>
        </a:buClr>
        <a:buSzPct val="100000"/>
        <a:buChar char="•"/>
        <a:defRPr sz="3200">
          <a:solidFill>
            <a:schemeClr val="tx1"/>
          </a:solidFill>
          <a:effectLst>
            <a:outerShdw blurRad="38100" dist="38100" dir="2700000" algn="tl">
              <a:srgbClr val="000000"/>
            </a:outerShdw>
          </a:effectLst>
          <a:latin typeface="+mn-lt"/>
          <a:cs typeface="+mn-cs"/>
        </a:defRPr>
      </a:lvl4pPr>
      <a:lvl5pPr marL="2057400" indent="-228600" algn="l" rtl="0" eaLnBrk="0" fontAlgn="base" hangingPunct="0">
        <a:spcBef>
          <a:spcPct val="20000"/>
        </a:spcBef>
        <a:spcAft>
          <a:spcPct val="0"/>
        </a:spcAft>
        <a:buClr>
          <a:schemeClr val="tx1"/>
        </a:buClr>
        <a:buSzPct val="100000"/>
        <a:buChar char="–"/>
        <a:defRPr sz="3200">
          <a:solidFill>
            <a:schemeClr val="tx1"/>
          </a:solidFill>
          <a:effectLst>
            <a:outerShdw blurRad="38100" dist="38100" dir="2700000" algn="tl">
              <a:srgbClr val="000000"/>
            </a:outerShdw>
          </a:effectLst>
          <a:latin typeface="+mn-lt"/>
          <a:cs typeface="+mn-cs"/>
        </a:defRPr>
      </a:lvl5pPr>
      <a:lvl6pPr marL="2514600" indent="-228600" algn="l" rtl="0" fontAlgn="base">
        <a:spcBef>
          <a:spcPct val="20000"/>
        </a:spcBef>
        <a:spcAft>
          <a:spcPct val="0"/>
        </a:spcAft>
        <a:buClr>
          <a:schemeClr val="tx1"/>
        </a:buClr>
        <a:buSzPct val="100000"/>
        <a:buChar char="–"/>
        <a:defRPr sz="3200">
          <a:solidFill>
            <a:schemeClr val="tx1"/>
          </a:solidFill>
          <a:effectLst>
            <a:outerShdw blurRad="38100" dist="38100" dir="2700000" algn="tl">
              <a:srgbClr val="000000"/>
            </a:outerShdw>
          </a:effectLst>
          <a:latin typeface="+mn-lt"/>
          <a:cs typeface="+mn-cs"/>
        </a:defRPr>
      </a:lvl6pPr>
      <a:lvl7pPr marL="2971800" indent="-228600" algn="l" rtl="0" fontAlgn="base">
        <a:spcBef>
          <a:spcPct val="20000"/>
        </a:spcBef>
        <a:spcAft>
          <a:spcPct val="0"/>
        </a:spcAft>
        <a:buClr>
          <a:schemeClr val="tx1"/>
        </a:buClr>
        <a:buSzPct val="100000"/>
        <a:buChar char="–"/>
        <a:defRPr sz="3200">
          <a:solidFill>
            <a:schemeClr val="tx1"/>
          </a:solidFill>
          <a:effectLst>
            <a:outerShdw blurRad="38100" dist="38100" dir="2700000" algn="tl">
              <a:srgbClr val="000000"/>
            </a:outerShdw>
          </a:effectLst>
          <a:latin typeface="+mn-lt"/>
          <a:cs typeface="+mn-cs"/>
        </a:defRPr>
      </a:lvl7pPr>
      <a:lvl8pPr marL="3429000" indent="-228600" algn="l" rtl="0" fontAlgn="base">
        <a:spcBef>
          <a:spcPct val="20000"/>
        </a:spcBef>
        <a:spcAft>
          <a:spcPct val="0"/>
        </a:spcAft>
        <a:buClr>
          <a:schemeClr val="tx1"/>
        </a:buClr>
        <a:buSzPct val="100000"/>
        <a:buChar char="–"/>
        <a:defRPr sz="3200">
          <a:solidFill>
            <a:schemeClr val="tx1"/>
          </a:solidFill>
          <a:effectLst>
            <a:outerShdw blurRad="38100" dist="38100" dir="2700000" algn="tl">
              <a:srgbClr val="000000"/>
            </a:outerShdw>
          </a:effectLst>
          <a:latin typeface="+mn-lt"/>
          <a:cs typeface="+mn-cs"/>
        </a:defRPr>
      </a:lvl8pPr>
      <a:lvl9pPr marL="3886200" indent="-228600" algn="l" rtl="0" fontAlgn="base">
        <a:spcBef>
          <a:spcPct val="20000"/>
        </a:spcBef>
        <a:spcAft>
          <a:spcPct val="0"/>
        </a:spcAft>
        <a:buClr>
          <a:schemeClr val="tx1"/>
        </a:buClr>
        <a:buSzPct val="100000"/>
        <a:buChar char="–"/>
        <a:defRPr sz="3200">
          <a:solidFill>
            <a:schemeClr val="tx1"/>
          </a:solidFill>
          <a:effectLst>
            <a:outerShdw blurRad="38100" dist="38100" dir="2700000" algn="tl">
              <a:srgbClr val="000000"/>
            </a:outerShdw>
          </a:effectLst>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102.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07.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10.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12.xml"/></Relationships>
</file>

<file path=ppt/slides/_rels/slide111.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7.xml"/></Relationships>
</file>

<file path=ppt/slides/_rels/slide112.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image" Target="../media/image52.jpeg"/><Relationship Id="rId1" Type="http://schemas.openxmlformats.org/officeDocument/2006/relationships/slideLayout" Target="../slideLayouts/slideLayout12.xml"/></Relationships>
</file>

<file path=ppt/slides/_rels/slide113.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69.jpeg"/><Relationship Id="rId1" Type="http://schemas.openxmlformats.org/officeDocument/2006/relationships/slideLayout" Target="../slideLayouts/slideLayout12.xml"/></Relationships>
</file>

<file path=ppt/slides/_rels/slide114.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oleObject" Target="../embeddings/oleObject5.bin"/><Relationship Id="rId1" Type="http://schemas.openxmlformats.org/officeDocument/2006/relationships/slideLayout" Target="../slideLayouts/slideLayout12.xml"/><Relationship Id="rId4" Type="http://schemas.openxmlformats.org/officeDocument/2006/relationships/image" Target="../media/image71.png"/></Relationships>
</file>

<file path=ppt/slides/_rels/slide115.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2.png"/><Relationship Id="rId1" Type="http://schemas.openxmlformats.org/officeDocument/2006/relationships/slideLayout" Target="../slideLayouts/slideLayout15.xml"/><Relationship Id="rId4" Type="http://schemas.openxmlformats.org/officeDocument/2006/relationships/image" Target="../media/image74.png"/></Relationships>
</file>

<file path=ppt/slides/_rels/slide116.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5.png"/><Relationship Id="rId1" Type="http://schemas.openxmlformats.org/officeDocument/2006/relationships/slideLayout" Target="../slideLayouts/slideLayout12.xml"/></Relationships>
</file>

<file path=ppt/slides/_rels/slide117.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7.xml"/></Relationships>
</file>

<file path=ppt/slides/_rels/slide118.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78.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oleObject" Target="../embeddings/oleObject2.bin"/><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oleObject" Target="../embeddings/oleObject3.bin"/><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12.xml"/></Relationships>
</file>

<file path=ppt/slides/_rels/slide64.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38.jpe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38.jpeg"/><Relationship Id="rId1" Type="http://schemas.openxmlformats.org/officeDocument/2006/relationships/slideLayout" Target="../slideLayouts/slideLayout12.xml"/></Relationships>
</file>

<file path=ppt/slides/_rels/slide7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9.jpeg"/><Relationship Id="rId1" Type="http://schemas.openxmlformats.org/officeDocument/2006/relationships/slideLayout" Target="../slideLayouts/slideLayout12.xml"/></Relationships>
</file>

<file path=ppt/slides/_rels/slide73.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2.xml"/></Relationships>
</file>

<file path=ppt/slides/_rels/slide7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oleObject" Target="../embeddings/oleObject4.bin"/><Relationship Id="rId1" Type="http://schemas.openxmlformats.org/officeDocument/2006/relationships/slideLayout" Target="../slideLayouts/slideLayout1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oleObject" Target="../embeddings/oleObject1.bin"/><Relationship Id="rId1" Type="http://schemas.openxmlformats.org/officeDocument/2006/relationships/slideLayout" Target="../slideLayouts/slideLayout12.xml"/><Relationship Id="rId4" Type="http://schemas.openxmlformats.org/officeDocument/2006/relationships/image" Target="../media/image9.jpe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84.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12.xml"/></Relationships>
</file>

<file path=ppt/slides/_rels/slide86.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12.xml"/></Relationships>
</file>

<file path=ppt/slides/_rels/slide87.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12.xml"/></Relationships>
</file>

<file path=ppt/slides/_rels/slide88.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png"/><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7.png"/><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90.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12.xml"/></Relationships>
</file>

<file path=ppt/slides/_rels/slide9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jpeg"/><Relationship Id="rId1" Type="http://schemas.openxmlformats.org/officeDocument/2006/relationships/slideLayout" Target="../slideLayouts/slideLayout12.xml"/></Relationships>
</file>

<file path=ppt/slides/_rels/slide92.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12.xml"/></Relationships>
</file>

<file path=ppt/slides/_rels/slide95.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2.jpeg"/><Relationship Id="rId1" Type="http://schemas.openxmlformats.org/officeDocument/2006/relationships/slideLayout" Target="../slideLayouts/slideLayout15.xml"/></Relationships>
</file>

<file path=ppt/slides/_rels/slide96.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12.xml"/></Relationships>
</file>

<file path=ppt/slides/_rels/slide97.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12.xml"/></Relationships>
</file>

<file path=ppt/slides/_rels/slide98.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12.xml"/></Relationships>
</file>

<file path=ppt/slides/_rels/slide99.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22530" name="Rectangle 2">
            <a:extLst>
              <a:ext uri="{FF2B5EF4-FFF2-40B4-BE49-F238E27FC236}">
                <a16:creationId xmlns:a16="http://schemas.microsoft.com/office/drawing/2014/main" id="{075B6838-4E98-ABBC-19B1-B75817C638C0}"/>
              </a:ext>
            </a:extLst>
          </p:cNvPr>
          <p:cNvSpPr>
            <a:spLocks noGrp="1" noChangeArrowheads="1"/>
          </p:cNvSpPr>
          <p:nvPr>
            <p:ph type="title"/>
          </p:nvPr>
        </p:nvSpPr>
        <p:spPr>
          <a:xfrm>
            <a:off x="182563" y="265113"/>
            <a:ext cx="8964612" cy="1806575"/>
          </a:xfrm>
        </p:spPr>
        <p:txBody>
          <a:bodyPr/>
          <a:lstStyle/>
          <a:p>
            <a:pPr algn="ctr" eaLnBrk="1" hangingPunct="1">
              <a:defRPr/>
            </a:pPr>
            <a:r>
              <a:rPr lang="en-US" sz="6000" dirty="0">
                <a:solidFill>
                  <a:schemeClr val="bg1">
                    <a:lumMod val="50000"/>
                  </a:schemeClr>
                </a:solidFill>
                <a:effectLst>
                  <a:outerShdw blurRad="38100" dist="38100" dir="2700000" algn="tl">
                    <a:srgbClr val="000000">
                      <a:alpha val="43137"/>
                    </a:srgbClr>
                  </a:outerShdw>
                </a:effectLst>
                <a:latin typeface="Castellar" pitchFamily="18" charset="0"/>
              </a:rPr>
              <a:t>TELENCEPHALON</a:t>
            </a:r>
            <a:br>
              <a:rPr lang="en-US" sz="6000" dirty="0">
                <a:solidFill>
                  <a:schemeClr val="bg1">
                    <a:lumMod val="50000"/>
                  </a:schemeClr>
                </a:solidFill>
                <a:effectLst>
                  <a:outerShdw blurRad="38100" dist="38100" dir="2700000" algn="tl">
                    <a:srgbClr val="000000">
                      <a:alpha val="43137"/>
                    </a:srgbClr>
                  </a:outerShdw>
                </a:effectLst>
                <a:latin typeface="Castellar" pitchFamily="18" charset="0"/>
              </a:rPr>
            </a:br>
            <a:r>
              <a:rPr lang="en-US" sz="6000" dirty="0">
                <a:solidFill>
                  <a:schemeClr val="bg1">
                    <a:lumMod val="50000"/>
                  </a:schemeClr>
                </a:solidFill>
                <a:effectLst>
                  <a:outerShdw blurRad="38100" dist="38100" dir="2700000" algn="tl">
                    <a:srgbClr val="000000">
                      <a:alpha val="43137"/>
                    </a:srgbClr>
                  </a:outerShdw>
                </a:effectLst>
                <a:latin typeface="Castellar" pitchFamily="18" charset="0"/>
              </a:rPr>
              <a:t>(CEREBRUM)</a:t>
            </a:r>
          </a:p>
        </p:txBody>
      </p:sp>
      <p:pic>
        <p:nvPicPr>
          <p:cNvPr id="16387" name="Picture 3" descr="12-06c_LobeFissur_3">
            <a:extLst>
              <a:ext uri="{FF2B5EF4-FFF2-40B4-BE49-F238E27FC236}">
                <a16:creationId xmlns:a16="http://schemas.microsoft.com/office/drawing/2014/main" id="{105B7425-0F33-3C04-4EEE-BE3C7A186DB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999" r="14999" b="4561"/>
          <a:stretch>
            <a:fillRect/>
          </a:stretch>
        </p:blipFill>
        <p:spPr bwMode="auto">
          <a:xfrm>
            <a:off x="2124075" y="2427288"/>
            <a:ext cx="5119688" cy="414655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cxnSp>
        <p:nvCxnSpPr>
          <p:cNvPr id="9" name="Straight Arrow Connector 6">
            <a:extLst>
              <a:ext uri="{FF2B5EF4-FFF2-40B4-BE49-F238E27FC236}">
                <a16:creationId xmlns:a16="http://schemas.microsoft.com/office/drawing/2014/main" id="{5F74D93F-9B17-4739-D1E9-FC86234E3962}"/>
              </a:ext>
            </a:extLst>
          </p:cNvPr>
          <p:cNvCxnSpPr>
            <a:cxnSpLocks noChangeShapeType="1"/>
          </p:cNvCxnSpPr>
          <p:nvPr/>
        </p:nvCxnSpPr>
        <p:spPr bwMode="auto">
          <a:xfrm flipH="1">
            <a:off x="5940425" y="2071688"/>
            <a:ext cx="503238" cy="565150"/>
          </a:xfrm>
          <a:prstGeom prst="straightConnector1">
            <a:avLst/>
          </a:prstGeom>
          <a:noFill/>
          <a:ln w="9525" cmpd="sng">
            <a:solidFill>
              <a:schemeClr val="bg1">
                <a:lumMod val="50000"/>
              </a:schemeClr>
            </a:solidFill>
            <a:round/>
            <a:headEnd/>
            <a:tailEnd type="arrow" w="med" len="med"/>
          </a:ln>
        </p:spPr>
      </p:cxn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124932" name="Rectangle 4">
            <a:extLst>
              <a:ext uri="{FF2B5EF4-FFF2-40B4-BE49-F238E27FC236}">
                <a16:creationId xmlns:a16="http://schemas.microsoft.com/office/drawing/2014/main" id="{0A0783CA-A4AD-CC88-BEFC-110B9E70BB15}"/>
              </a:ext>
            </a:extLst>
          </p:cNvPr>
          <p:cNvSpPr>
            <a:spLocks noGrp="1" noChangeArrowheads="1"/>
          </p:cNvSpPr>
          <p:nvPr>
            <p:ph type="body" sz="half" idx="4294967295"/>
          </p:nvPr>
        </p:nvSpPr>
        <p:spPr>
          <a:xfrm>
            <a:off x="0" y="214313"/>
            <a:ext cx="9144000" cy="6357937"/>
          </a:xfrm>
        </p:spPr>
        <p:txBody>
          <a:bodyPr/>
          <a:lstStyle/>
          <a:p>
            <a:pPr eaLnBrk="1" hangingPunct="1">
              <a:defRPr/>
            </a:pPr>
            <a:r>
              <a:rPr lang="en-US" sz="2400" dirty="0">
                <a:solidFill>
                  <a:schemeClr val="bg2">
                    <a:lumMod val="95000"/>
                    <a:lumOff val="5000"/>
                  </a:schemeClr>
                </a:solidFill>
                <a:effectLst/>
              </a:rPr>
              <a:t>The superficial layer of grey matter – CORTEX CEREBRI is highly convoluted to form a complex pattern of ridges</a:t>
            </a:r>
            <a:r>
              <a:rPr lang="en-US" sz="2400" dirty="0">
                <a:effectLst/>
              </a:rPr>
              <a:t> </a:t>
            </a:r>
            <a:r>
              <a:rPr lang="en-US" sz="2400" u="sng" dirty="0">
                <a:solidFill>
                  <a:schemeClr val="bg1">
                    <a:lumMod val="75000"/>
                  </a:schemeClr>
                </a:solidFill>
                <a:effectLst/>
              </a:rPr>
              <a:t>(gyri)</a:t>
            </a:r>
            <a:r>
              <a:rPr lang="en-US" sz="2400" dirty="0">
                <a:solidFill>
                  <a:schemeClr val="bg1">
                    <a:lumMod val="75000"/>
                  </a:schemeClr>
                </a:solidFill>
                <a:effectLst/>
              </a:rPr>
              <a:t> </a:t>
            </a:r>
            <a:r>
              <a:rPr lang="en-US" sz="2400" dirty="0">
                <a:solidFill>
                  <a:schemeClr val="bg2"/>
                </a:solidFill>
                <a:effectLst/>
              </a:rPr>
              <a:t>and grooves </a:t>
            </a:r>
            <a:r>
              <a:rPr lang="en-US" sz="2400" u="sng" dirty="0">
                <a:solidFill>
                  <a:schemeClr val="bg1">
                    <a:lumMod val="75000"/>
                  </a:schemeClr>
                </a:solidFill>
                <a:effectLst/>
              </a:rPr>
              <a:t>(sulci)</a:t>
            </a:r>
          </a:p>
          <a:p>
            <a:pPr eaLnBrk="1" hangingPunct="1">
              <a:defRPr/>
            </a:pPr>
            <a:r>
              <a:rPr lang="en-US" sz="2400" dirty="0">
                <a:solidFill>
                  <a:schemeClr val="bg2"/>
                </a:solidFill>
                <a:effectLst/>
              </a:rPr>
              <a:t>This arrangement </a:t>
            </a:r>
            <a:r>
              <a:rPr lang="en-US" sz="2400" u="sng" dirty="0">
                <a:solidFill>
                  <a:schemeClr val="bg2"/>
                </a:solidFill>
                <a:effectLst/>
              </a:rPr>
              <a:t>maximize the surface area </a:t>
            </a:r>
            <a:r>
              <a:rPr lang="en-US" sz="2400" dirty="0">
                <a:solidFill>
                  <a:schemeClr val="bg2"/>
                </a:solidFill>
                <a:effectLst/>
              </a:rPr>
              <a:t>of the cerebral cortex (about 70% is hidden within the depths of </a:t>
            </a:r>
            <a:r>
              <a:rPr lang="en-US" sz="2400" dirty="0" err="1">
                <a:solidFill>
                  <a:schemeClr val="bg2"/>
                </a:solidFill>
                <a:effectLst/>
              </a:rPr>
              <a:t>sulci</a:t>
            </a:r>
            <a:r>
              <a:rPr lang="en-US" sz="2400" dirty="0">
                <a:solidFill>
                  <a:schemeClr val="bg2"/>
                </a:solidFill>
                <a:effectLst/>
              </a:rPr>
              <a:t>)</a:t>
            </a:r>
          </a:p>
        </p:txBody>
      </p:sp>
      <p:pic>
        <p:nvPicPr>
          <p:cNvPr id="21507" name="Picture 9" descr="f15-1ap-443_the_human_b_cb">
            <a:extLst>
              <a:ext uri="{FF2B5EF4-FFF2-40B4-BE49-F238E27FC236}">
                <a16:creationId xmlns:a16="http://schemas.microsoft.com/office/drawing/2014/main" id="{31F4B40C-AA4D-11F2-815D-6BCA8DF7DB6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2264" b="10600"/>
          <a:stretch>
            <a:fillRect/>
          </a:stretch>
        </p:blipFill>
        <p:spPr bwMode="auto">
          <a:xfrm>
            <a:off x="1714500" y="2214563"/>
            <a:ext cx="5365750" cy="4214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8" name="TextBox 8">
            <a:extLst>
              <a:ext uri="{FF2B5EF4-FFF2-40B4-BE49-F238E27FC236}">
                <a16:creationId xmlns:a16="http://schemas.microsoft.com/office/drawing/2014/main" id="{BAAEBD00-6FBC-E339-2243-8E42446B60F8}"/>
              </a:ext>
            </a:extLst>
          </p:cNvPr>
          <p:cNvSpPr txBox="1">
            <a:spLocks noChangeArrowheads="1"/>
          </p:cNvSpPr>
          <p:nvPr/>
        </p:nvSpPr>
        <p:spPr bwMode="auto">
          <a:xfrm>
            <a:off x="4357688" y="4500563"/>
            <a:ext cx="2857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75000"/>
              <a:buFont typeface="Wingdings" panose="05000000000000000000" pitchFamily="2" charset="2"/>
              <a:buChar char="n"/>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chemeClr val="folHlink"/>
              </a:buClr>
              <a:buSzPct val="60000"/>
              <a:buFont typeface="Wingdings" panose="05000000000000000000" pitchFamily="2" charset="2"/>
              <a:buChar char="u"/>
              <a:defRPr sz="32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chemeClr val="tx2"/>
              </a:buClr>
              <a:buSzPct val="60000"/>
              <a:buFont typeface="Wingdings" panose="05000000000000000000" pitchFamily="2" charset="2"/>
              <a:buChar char="t"/>
              <a:defRPr sz="32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SzTx/>
              <a:buFontTx/>
              <a:buNone/>
            </a:pPr>
            <a:r>
              <a:rPr lang="en-US" altLang="en-US" sz="2400" b="1">
                <a:solidFill>
                  <a:schemeClr val="bg2"/>
                </a:solidFill>
              </a:rPr>
              <a:t>G</a:t>
            </a:r>
          </a:p>
        </p:txBody>
      </p:sp>
      <p:sp>
        <p:nvSpPr>
          <p:cNvPr id="21509" name="TextBox 9">
            <a:extLst>
              <a:ext uri="{FF2B5EF4-FFF2-40B4-BE49-F238E27FC236}">
                <a16:creationId xmlns:a16="http://schemas.microsoft.com/office/drawing/2014/main" id="{DE43B93B-5F00-1311-98DA-B03B51A64734}"/>
              </a:ext>
            </a:extLst>
          </p:cNvPr>
          <p:cNvSpPr txBox="1">
            <a:spLocks noChangeArrowheads="1"/>
          </p:cNvSpPr>
          <p:nvPr/>
        </p:nvSpPr>
        <p:spPr bwMode="auto">
          <a:xfrm>
            <a:off x="3643313" y="3286125"/>
            <a:ext cx="2857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75000"/>
              <a:buFont typeface="Wingdings" panose="05000000000000000000" pitchFamily="2" charset="2"/>
              <a:buChar char="n"/>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chemeClr val="folHlink"/>
              </a:buClr>
              <a:buSzPct val="60000"/>
              <a:buFont typeface="Wingdings" panose="05000000000000000000" pitchFamily="2" charset="2"/>
              <a:buChar char="u"/>
              <a:defRPr sz="32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chemeClr val="tx2"/>
              </a:buClr>
              <a:buSzPct val="60000"/>
              <a:buFont typeface="Wingdings" panose="05000000000000000000" pitchFamily="2" charset="2"/>
              <a:buChar char="t"/>
              <a:defRPr sz="32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SzTx/>
              <a:buFontTx/>
              <a:buNone/>
            </a:pPr>
            <a:r>
              <a:rPr lang="en-US" altLang="en-US" sz="2400" b="1">
                <a:solidFill>
                  <a:schemeClr val="bg2"/>
                </a:solidFill>
              </a:rPr>
              <a:t>S</a:t>
            </a:r>
          </a:p>
        </p:txBody>
      </p:sp>
      <p:sp>
        <p:nvSpPr>
          <p:cNvPr id="21510" name="TextBox 12">
            <a:extLst>
              <a:ext uri="{FF2B5EF4-FFF2-40B4-BE49-F238E27FC236}">
                <a16:creationId xmlns:a16="http://schemas.microsoft.com/office/drawing/2014/main" id="{67FCA6C4-CEC3-E1A0-2A8D-DFE826401117}"/>
              </a:ext>
            </a:extLst>
          </p:cNvPr>
          <p:cNvSpPr txBox="1">
            <a:spLocks noChangeArrowheads="1"/>
          </p:cNvSpPr>
          <p:nvPr/>
        </p:nvSpPr>
        <p:spPr bwMode="auto">
          <a:xfrm>
            <a:off x="2857500" y="3500438"/>
            <a:ext cx="2857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75000"/>
              <a:buFont typeface="Wingdings" panose="05000000000000000000" pitchFamily="2" charset="2"/>
              <a:buChar char="n"/>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chemeClr val="folHlink"/>
              </a:buClr>
              <a:buSzPct val="60000"/>
              <a:buFont typeface="Wingdings" panose="05000000000000000000" pitchFamily="2" charset="2"/>
              <a:buChar char="u"/>
              <a:defRPr sz="32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chemeClr val="tx2"/>
              </a:buClr>
              <a:buSzPct val="60000"/>
              <a:buFont typeface="Wingdings" panose="05000000000000000000" pitchFamily="2" charset="2"/>
              <a:buChar char="t"/>
              <a:defRPr sz="32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SzTx/>
              <a:buFontTx/>
              <a:buNone/>
            </a:pPr>
            <a:r>
              <a:rPr lang="en-US" altLang="en-US" sz="2400" b="1">
                <a:solidFill>
                  <a:schemeClr val="bg2"/>
                </a:solidFill>
              </a:rPr>
              <a:t>G</a:t>
            </a:r>
          </a:p>
        </p:txBody>
      </p:sp>
      <p:cxnSp>
        <p:nvCxnSpPr>
          <p:cNvPr id="21511" name="Straight Arrow Connector 8">
            <a:extLst>
              <a:ext uri="{FF2B5EF4-FFF2-40B4-BE49-F238E27FC236}">
                <a16:creationId xmlns:a16="http://schemas.microsoft.com/office/drawing/2014/main" id="{6745F69F-1D5F-E99E-86DA-2AA31476B875}"/>
              </a:ext>
            </a:extLst>
          </p:cNvPr>
          <p:cNvCxnSpPr>
            <a:cxnSpLocks noChangeShapeType="1"/>
          </p:cNvCxnSpPr>
          <p:nvPr/>
        </p:nvCxnSpPr>
        <p:spPr bwMode="auto">
          <a:xfrm rot="5400000">
            <a:off x="3642519" y="3929857"/>
            <a:ext cx="428625" cy="1587"/>
          </a:xfrm>
          <a:prstGeom prst="straightConnector1">
            <a:avLst/>
          </a:prstGeom>
          <a:noFill/>
          <a:ln w="38100" algn="ctr">
            <a:solidFill>
              <a:schemeClr val="bg2"/>
            </a:solidFill>
            <a:round/>
            <a:headEnd/>
            <a:tailEnd type="arrow" w="med" len="med"/>
          </a:ln>
          <a:extLst>
            <a:ext uri="{909E8E84-426E-40DD-AFC4-6F175D3DCCD1}">
              <a14:hiddenFill xmlns:a14="http://schemas.microsoft.com/office/drawing/2010/main">
                <a:noFill/>
              </a14:hiddenFill>
            </a:ext>
          </a:extLst>
        </p:spPr>
      </p:cxnSp>
      <p:cxnSp>
        <p:nvCxnSpPr>
          <p:cNvPr id="21512" name="Straight Arrow Connector 9">
            <a:extLst>
              <a:ext uri="{FF2B5EF4-FFF2-40B4-BE49-F238E27FC236}">
                <a16:creationId xmlns:a16="http://schemas.microsoft.com/office/drawing/2014/main" id="{DAB73C04-777A-54E5-E1D7-6569A9CBEE81}"/>
              </a:ext>
            </a:extLst>
          </p:cNvPr>
          <p:cNvCxnSpPr>
            <a:cxnSpLocks noChangeShapeType="1"/>
            <a:stCxn id="21509" idx="3"/>
          </p:cNvCxnSpPr>
          <p:nvPr/>
        </p:nvCxnSpPr>
        <p:spPr bwMode="auto">
          <a:xfrm flipV="1">
            <a:off x="3929063" y="3214688"/>
            <a:ext cx="357187" cy="301625"/>
          </a:xfrm>
          <a:prstGeom prst="straightConnector1">
            <a:avLst/>
          </a:prstGeom>
          <a:noFill/>
          <a:ln w="38100" algn="ctr">
            <a:solidFill>
              <a:schemeClr val="bg2"/>
            </a:solidFill>
            <a:round/>
            <a:headEnd/>
            <a:tailEnd type="arrow" w="med" len="med"/>
          </a:ln>
          <a:extLst>
            <a:ext uri="{909E8E84-426E-40DD-AFC4-6F175D3DCCD1}">
              <a14:hiddenFill xmlns:a14="http://schemas.microsoft.com/office/drawing/2010/main">
                <a:noFill/>
              </a14:hiddenFill>
            </a:ext>
          </a:extLst>
        </p:spPr>
      </p:cxnSp>
      <p:cxnSp>
        <p:nvCxnSpPr>
          <p:cNvPr id="21513" name="Straight Arrow Connector 10">
            <a:extLst>
              <a:ext uri="{FF2B5EF4-FFF2-40B4-BE49-F238E27FC236}">
                <a16:creationId xmlns:a16="http://schemas.microsoft.com/office/drawing/2014/main" id="{EED6E2E0-923C-2A92-DA8A-D5687E9C34C3}"/>
              </a:ext>
            </a:extLst>
          </p:cNvPr>
          <p:cNvCxnSpPr>
            <a:cxnSpLocks noChangeShapeType="1"/>
          </p:cNvCxnSpPr>
          <p:nvPr/>
        </p:nvCxnSpPr>
        <p:spPr bwMode="auto">
          <a:xfrm rot="10800000">
            <a:off x="3500438" y="3286125"/>
            <a:ext cx="215900" cy="214313"/>
          </a:xfrm>
          <a:prstGeom prst="straightConnector1">
            <a:avLst/>
          </a:prstGeom>
          <a:noFill/>
          <a:ln w="38100" algn="ctr">
            <a:solidFill>
              <a:schemeClr val="bg2"/>
            </a:solidFill>
            <a:round/>
            <a:headEnd/>
            <a:tailEnd type="arrow" w="med" len="med"/>
          </a:ln>
          <a:extLst>
            <a:ext uri="{909E8E84-426E-40DD-AFC4-6F175D3DCCD1}">
              <a14:hiddenFill xmlns:a14="http://schemas.microsoft.com/office/drawing/2010/main">
                <a:noFill/>
              </a14:hiddenFill>
            </a:ext>
          </a:extLst>
        </p:spPr>
      </p:cxnSp>
      <p:sp>
        <p:nvSpPr>
          <p:cNvPr id="21514" name="TextBox 8">
            <a:extLst>
              <a:ext uri="{FF2B5EF4-FFF2-40B4-BE49-F238E27FC236}">
                <a16:creationId xmlns:a16="http://schemas.microsoft.com/office/drawing/2014/main" id="{335B2F26-7ED1-D963-FFBB-BC8994800B85}"/>
              </a:ext>
            </a:extLst>
          </p:cNvPr>
          <p:cNvSpPr txBox="1">
            <a:spLocks noChangeArrowheads="1"/>
          </p:cNvSpPr>
          <p:nvPr/>
        </p:nvSpPr>
        <p:spPr bwMode="auto">
          <a:xfrm>
            <a:off x="5500688" y="3429000"/>
            <a:ext cx="2857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75000"/>
              <a:buFont typeface="Wingdings" panose="05000000000000000000" pitchFamily="2" charset="2"/>
              <a:buChar char="n"/>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chemeClr val="folHlink"/>
              </a:buClr>
              <a:buSzPct val="60000"/>
              <a:buFont typeface="Wingdings" panose="05000000000000000000" pitchFamily="2" charset="2"/>
              <a:buChar char="u"/>
              <a:defRPr sz="32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chemeClr val="tx2"/>
              </a:buClr>
              <a:buSzPct val="60000"/>
              <a:buFont typeface="Wingdings" panose="05000000000000000000" pitchFamily="2" charset="2"/>
              <a:buChar char="t"/>
              <a:defRPr sz="32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SzTx/>
              <a:buFontTx/>
              <a:buNone/>
            </a:pPr>
            <a:r>
              <a:rPr lang="en-US" altLang="en-US" sz="2400" b="1">
                <a:solidFill>
                  <a:schemeClr val="bg2"/>
                </a:solidFill>
              </a:rPr>
              <a:t>G</a:t>
            </a:r>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2" name="Picture 1" descr="Picture8">
            <a:extLst>
              <a:ext uri="{FF2B5EF4-FFF2-40B4-BE49-F238E27FC236}">
                <a16:creationId xmlns:a16="http://schemas.microsoft.com/office/drawing/2014/main" id="{1976F351-6F40-B65B-8E80-5CF8E2515A2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23728" y="-25112"/>
            <a:ext cx="4163452" cy="339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a:extLst>
              <a:ext uri="{FF2B5EF4-FFF2-40B4-BE49-F238E27FC236}">
                <a16:creationId xmlns:a16="http://schemas.microsoft.com/office/drawing/2014/main" id="{29536F39-D642-C89A-0D4B-00A21192B19D}"/>
              </a:ext>
            </a:extLst>
          </p:cNvPr>
          <p:cNvPicPr>
            <a:picLocks noChangeAspect="1"/>
          </p:cNvPicPr>
          <p:nvPr/>
        </p:nvPicPr>
        <p:blipFill rotWithShape="1">
          <a:blip r:embed="rId3"/>
          <a:srcRect l="3669"/>
          <a:stretch/>
        </p:blipFill>
        <p:spPr>
          <a:xfrm>
            <a:off x="899592" y="3258617"/>
            <a:ext cx="7644616" cy="3597463"/>
          </a:xfrm>
          <a:prstGeom prst="rect">
            <a:avLst/>
          </a:prstGeom>
        </p:spPr>
      </p:pic>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36866" name="Picture 10" descr="C:\Documents and Settings\Free User\My Documents\My Pictures\11.png">
            <a:extLst>
              <a:ext uri="{FF2B5EF4-FFF2-40B4-BE49-F238E27FC236}">
                <a16:creationId xmlns:a16="http://schemas.microsoft.com/office/drawing/2014/main" id="{DCFE1ED0-74C0-16D8-2E63-5A709088089C}"/>
              </a:ext>
            </a:extLst>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5143500" y="0"/>
            <a:ext cx="3021013" cy="6858000"/>
          </a:xfrm>
          <a:noFill/>
        </p:spPr>
      </p:pic>
      <p:sp>
        <p:nvSpPr>
          <p:cNvPr id="2" name="Title 1">
            <a:extLst>
              <a:ext uri="{FF2B5EF4-FFF2-40B4-BE49-F238E27FC236}">
                <a16:creationId xmlns:a16="http://schemas.microsoft.com/office/drawing/2014/main" id="{217EDE26-C7F3-048D-988D-C7D87B50A1A0}"/>
              </a:ext>
            </a:extLst>
          </p:cNvPr>
          <p:cNvSpPr>
            <a:spLocks noGrp="1"/>
          </p:cNvSpPr>
          <p:nvPr>
            <p:ph type="title"/>
          </p:nvPr>
        </p:nvSpPr>
        <p:spPr>
          <a:xfrm>
            <a:off x="328613" y="79375"/>
            <a:ext cx="4457700" cy="984250"/>
          </a:xfrm>
        </p:spPr>
        <p:txBody>
          <a:bodyPr/>
          <a:lstStyle/>
          <a:p>
            <a:pPr algn="ctr">
              <a:defRPr/>
            </a:pPr>
            <a:r>
              <a:rPr lang="en-US" sz="4000" b="1" dirty="0">
                <a:solidFill>
                  <a:srgbClr val="C00000"/>
                </a:solidFill>
                <a:effectLst>
                  <a:outerShdw blurRad="38100" dist="38100" dir="2700000" algn="tl">
                    <a:srgbClr val="000000">
                      <a:alpha val="43137"/>
                    </a:srgbClr>
                  </a:outerShdw>
                </a:effectLst>
                <a:latin typeface="Arial Unicode MS" pitchFamily="34" charset="-128"/>
              </a:rPr>
              <a:t>Internal Capsule</a:t>
            </a:r>
            <a:endParaRPr lang="en-US" sz="4000" dirty="0">
              <a:solidFill>
                <a:srgbClr val="C00000"/>
              </a:solidFill>
            </a:endParaRPr>
          </a:p>
        </p:txBody>
      </p:sp>
      <p:sp>
        <p:nvSpPr>
          <p:cNvPr id="6" name="Freeform 21">
            <a:extLst>
              <a:ext uri="{FF2B5EF4-FFF2-40B4-BE49-F238E27FC236}">
                <a16:creationId xmlns:a16="http://schemas.microsoft.com/office/drawing/2014/main" id="{00980C4A-7CA7-E633-4296-72A3A5F5A5CE}"/>
              </a:ext>
            </a:extLst>
          </p:cNvPr>
          <p:cNvSpPr>
            <a:spLocks/>
          </p:cNvSpPr>
          <p:nvPr/>
        </p:nvSpPr>
        <p:spPr bwMode="auto">
          <a:xfrm>
            <a:off x="5500688" y="1714500"/>
            <a:ext cx="928687" cy="2000250"/>
          </a:xfrm>
          <a:custGeom>
            <a:avLst/>
            <a:gdLst>
              <a:gd name="T0" fmla="*/ 0 w 412"/>
              <a:gd name="T1" fmla="*/ 2147483646 h 1016"/>
              <a:gd name="T2" fmla="*/ 2147483646 w 412"/>
              <a:gd name="T3" fmla="*/ 2147483646 h 1016"/>
              <a:gd name="T4" fmla="*/ 2147483646 w 412"/>
              <a:gd name="T5" fmla="*/ 2147483646 h 1016"/>
              <a:gd name="T6" fmla="*/ 2147483646 w 412"/>
              <a:gd name="T7" fmla="*/ 2147483646 h 1016"/>
              <a:gd name="T8" fmla="*/ 2147483646 w 412"/>
              <a:gd name="T9" fmla="*/ 2147483646 h 1016"/>
              <a:gd name="T10" fmla="*/ 2147483646 w 412"/>
              <a:gd name="T11" fmla="*/ 2147483646 h 1016"/>
              <a:gd name="T12" fmla="*/ 2147483646 w 412"/>
              <a:gd name="T13" fmla="*/ 2147483646 h 1016"/>
              <a:gd name="T14" fmla="*/ 0 w 412"/>
              <a:gd name="T15" fmla="*/ 2147483646 h 1016"/>
              <a:gd name="T16" fmla="*/ 0 60000 65536"/>
              <a:gd name="T17" fmla="*/ 0 60000 65536"/>
              <a:gd name="T18" fmla="*/ 0 60000 65536"/>
              <a:gd name="T19" fmla="*/ 0 60000 65536"/>
              <a:gd name="T20" fmla="*/ 0 60000 65536"/>
              <a:gd name="T21" fmla="*/ 0 60000 65536"/>
              <a:gd name="T22" fmla="*/ 0 60000 65536"/>
              <a:gd name="T23" fmla="*/ 0 60000 65536"/>
              <a:gd name="T24" fmla="*/ 0 w 412"/>
              <a:gd name="T25" fmla="*/ 0 h 1016"/>
              <a:gd name="T26" fmla="*/ 412 w 412"/>
              <a:gd name="T27" fmla="*/ 1016 h 101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12" h="1016">
                <a:moveTo>
                  <a:pt x="0" y="440"/>
                </a:moveTo>
                <a:cubicBezTo>
                  <a:pt x="152" y="728"/>
                  <a:pt x="192" y="1016"/>
                  <a:pt x="192" y="1016"/>
                </a:cubicBezTo>
                <a:lnTo>
                  <a:pt x="288" y="968"/>
                </a:lnTo>
                <a:cubicBezTo>
                  <a:pt x="301" y="937"/>
                  <a:pt x="296" y="912"/>
                  <a:pt x="272" y="832"/>
                </a:cubicBezTo>
                <a:cubicBezTo>
                  <a:pt x="248" y="752"/>
                  <a:pt x="125" y="593"/>
                  <a:pt x="144" y="488"/>
                </a:cubicBezTo>
                <a:lnTo>
                  <a:pt x="384" y="200"/>
                </a:lnTo>
                <a:cubicBezTo>
                  <a:pt x="412" y="125"/>
                  <a:pt x="376" y="0"/>
                  <a:pt x="312" y="40"/>
                </a:cubicBezTo>
                <a:cubicBezTo>
                  <a:pt x="248" y="80"/>
                  <a:pt x="208" y="232"/>
                  <a:pt x="0" y="440"/>
                </a:cubicBezTo>
                <a:close/>
              </a:path>
            </a:pathLst>
          </a:custGeom>
          <a:solidFill>
            <a:srgbClr val="07FF07"/>
          </a:solidFill>
          <a:ln w="38100">
            <a:solidFill>
              <a:srgbClr val="07FF07"/>
            </a:solidFill>
            <a:miter lim="800000"/>
            <a:headEnd/>
            <a:tailEnd/>
          </a:ln>
        </p:spPr>
        <p:txBody>
          <a:bodyPr wrap="none"/>
          <a:lstStyle/>
          <a:p>
            <a:endParaRPr lang="en-GB"/>
          </a:p>
        </p:txBody>
      </p:sp>
      <p:sp>
        <p:nvSpPr>
          <p:cNvPr id="36869" name="Rectangle 3">
            <a:extLst>
              <a:ext uri="{FF2B5EF4-FFF2-40B4-BE49-F238E27FC236}">
                <a16:creationId xmlns:a16="http://schemas.microsoft.com/office/drawing/2014/main" id="{FFFD0FC6-F31C-D161-ED4F-8E51F535AFD1}"/>
              </a:ext>
            </a:extLst>
          </p:cNvPr>
          <p:cNvSpPr>
            <a:spLocks noGrp="1" noChangeArrowheads="1"/>
          </p:cNvSpPr>
          <p:nvPr>
            <p:ph sz="half" idx="1"/>
          </p:nvPr>
        </p:nvSpPr>
        <p:spPr>
          <a:xfrm>
            <a:off x="661988" y="1773238"/>
            <a:ext cx="3643312" cy="3571875"/>
          </a:xfrm>
          <a:ln>
            <a:solidFill>
              <a:srgbClr val="FF0000"/>
            </a:solidFill>
            <a:miter lim="800000"/>
            <a:headEnd/>
            <a:tailEnd/>
          </a:ln>
        </p:spPr>
        <p:txBody>
          <a:bodyPr/>
          <a:lstStyle/>
          <a:p>
            <a:pPr eaLnBrk="1" hangingPunct="1">
              <a:buClr>
                <a:schemeClr val="bg2"/>
              </a:buClr>
              <a:buFont typeface="Arial" panose="020B0604020202020204" pitchFamily="34" charset="0"/>
              <a:buChar char="•"/>
            </a:pPr>
            <a:r>
              <a:rPr lang="en-US" altLang="en-US" sz="3200" dirty="0">
                <a:solidFill>
                  <a:srgbClr val="C00000"/>
                </a:solidFill>
                <a:effectLst/>
                <a:latin typeface="Times New Roman" panose="02020603050405020304" pitchFamily="18" charset="0"/>
                <a:cs typeface="Times New Roman" panose="02020603050405020304" pitchFamily="18" charset="0"/>
              </a:rPr>
              <a:t>Bundle of projection fibers, </a:t>
            </a:r>
            <a:r>
              <a:rPr lang="en-US" altLang="en-US" sz="3200" dirty="0">
                <a:solidFill>
                  <a:srgbClr val="080808"/>
                </a:solidFill>
                <a:effectLst/>
                <a:latin typeface="Times New Roman" panose="02020603050405020304" pitchFamily="18" charset="0"/>
                <a:cs typeface="Times New Roman" panose="02020603050405020304" pitchFamily="18" charset="0"/>
              </a:rPr>
              <a:t>passes through the interval </a:t>
            </a:r>
            <a:r>
              <a:rPr lang="en-US" altLang="en-US" sz="3200" u="sng" dirty="0">
                <a:solidFill>
                  <a:srgbClr val="080808"/>
                </a:solidFill>
                <a:effectLst/>
                <a:latin typeface="Times New Roman" panose="02020603050405020304" pitchFamily="18" charset="0"/>
                <a:cs typeface="Times New Roman" panose="02020603050405020304" pitchFamily="18" charset="0"/>
              </a:rPr>
              <a:t>between the thalamus and the basal ganglia</a:t>
            </a:r>
          </a:p>
        </p:txBody>
      </p:sp>
      <p:sp>
        <p:nvSpPr>
          <p:cNvPr id="36870" name="TextBox 7">
            <a:extLst>
              <a:ext uri="{FF2B5EF4-FFF2-40B4-BE49-F238E27FC236}">
                <a16:creationId xmlns:a16="http://schemas.microsoft.com/office/drawing/2014/main" id="{FDA9BF95-3776-5C1E-BC6B-E09685AF7A75}"/>
              </a:ext>
            </a:extLst>
          </p:cNvPr>
          <p:cNvSpPr txBox="1">
            <a:spLocks noChangeArrowheads="1"/>
          </p:cNvSpPr>
          <p:nvPr/>
        </p:nvSpPr>
        <p:spPr bwMode="auto">
          <a:xfrm>
            <a:off x="7286625" y="571500"/>
            <a:ext cx="5715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Char char="•"/>
              <a:defRPr sz="3200">
                <a:solidFill>
                  <a:schemeClr val="tx1"/>
                </a:solidFill>
                <a:latin typeface="Arial Black" panose="020B0A04020102020204" pitchFamily="34" charset="0"/>
                <a:cs typeface="Arial" panose="020B0604020202020204" pitchFamily="34" charset="0"/>
              </a:defRPr>
            </a:lvl1pPr>
            <a:lvl2pPr marL="742950" indent="-285750">
              <a:spcBef>
                <a:spcPct val="20000"/>
              </a:spcBef>
              <a:buClr>
                <a:schemeClr val="folHlink"/>
              </a:buClr>
              <a:buChar char="•"/>
              <a:defRPr sz="2800">
                <a:solidFill>
                  <a:schemeClr val="tx1"/>
                </a:solidFill>
                <a:latin typeface="Arial Black" panose="020B0A04020102020204" pitchFamily="34" charset="0"/>
                <a:cs typeface="Arial" panose="020B0604020202020204" pitchFamily="34" charset="0"/>
              </a:defRPr>
            </a:lvl2pPr>
            <a:lvl3pPr marL="1143000" indent="-228600">
              <a:spcBef>
                <a:spcPct val="20000"/>
              </a:spcBef>
              <a:buChar char="•"/>
              <a:defRPr sz="2400">
                <a:solidFill>
                  <a:schemeClr val="tx1"/>
                </a:solidFill>
                <a:latin typeface="Arial Black" panose="020B0A04020102020204" pitchFamily="34" charset="0"/>
                <a:cs typeface="Arial" panose="020B0604020202020204" pitchFamily="34" charset="0"/>
              </a:defRPr>
            </a:lvl3pPr>
            <a:lvl4pPr marL="1600200" indent="-228600">
              <a:spcBef>
                <a:spcPct val="20000"/>
              </a:spcBef>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4pPr>
            <a:lvl5pPr marL="2057400" indent="-228600">
              <a:spcBef>
                <a:spcPct val="20000"/>
              </a:spcBef>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5pPr>
            <a:lvl6pPr marL="2514600" indent="-228600" eaLnBrk="0" fontAlgn="base" hangingPunct="0">
              <a:spcBef>
                <a:spcPct val="20000"/>
              </a:spcBef>
              <a:spcAft>
                <a:spcPct val="0"/>
              </a:spcAft>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6pPr>
            <a:lvl7pPr marL="2971800" indent="-228600" eaLnBrk="0" fontAlgn="base" hangingPunct="0">
              <a:spcBef>
                <a:spcPct val="20000"/>
              </a:spcBef>
              <a:spcAft>
                <a:spcPct val="0"/>
              </a:spcAft>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7pPr>
            <a:lvl8pPr marL="3429000" indent="-228600" eaLnBrk="0" fontAlgn="base" hangingPunct="0">
              <a:spcBef>
                <a:spcPct val="20000"/>
              </a:spcBef>
              <a:spcAft>
                <a:spcPct val="0"/>
              </a:spcAft>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8pPr>
            <a:lvl9pPr marL="3886200" indent="-228600" eaLnBrk="0" fontAlgn="base" hangingPunct="0">
              <a:spcBef>
                <a:spcPct val="20000"/>
              </a:spcBef>
              <a:spcAft>
                <a:spcPct val="0"/>
              </a:spcAft>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9pPr>
          </a:lstStyle>
          <a:p>
            <a:pPr eaLnBrk="1" hangingPunct="1">
              <a:spcBef>
                <a:spcPct val="0"/>
              </a:spcBef>
              <a:buClrTx/>
              <a:buFontTx/>
              <a:buNone/>
            </a:pPr>
            <a:r>
              <a:rPr lang="en-US" altLang="en-US" sz="1800">
                <a:solidFill>
                  <a:srgbClr val="FF0066"/>
                </a:solidFill>
              </a:rPr>
              <a:t>BG</a:t>
            </a:r>
          </a:p>
        </p:txBody>
      </p:sp>
      <p:cxnSp>
        <p:nvCxnSpPr>
          <p:cNvPr id="9" name="Straight Arrow Connector 8">
            <a:extLst>
              <a:ext uri="{FF2B5EF4-FFF2-40B4-BE49-F238E27FC236}">
                <a16:creationId xmlns:a16="http://schemas.microsoft.com/office/drawing/2014/main" id="{E5063BC5-FFDA-439C-1390-513E7C6F55DB}"/>
              </a:ext>
            </a:extLst>
          </p:cNvPr>
          <p:cNvCxnSpPr/>
          <p:nvPr/>
        </p:nvCxnSpPr>
        <p:spPr>
          <a:xfrm rot="5400000">
            <a:off x="5965031" y="1250157"/>
            <a:ext cx="1785937" cy="85725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5A29982F-DD31-FBDE-6549-74FF89639971}"/>
              </a:ext>
            </a:extLst>
          </p:cNvPr>
          <p:cNvCxnSpPr>
            <a:stCxn id="36870" idx="1"/>
          </p:cNvCxnSpPr>
          <p:nvPr/>
        </p:nvCxnSpPr>
        <p:spPr>
          <a:xfrm rot="10800000" flipV="1">
            <a:off x="5857875" y="755650"/>
            <a:ext cx="1428750" cy="124460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6873" name="TextBox 10">
            <a:extLst>
              <a:ext uri="{FF2B5EF4-FFF2-40B4-BE49-F238E27FC236}">
                <a16:creationId xmlns:a16="http://schemas.microsoft.com/office/drawing/2014/main" id="{BF89007E-DFE2-BB02-DBFE-1593AD621107}"/>
              </a:ext>
            </a:extLst>
          </p:cNvPr>
          <p:cNvSpPr txBox="1">
            <a:spLocks noChangeArrowheads="1"/>
          </p:cNvSpPr>
          <p:nvPr/>
        </p:nvSpPr>
        <p:spPr bwMode="auto">
          <a:xfrm>
            <a:off x="5286375" y="3143250"/>
            <a:ext cx="5715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Char char="•"/>
              <a:defRPr sz="3200">
                <a:solidFill>
                  <a:schemeClr val="tx1"/>
                </a:solidFill>
                <a:latin typeface="Arial Black" panose="020B0A04020102020204" pitchFamily="34" charset="0"/>
                <a:cs typeface="Arial" panose="020B0604020202020204" pitchFamily="34" charset="0"/>
              </a:defRPr>
            </a:lvl1pPr>
            <a:lvl2pPr marL="742950" indent="-285750">
              <a:spcBef>
                <a:spcPct val="20000"/>
              </a:spcBef>
              <a:buClr>
                <a:schemeClr val="folHlink"/>
              </a:buClr>
              <a:buChar char="•"/>
              <a:defRPr sz="2800">
                <a:solidFill>
                  <a:schemeClr val="tx1"/>
                </a:solidFill>
                <a:latin typeface="Arial Black" panose="020B0A04020102020204" pitchFamily="34" charset="0"/>
                <a:cs typeface="Arial" panose="020B0604020202020204" pitchFamily="34" charset="0"/>
              </a:defRPr>
            </a:lvl2pPr>
            <a:lvl3pPr marL="1143000" indent="-228600">
              <a:spcBef>
                <a:spcPct val="20000"/>
              </a:spcBef>
              <a:buChar char="•"/>
              <a:defRPr sz="2400">
                <a:solidFill>
                  <a:schemeClr val="tx1"/>
                </a:solidFill>
                <a:latin typeface="Arial Black" panose="020B0A04020102020204" pitchFamily="34" charset="0"/>
                <a:cs typeface="Arial" panose="020B0604020202020204" pitchFamily="34" charset="0"/>
              </a:defRPr>
            </a:lvl3pPr>
            <a:lvl4pPr marL="1600200" indent="-228600">
              <a:spcBef>
                <a:spcPct val="20000"/>
              </a:spcBef>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4pPr>
            <a:lvl5pPr marL="2057400" indent="-228600">
              <a:spcBef>
                <a:spcPct val="20000"/>
              </a:spcBef>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5pPr>
            <a:lvl6pPr marL="2514600" indent="-228600" eaLnBrk="0" fontAlgn="base" hangingPunct="0">
              <a:spcBef>
                <a:spcPct val="20000"/>
              </a:spcBef>
              <a:spcAft>
                <a:spcPct val="0"/>
              </a:spcAft>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6pPr>
            <a:lvl7pPr marL="2971800" indent="-228600" eaLnBrk="0" fontAlgn="base" hangingPunct="0">
              <a:spcBef>
                <a:spcPct val="20000"/>
              </a:spcBef>
              <a:spcAft>
                <a:spcPct val="0"/>
              </a:spcAft>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7pPr>
            <a:lvl8pPr marL="3429000" indent="-228600" eaLnBrk="0" fontAlgn="base" hangingPunct="0">
              <a:spcBef>
                <a:spcPct val="20000"/>
              </a:spcBef>
              <a:spcAft>
                <a:spcPct val="0"/>
              </a:spcAft>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8pPr>
            <a:lvl9pPr marL="3886200" indent="-228600" eaLnBrk="0" fontAlgn="base" hangingPunct="0">
              <a:spcBef>
                <a:spcPct val="20000"/>
              </a:spcBef>
              <a:spcAft>
                <a:spcPct val="0"/>
              </a:spcAft>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9pPr>
          </a:lstStyle>
          <a:p>
            <a:pPr eaLnBrk="1" hangingPunct="1">
              <a:spcBef>
                <a:spcPct val="0"/>
              </a:spcBef>
              <a:buClrTx/>
              <a:buFontTx/>
              <a:buNone/>
            </a:pPr>
            <a:r>
              <a:rPr lang="en-US" altLang="en-US" sz="1800">
                <a:solidFill>
                  <a:srgbClr val="FFFF00"/>
                </a:solidFill>
              </a:rPr>
              <a:t>Th</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02.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38914" name="Picture 10" descr="C:\Documents and Settings\Free User\My Documents\My Pictures\11.png">
            <a:extLst>
              <a:ext uri="{FF2B5EF4-FFF2-40B4-BE49-F238E27FC236}">
                <a16:creationId xmlns:a16="http://schemas.microsoft.com/office/drawing/2014/main" id="{C93002D9-6AAF-AD2D-2E5E-67B046DD652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00750" y="0"/>
            <a:ext cx="2714625" cy="671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 name="Text Placeholder 43">
            <a:extLst>
              <a:ext uri="{FF2B5EF4-FFF2-40B4-BE49-F238E27FC236}">
                <a16:creationId xmlns:a16="http://schemas.microsoft.com/office/drawing/2014/main" id="{21EBC570-EB37-71ED-101E-C04725D51233}"/>
              </a:ext>
            </a:extLst>
          </p:cNvPr>
          <p:cNvSpPr>
            <a:spLocks noGrp="1"/>
          </p:cNvSpPr>
          <p:nvPr>
            <p:ph type="body" sz="half" idx="4294967295"/>
          </p:nvPr>
        </p:nvSpPr>
        <p:spPr>
          <a:xfrm>
            <a:off x="0" y="357188"/>
            <a:ext cx="5786438" cy="6215062"/>
          </a:xfrm>
        </p:spPr>
        <p:txBody>
          <a:bodyPr/>
          <a:lstStyle/>
          <a:p>
            <a:pPr>
              <a:buFontTx/>
              <a:buNone/>
              <a:defRPr/>
            </a:pPr>
            <a:r>
              <a:rPr lang="en-US" dirty="0">
                <a:solidFill>
                  <a:schemeClr val="bg2"/>
                </a:solidFill>
                <a:effectLst/>
                <a:latin typeface="Times New Roman" panose="02020603050405020304" pitchFamily="18" charset="0"/>
                <a:cs typeface="Times New Roman" panose="02020603050405020304" pitchFamily="18" charset="0"/>
              </a:rPr>
              <a:t>Has </a:t>
            </a:r>
            <a:r>
              <a:rPr lang="en-US" u="sng" dirty="0">
                <a:solidFill>
                  <a:schemeClr val="bg2"/>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5 parts</a:t>
            </a:r>
            <a:r>
              <a:rPr lang="en-US" dirty="0">
                <a:solidFill>
                  <a:schemeClr val="bg2"/>
                </a:solidFill>
                <a:effectLst/>
                <a:latin typeface="Times New Roman" panose="02020603050405020304" pitchFamily="18" charset="0"/>
                <a:cs typeface="Times New Roman" panose="02020603050405020304" pitchFamily="18" charset="0"/>
              </a:rPr>
              <a:t>:</a:t>
            </a:r>
          </a:p>
          <a:p>
            <a:pPr>
              <a:buClr>
                <a:schemeClr val="bg2"/>
              </a:buClr>
              <a:buSzPct val="85000"/>
              <a:buFont typeface="Arial" panose="020B0604020202020204" pitchFamily="34" charset="0"/>
              <a:buChar char="•"/>
              <a:defRPr/>
            </a:pPr>
            <a:r>
              <a:rPr lang="en-US" u="sng" dirty="0">
                <a:solidFill>
                  <a:srgbClr val="FF0000"/>
                </a:solidFill>
                <a:effectLst/>
                <a:latin typeface="Times New Roman" panose="02020603050405020304" pitchFamily="18" charset="0"/>
                <a:cs typeface="Times New Roman" panose="02020603050405020304" pitchFamily="18" charset="0"/>
              </a:rPr>
              <a:t>Anterior limb</a:t>
            </a:r>
            <a:r>
              <a:rPr lang="en-US" dirty="0">
                <a:solidFill>
                  <a:schemeClr val="bg2"/>
                </a:solidFill>
                <a:effectLst/>
                <a:latin typeface="Times New Roman" panose="02020603050405020304" pitchFamily="18" charset="0"/>
                <a:cs typeface="Times New Roman" panose="02020603050405020304" pitchFamily="18" charset="0"/>
              </a:rPr>
              <a:t>: </a:t>
            </a:r>
            <a:r>
              <a:rPr lang="en-US" sz="2800" dirty="0">
                <a:solidFill>
                  <a:schemeClr val="bg2"/>
                </a:solidFill>
                <a:effectLst/>
                <a:latin typeface="Times New Roman" panose="02020603050405020304" pitchFamily="18" charset="0"/>
                <a:cs typeface="Times New Roman" panose="02020603050405020304" pitchFamily="18" charset="0"/>
              </a:rPr>
              <a:t>between caudate </a:t>
            </a:r>
            <a:r>
              <a:rPr lang="en-US" sz="2400" dirty="0">
                <a:solidFill>
                  <a:schemeClr val="bg2"/>
                </a:solidFill>
                <a:effectLst/>
                <a:latin typeface="Times New Roman" panose="02020603050405020304" pitchFamily="18" charset="0"/>
                <a:cs typeface="Times New Roman" panose="02020603050405020304" pitchFamily="18" charset="0"/>
              </a:rPr>
              <a:t>(</a:t>
            </a:r>
            <a:r>
              <a:rPr lang="en-US" sz="2400" b="1" dirty="0">
                <a:solidFill>
                  <a:schemeClr val="bg2"/>
                </a:solidFill>
                <a:effectLst/>
                <a:latin typeface="Times New Roman" panose="02020603050405020304" pitchFamily="18" charset="0"/>
                <a:cs typeface="Times New Roman" panose="02020603050405020304" pitchFamily="18" charset="0"/>
              </a:rPr>
              <a:t>C</a:t>
            </a:r>
            <a:r>
              <a:rPr lang="en-US" sz="2400" dirty="0">
                <a:solidFill>
                  <a:schemeClr val="bg2"/>
                </a:solidFill>
                <a:effectLst/>
                <a:latin typeface="Times New Roman" panose="02020603050405020304" pitchFamily="18" charset="0"/>
                <a:cs typeface="Times New Roman" panose="02020603050405020304" pitchFamily="18" charset="0"/>
              </a:rPr>
              <a:t>)</a:t>
            </a:r>
            <a:r>
              <a:rPr lang="en-US" sz="2800" dirty="0">
                <a:solidFill>
                  <a:schemeClr val="bg2"/>
                </a:solidFill>
                <a:effectLst/>
                <a:latin typeface="Times New Roman" panose="02020603050405020304" pitchFamily="18" charset="0"/>
                <a:cs typeface="Times New Roman" panose="02020603050405020304" pitchFamily="18" charset="0"/>
              </a:rPr>
              <a:t> &amp; </a:t>
            </a:r>
            <a:r>
              <a:rPr lang="en-US" sz="2800" dirty="0" err="1">
                <a:solidFill>
                  <a:schemeClr val="bg2"/>
                </a:solidFill>
                <a:effectLst/>
                <a:latin typeface="Times New Roman" panose="02020603050405020304" pitchFamily="18" charset="0"/>
                <a:cs typeface="Times New Roman" panose="02020603050405020304" pitchFamily="18" charset="0"/>
              </a:rPr>
              <a:t>lentiform</a:t>
            </a:r>
            <a:r>
              <a:rPr lang="en-US" sz="2800" dirty="0">
                <a:solidFill>
                  <a:schemeClr val="bg2"/>
                </a:solidFill>
                <a:effectLst/>
                <a:latin typeface="Times New Roman" panose="02020603050405020304" pitchFamily="18" charset="0"/>
                <a:cs typeface="Times New Roman" panose="02020603050405020304" pitchFamily="18" charset="0"/>
              </a:rPr>
              <a:t> </a:t>
            </a:r>
            <a:r>
              <a:rPr lang="en-US" sz="2400" b="1" dirty="0">
                <a:solidFill>
                  <a:schemeClr val="bg2"/>
                </a:solidFill>
                <a:effectLst/>
                <a:latin typeface="Times New Roman" panose="02020603050405020304" pitchFamily="18" charset="0"/>
                <a:cs typeface="Times New Roman" panose="02020603050405020304" pitchFamily="18" charset="0"/>
              </a:rPr>
              <a:t>(L)</a:t>
            </a:r>
            <a:r>
              <a:rPr lang="en-US" sz="2800" dirty="0">
                <a:solidFill>
                  <a:schemeClr val="bg2"/>
                </a:solidFill>
                <a:effectLst/>
                <a:latin typeface="Times New Roman" panose="02020603050405020304" pitchFamily="18" charset="0"/>
                <a:cs typeface="Times New Roman" panose="02020603050405020304" pitchFamily="18" charset="0"/>
              </a:rPr>
              <a:t> nuclei</a:t>
            </a:r>
          </a:p>
          <a:p>
            <a:pPr>
              <a:buClr>
                <a:schemeClr val="bg2"/>
              </a:buClr>
              <a:buSzPct val="85000"/>
              <a:buFont typeface="Arial" panose="020B0604020202020204" pitchFamily="34" charset="0"/>
              <a:buChar char="•"/>
              <a:defRPr/>
            </a:pPr>
            <a:r>
              <a:rPr lang="en-US" u="sng" dirty="0" err="1">
                <a:solidFill>
                  <a:srgbClr val="FF0000"/>
                </a:solidFill>
                <a:effectLst/>
                <a:latin typeface="Times New Roman" panose="02020603050405020304" pitchFamily="18" charset="0"/>
                <a:cs typeface="Times New Roman" panose="02020603050405020304" pitchFamily="18" charset="0"/>
              </a:rPr>
              <a:t>Genu</a:t>
            </a:r>
            <a:endParaRPr lang="en-US" u="sng" dirty="0">
              <a:solidFill>
                <a:srgbClr val="FF0000"/>
              </a:solidFill>
              <a:effectLst/>
              <a:latin typeface="Times New Roman" panose="02020603050405020304" pitchFamily="18" charset="0"/>
              <a:cs typeface="Times New Roman" panose="02020603050405020304" pitchFamily="18" charset="0"/>
            </a:endParaRPr>
          </a:p>
          <a:p>
            <a:pPr>
              <a:buClr>
                <a:schemeClr val="bg2"/>
              </a:buClr>
              <a:buSzPct val="85000"/>
              <a:buFont typeface="Arial" panose="020B0604020202020204" pitchFamily="34" charset="0"/>
              <a:buChar char="•"/>
              <a:defRPr/>
            </a:pPr>
            <a:r>
              <a:rPr lang="en-US" u="sng" dirty="0">
                <a:solidFill>
                  <a:srgbClr val="FF0000"/>
                </a:solidFill>
                <a:effectLst/>
                <a:latin typeface="Times New Roman" panose="02020603050405020304" pitchFamily="18" charset="0"/>
                <a:cs typeface="Times New Roman" panose="02020603050405020304" pitchFamily="18" charset="0"/>
              </a:rPr>
              <a:t>Posterior limb</a:t>
            </a:r>
            <a:r>
              <a:rPr lang="en-US" dirty="0">
                <a:solidFill>
                  <a:schemeClr val="bg2"/>
                </a:solidFill>
                <a:effectLst/>
                <a:latin typeface="Times New Roman" panose="02020603050405020304" pitchFamily="18" charset="0"/>
                <a:cs typeface="Times New Roman" panose="02020603050405020304" pitchFamily="18" charset="0"/>
              </a:rPr>
              <a:t>: </a:t>
            </a:r>
            <a:r>
              <a:rPr lang="en-US" sz="2800" dirty="0">
                <a:solidFill>
                  <a:schemeClr val="bg2"/>
                </a:solidFill>
                <a:effectLst/>
                <a:latin typeface="Times New Roman" panose="02020603050405020304" pitchFamily="18" charset="0"/>
                <a:cs typeface="Times New Roman" panose="02020603050405020304" pitchFamily="18" charset="0"/>
              </a:rPr>
              <a:t>between thalamus </a:t>
            </a:r>
            <a:r>
              <a:rPr lang="en-US" sz="2400" dirty="0">
                <a:solidFill>
                  <a:schemeClr val="bg2"/>
                </a:solidFill>
                <a:effectLst/>
                <a:latin typeface="Times New Roman" panose="02020603050405020304" pitchFamily="18" charset="0"/>
                <a:cs typeface="Times New Roman" panose="02020603050405020304" pitchFamily="18" charset="0"/>
              </a:rPr>
              <a:t>(</a:t>
            </a:r>
            <a:r>
              <a:rPr lang="en-US" sz="2400" b="1" dirty="0">
                <a:solidFill>
                  <a:schemeClr val="bg2"/>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TH</a:t>
            </a:r>
            <a:r>
              <a:rPr lang="en-US" sz="2400" dirty="0">
                <a:solidFill>
                  <a:schemeClr val="bg2"/>
                </a:solidFill>
                <a:effectLst/>
                <a:latin typeface="Times New Roman" panose="02020603050405020304" pitchFamily="18" charset="0"/>
                <a:cs typeface="Times New Roman" panose="02020603050405020304" pitchFamily="18" charset="0"/>
              </a:rPr>
              <a:t>) </a:t>
            </a:r>
            <a:r>
              <a:rPr lang="en-US" sz="2800" dirty="0">
                <a:solidFill>
                  <a:schemeClr val="bg2"/>
                </a:solidFill>
                <a:effectLst/>
                <a:latin typeface="Times New Roman" panose="02020603050405020304" pitchFamily="18" charset="0"/>
                <a:cs typeface="Times New Roman" panose="02020603050405020304" pitchFamily="18" charset="0"/>
              </a:rPr>
              <a:t>&amp; lentiform nucleus</a:t>
            </a:r>
            <a:r>
              <a:rPr lang="en-US" sz="2800" b="1" dirty="0">
                <a:solidFill>
                  <a:schemeClr val="bg2"/>
                </a:solidFill>
                <a:effectLst/>
                <a:latin typeface="Times New Roman" panose="02020603050405020304" pitchFamily="18" charset="0"/>
                <a:cs typeface="Times New Roman" panose="02020603050405020304" pitchFamily="18" charset="0"/>
              </a:rPr>
              <a:t> (</a:t>
            </a:r>
            <a:r>
              <a:rPr lang="en-US" sz="2800" b="1" dirty="0">
                <a:solidFill>
                  <a:schemeClr val="bg2"/>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L</a:t>
            </a:r>
            <a:r>
              <a:rPr lang="en-US" sz="2800" b="1" dirty="0">
                <a:solidFill>
                  <a:schemeClr val="bg2"/>
                </a:solidFill>
                <a:effectLst/>
                <a:latin typeface="Times New Roman" panose="02020603050405020304" pitchFamily="18" charset="0"/>
                <a:cs typeface="Times New Roman" panose="02020603050405020304" pitchFamily="18" charset="0"/>
              </a:rPr>
              <a:t>)</a:t>
            </a:r>
            <a:endParaRPr lang="en-US" sz="2800" dirty="0">
              <a:solidFill>
                <a:schemeClr val="bg2"/>
              </a:solidFill>
              <a:effectLst/>
              <a:latin typeface="Times New Roman" panose="02020603050405020304" pitchFamily="18" charset="0"/>
              <a:cs typeface="Times New Roman" panose="02020603050405020304" pitchFamily="18" charset="0"/>
            </a:endParaRPr>
          </a:p>
          <a:p>
            <a:pPr>
              <a:buClr>
                <a:schemeClr val="bg2"/>
              </a:buClr>
              <a:buSzPct val="85000"/>
              <a:buFont typeface="Arial" panose="020B0604020202020204" pitchFamily="34" charset="0"/>
              <a:buChar char="•"/>
              <a:defRPr/>
            </a:pPr>
            <a:r>
              <a:rPr lang="en-US" u="sng" dirty="0" err="1">
                <a:solidFill>
                  <a:srgbClr val="FF0000"/>
                </a:solidFill>
                <a:effectLst/>
                <a:latin typeface="Times New Roman" panose="02020603050405020304" pitchFamily="18" charset="0"/>
                <a:cs typeface="Times New Roman" panose="02020603050405020304" pitchFamily="18" charset="0"/>
              </a:rPr>
              <a:t>Retrolenticular</a:t>
            </a:r>
            <a:r>
              <a:rPr lang="en-US" u="sng" dirty="0">
                <a:solidFill>
                  <a:srgbClr val="FF0000"/>
                </a:solidFill>
                <a:effectLst/>
                <a:latin typeface="Times New Roman" panose="02020603050405020304" pitchFamily="18" charset="0"/>
                <a:cs typeface="Times New Roman" panose="02020603050405020304" pitchFamily="18" charset="0"/>
              </a:rPr>
              <a:t> part</a:t>
            </a:r>
            <a:r>
              <a:rPr lang="en-US" dirty="0">
                <a:solidFill>
                  <a:schemeClr val="bg2"/>
                </a:solidFill>
                <a:effectLst/>
                <a:latin typeface="Times New Roman" panose="02020603050405020304" pitchFamily="18" charset="0"/>
                <a:cs typeface="Times New Roman" panose="02020603050405020304" pitchFamily="18" charset="0"/>
              </a:rPr>
              <a:t>: </a:t>
            </a:r>
            <a:r>
              <a:rPr lang="en-US" sz="2800" dirty="0">
                <a:solidFill>
                  <a:schemeClr val="bg2"/>
                </a:solidFill>
                <a:effectLst/>
                <a:latin typeface="Times New Roman" panose="02020603050405020304" pitchFamily="18" charset="0"/>
                <a:cs typeface="Times New Roman" panose="02020603050405020304" pitchFamily="18" charset="0"/>
              </a:rPr>
              <a:t>caudal to </a:t>
            </a:r>
            <a:r>
              <a:rPr lang="en-US" sz="2800" dirty="0" err="1">
                <a:solidFill>
                  <a:schemeClr val="bg2"/>
                </a:solidFill>
                <a:effectLst/>
                <a:latin typeface="Times New Roman" panose="02020603050405020304" pitchFamily="18" charset="0"/>
                <a:cs typeface="Times New Roman" panose="02020603050405020304" pitchFamily="18" charset="0"/>
              </a:rPr>
              <a:t>lentiform</a:t>
            </a:r>
            <a:r>
              <a:rPr lang="en-US" sz="2800" dirty="0">
                <a:solidFill>
                  <a:schemeClr val="bg2"/>
                </a:solidFill>
                <a:effectLst/>
                <a:latin typeface="Times New Roman" panose="02020603050405020304" pitchFamily="18" charset="0"/>
                <a:cs typeface="Times New Roman" panose="02020603050405020304" pitchFamily="18" charset="0"/>
              </a:rPr>
              <a:t> nucleus</a:t>
            </a:r>
          </a:p>
          <a:p>
            <a:pPr>
              <a:buClr>
                <a:schemeClr val="bg2"/>
              </a:buClr>
              <a:buSzPct val="85000"/>
              <a:buFont typeface="Arial" panose="020B0604020202020204" pitchFamily="34" charset="0"/>
              <a:buChar char="•"/>
              <a:defRPr/>
            </a:pPr>
            <a:r>
              <a:rPr lang="en-US" u="sng" dirty="0" err="1">
                <a:solidFill>
                  <a:srgbClr val="FF0000"/>
                </a:solidFill>
                <a:effectLst/>
                <a:latin typeface="Times New Roman" panose="02020603050405020304" pitchFamily="18" charset="0"/>
                <a:cs typeface="Times New Roman" panose="02020603050405020304" pitchFamily="18" charset="0"/>
              </a:rPr>
              <a:t>Sublenticular</a:t>
            </a:r>
            <a:r>
              <a:rPr lang="en-US" u="sng" dirty="0">
                <a:solidFill>
                  <a:srgbClr val="FF0000"/>
                </a:solidFill>
                <a:effectLst/>
                <a:latin typeface="Times New Roman" panose="02020603050405020304" pitchFamily="18" charset="0"/>
                <a:cs typeface="Times New Roman" panose="02020603050405020304" pitchFamily="18" charset="0"/>
              </a:rPr>
              <a:t> part</a:t>
            </a:r>
            <a:r>
              <a:rPr lang="en-US" dirty="0">
                <a:solidFill>
                  <a:schemeClr val="bg2"/>
                </a:solidFill>
                <a:effectLst/>
                <a:latin typeface="Times New Roman" panose="02020603050405020304" pitchFamily="18" charset="0"/>
                <a:cs typeface="Times New Roman" panose="02020603050405020304" pitchFamily="18" charset="0"/>
              </a:rPr>
              <a:t>: </a:t>
            </a:r>
            <a:r>
              <a:rPr lang="en-US" sz="2800" dirty="0">
                <a:solidFill>
                  <a:schemeClr val="bg2"/>
                </a:solidFill>
                <a:effectLst/>
                <a:latin typeface="Times New Roman" panose="02020603050405020304" pitchFamily="18" charset="0"/>
                <a:cs typeface="Times New Roman" panose="02020603050405020304" pitchFamily="18" charset="0"/>
              </a:rPr>
              <a:t>below </a:t>
            </a:r>
            <a:r>
              <a:rPr lang="en-US" sz="2800" dirty="0" err="1">
                <a:solidFill>
                  <a:schemeClr val="bg2"/>
                </a:solidFill>
                <a:effectLst/>
                <a:latin typeface="Times New Roman" panose="02020603050405020304" pitchFamily="18" charset="0"/>
                <a:cs typeface="Times New Roman" panose="02020603050405020304" pitchFamily="18" charset="0"/>
              </a:rPr>
              <a:t>lentiform</a:t>
            </a:r>
            <a:r>
              <a:rPr lang="en-US" sz="2800" dirty="0">
                <a:solidFill>
                  <a:schemeClr val="bg2"/>
                </a:solidFill>
                <a:effectLst/>
                <a:latin typeface="Times New Roman" panose="02020603050405020304" pitchFamily="18" charset="0"/>
                <a:cs typeface="Times New Roman" panose="02020603050405020304" pitchFamily="18" charset="0"/>
              </a:rPr>
              <a:t> nucleus (can not be seen in this section</a:t>
            </a:r>
            <a:r>
              <a:rPr lang="en-US" dirty="0">
                <a:solidFill>
                  <a:schemeClr val="bg2"/>
                </a:solidFill>
                <a:effectLst/>
                <a:latin typeface="Times New Roman" panose="02020603050405020304" pitchFamily="18" charset="0"/>
                <a:cs typeface="Times New Roman" panose="02020603050405020304" pitchFamily="18" charset="0"/>
              </a:rPr>
              <a:t>)</a:t>
            </a:r>
            <a:endParaRPr lang="en-US" sz="4400" dirty="0">
              <a:solidFill>
                <a:schemeClr val="bg2"/>
              </a:solidFill>
              <a:effectLst/>
              <a:latin typeface="Times New Roman" panose="02020603050405020304" pitchFamily="18" charset="0"/>
              <a:cs typeface="Times New Roman" panose="02020603050405020304" pitchFamily="18" charset="0"/>
            </a:endParaRPr>
          </a:p>
          <a:p>
            <a:pPr>
              <a:defRPr/>
            </a:pPr>
            <a:endParaRPr lang="en-US" dirty="0">
              <a:solidFill>
                <a:srgbClr val="FFFF00"/>
              </a:solidFill>
              <a:latin typeface="Arial Unicode MS" pitchFamily="34" charset="-128"/>
            </a:endParaRPr>
          </a:p>
          <a:p>
            <a:pPr marL="0" indent="0">
              <a:buNone/>
              <a:defRPr/>
            </a:pPr>
            <a:endParaRPr lang="en-US" dirty="0">
              <a:solidFill>
                <a:schemeClr val="tx2"/>
              </a:solidFill>
              <a:latin typeface="Arial Unicode MS" pitchFamily="34" charset="-128"/>
            </a:endParaRPr>
          </a:p>
          <a:p>
            <a:pPr>
              <a:defRPr/>
            </a:pPr>
            <a:endParaRPr lang="en-US" dirty="0">
              <a:solidFill>
                <a:schemeClr val="tx2"/>
              </a:solidFill>
              <a:latin typeface="Arial Unicode MS" pitchFamily="34" charset="-128"/>
            </a:endParaRPr>
          </a:p>
          <a:p>
            <a:pPr>
              <a:defRPr/>
            </a:pPr>
            <a:endParaRPr lang="en-US" dirty="0"/>
          </a:p>
        </p:txBody>
      </p:sp>
      <p:sp>
        <p:nvSpPr>
          <p:cNvPr id="38916" name="Freeform 21">
            <a:extLst>
              <a:ext uri="{FF2B5EF4-FFF2-40B4-BE49-F238E27FC236}">
                <a16:creationId xmlns:a16="http://schemas.microsoft.com/office/drawing/2014/main" id="{B3CE89E8-17B0-C0CE-A0CB-469AF9AF7BDB}"/>
              </a:ext>
            </a:extLst>
          </p:cNvPr>
          <p:cNvSpPr>
            <a:spLocks/>
          </p:cNvSpPr>
          <p:nvPr/>
        </p:nvSpPr>
        <p:spPr bwMode="auto">
          <a:xfrm>
            <a:off x="6286500" y="1857375"/>
            <a:ext cx="857250" cy="1714500"/>
          </a:xfrm>
          <a:custGeom>
            <a:avLst/>
            <a:gdLst>
              <a:gd name="T0" fmla="*/ 0 w 412"/>
              <a:gd name="T1" fmla="*/ 2147483646 h 1016"/>
              <a:gd name="T2" fmla="*/ 2147483646 w 412"/>
              <a:gd name="T3" fmla="*/ 2147483646 h 1016"/>
              <a:gd name="T4" fmla="*/ 2147483646 w 412"/>
              <a:gd name="T5" fmla="*/ 2147483646 h 1016"/>
              <a:gd name="T6" fmla="*/ 2147483646 w 412"/>
              <a:gd name="T7" fmla="*/ 2147483646 h 1016"/>
              <a:gd name="T8" fmla="*/ 2147483646 w 412"/>
              <a:gd name="T9" fmla="*/ 2147483646 h 1016"/>
              <a:gd name="T10" fmla="*/ 2147483646 w 412"/>
              <a:gd name="T11" fmla="*/ 2147483646 h 1016"/>
              <a:gd name="T12" fmla="*/ 2147483646 w 412"/>
              <a:gd name="T13" fmla="*/ 2147483646 h 1016"/>
              <a:gd name="T14" fmla="*/ 0 w 412"/>
              <a:gd name="T15" fmla="*/ 2147483646 h 1016"/>
              <a:gd name="T16" fmla="*/ 0 60000 65536"/>
              <a:gd name="T17" fmla="*/ 0 60000 65536"/>
              <a:gd name="T18" fmla="*/ 0 60000 65536"/>
              <a:gd name="T19" fmla="*/ 0 60000 65536"/>
              <a:gd name="T20" fmla="*/ 0 60000 65536"/>
              <a:gd name="T21" fmla="*/ 0 60000 65536"/>
              <a:gd name="T22" fmla="*/ 0 60000 65536"/>
              <a:gd name="T23" fmla="*/ 0 60000 65536"/>
              <a:gd name="T24" fmla="*/ 0 w 412"/>
              <a:gd name="T25" fmla="*/ 0 h 1016"/>
              <a:gd name="T26" fmla="*/ 412 w 412"/>
              <a:gd name="T27" fmla="*/ 1016 h 101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12" h="1016">
                <a:moveTo>
                  <a:pt x="0" y="440"/>
                </a:moveTo>
                <a:cubicBezTo>
                  <a:pt x="152" y="728"/>
                  <a:pt x="192" y="1016"/>
                  <a:pt x="192" y="1016"/>
                </a:cubicBezTo>
                <a:lnTo>
                  <a:pt x="288" y="968"/>
                </a:lnTo>
                <a:cubicBezTo>
                  <a:pt x="301" y="937"/>
                  <a:pt x="296" y="912"/>
                  <a:pt x="272" y="832"/>
                </a:cubicBezTo>
                <a:cubicBezTo>
                  <a:pt x="248" y="752"/>
                  <a:pt x="125" y="593"/>
                  <a:pt x="144" y="488"/>
                </a:cubicBezTo>
                <a:lnTo>
                  <a:pt x="384" y="200"/>
                </a:lnTo>
                <a:cubicBezTo>
                  <a:pt x="412" y="125"/>
                  <a:pt x="376" y="0"/>
                  <a:pt x="312" y="40"/>
                </a:cubicBezTo>
                <a:cubicBezTo>
                  <a:pt x="248" y="80"/>
                  <a:pt x="208" y="232"/>
                  <a:pt x="0" y="440"/>
                </a:cubicBezTo>
                <a:close/>
              </a:path>
            </a:pathLst>
          </a:custGeom>
          <a:solidFill>
            <a:srgbClr val="07FF07"/>
          </a:solidFill>
          <a:ln w="38100">
            <a:solidFill>
              <a:srgbClr val="07FF07"/>
            </a:solidFill>
            <a:miter lim="800000"/>
            <a:headEnd/>
            <a:tailEnd/>
          </a:ln>
        </p:spPr>
        <p:txBody>
          <a:bodyPr wrap="none"/>
          <a:lstStyle/>
          <a:p>
            <a:endParaRPr lang="en-GB"/>
          </a:p>
        </p:txBody>
      </p:sp>
      <p:sp>
        <p:nvSpPr>
          <p:cNvPr id="8" name="Oval 7">
            <a:extLst>
              <a:ext uri="{FF2B5EF4-FFF2-40B4-BE49-F238E27FC236}">
                <a16:creationId xmlns:a16="http://schemas.microsoft.com/office/drawing/2014/main" id="{3FE5E8A9-8D85-451C-118F-0588334DEB9D}"/>
              </a:ext>
            </a:extLst>
          </p:cNvPr>
          <p:cNvSpPr/>
          <p:nvPr/>
        </p:nvSpPr>
        <p:spPr>
          <a:xfrm>
            <a:off x="6357938" y="2571750"/>
            <a:ext cx="214312" cy="21431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9" name="Oval 8">
            <a:extLst>
              <a:ext uri="{FF2B5EF4-FFF2-40B4-BE49-F238E27FC236}">
                <a16:creationId xmlns:a16="http://schemas.microsoft.com/office/drawing/2014/main" id="{B4A0EBB7-0739-F504-C250-9F0CC2A86D24}"/>
              </a:ext>
            </a:extLst>
          </p:cNvPr>
          <p:cNvSpPr/>
          <p:nvPr/>
        </p:nvSpPr>
        <p:spPr>
          <a:xfrm>
            <a:off x="6715125" y="3571875"/>
            <a:ext cx="214313" cy="214313"/>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cxnSp>
        <p:nvCxnSpPr>
          <p:cNvPr id="12" name="Straight Arrow Connector 11">
            <a:extLst>
              <a:ext uri="{FF2B5EF4-FFF2-40B4-BE49-F238E27FC236}">
                <a16:creationId xmlns:a16="http://schemas.microsoft.com/office/drawing/2014/main" id="{A9633D45-A23B-F677-4F0B-B5FE21EAB399}"/>
              </a:ext>
            </a:extLst>
          </p:cNvPr>
          <p:cNvCxnSpPr/>
          <p:nvPr/>
        </p:nvCxnSpPr>
        <p:spPr>
          <a:xfrm>
            <a:off x="4214813" y="1500188"/>
            <a:ext cx="2428875" cy="928687"/>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F2B63A5D-DA0D-49D5-F459-E347B1AE9A5F}"/>
              </a:ext>
            </a:extLst>
          </p:cNvPr>
          <p:cNvCxnSpPr/>
          <p:nvPr/>
        </p:nvCxnSpPr>
        <p:spPr>
          <a:xfrm>
            <a:off x="1500188" y="2286000"/>
            <a:ext cx="4960937" cy="357188"/>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C3C227B0-6E3D-F949-1DDE-F6301B5B59B6}"/>
              </a:ext>
            </a:extLst>
          </p:cNvPr>
          <p:cNvCxnSpPr/>
          <p:nvPr/>
        </p:nvCxnSpPr>
        <p:spPr>
          <a:xfrm>
            <a:off x="4429125" y="3000375"/>
            <a:ext cx="2143125" cy="71438"/>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C2DB007D-4610-E4BB-52F9-F90A7059E492}"/>
              </a:ext>
            </a:extLst>
          </p:cNvPr>
          <p:cNvCxnSpPr>
            <a:endCxn id="9" idx="3"/>
          </p:cNvCxnSpPr>
          <p:nvPr/>
        </p:nvCxnSpPr>
        <p:spPr>
          <a:xfrm flipV="1">
            <a:off x="5572125" y="3754438"/>
            <a:ext cx="1174750" cy="388937"/>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8923" name="TextBox 44">
            <a:extLst>
              <a:ext uri="{FF2B5EF4-FFF2-40B4-BE49-F238E27FC236}">
                <a16:creationId xmlns:a16="http://schemas.microsoft.com/office/drawing/2014/main" id="{1F1B9A75-A913-1717-FD50-D2DBB5A8BC23}"/>
              </a:ext>
            </a:extLst>
          </p:cNvPr>
          <p:cNvSpPr txBox="1">
            <a:spLocks noChangeArrowheads="1"/>
          </p:cNvSpPr>
          <p:nvPr/>
        </p:nvSpPr>
        <p:spPr bwMode="auto">
          <a:xfrm>
            <a:off x="6357938" y="1928813"/>
            <a:ext cx="35718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Char char="•"/>
              <a:defRPr sz="3200">
                <a:solidFill>
                  <a:schemeClr val="tx1"/>
                </a:solidFill>
                <a:latin typeface="Arial Black" panose="020B0A04020102020204" pitchFamily="34" charset="0"/>
                <a:cs typeface="Arial" panose="020B0604020202020204" pitchFamily="34" charset="0"/>
              </a:defRPr>
            </a:lvl1pPr>
            <a:lvl2pPr marL="742950" indent="-285750">
              <a:spcBef>
                <a:spcPct val="20000"/>
              </a:spcBef>
              <a:buClr>
                <a:schemeClr val="folHlink"/>
              </a:buClr>
              <a:buChar char="•"/>
              <a:defRPr sz="2800">
                <a:solidFill>
                  <a:schemeClr val="tx1"/>
                </a:solidFill>
                <a:latin typeface="Arial Black" panose="020B0A04020102020204" pitchFamily="34" charset="0"/>
                <a:cs typeface="Arial" panose="020B0604020202020204" pitchFamily="34" charset="0"/>
              </a:defRPr>
            </a:lvl2pPr>
            <a:lvl3pPr marL="1143000" indent="-228600">
              <a:spcBef>
                <a:spcPct val="20000"/>
              </a:spcBef>
              <a:buChar char="•"/>
              <a:defRPr sz="2400">
                <a:solidFill>
                  <a:schemeClr val="tx1"/>
                </a:solidFill>
                <a:latin typeface="Arial Black" panose="020B0A04020102020204" pitchFamily="34" charset="0"/>
                <a:cs typeface="Arial" panose="020B0604020202020204" pitchFamily="34" charset="0"/>
              </a:defRPr>
            </a:lvl3pPr>
            <a:lvl4pPr marL="1600200" indent="-228600">
              <a:spcBef>
                <a:spcPct val="20000"/>
              </a:spcBef>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4pPr>
            <a:lvl5pPr marL="2057400" indent="-228600">
              <a:spcBef>
                <a:spcPct val="20000"/>
              </a:spcBef>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5pPr>
            <a:lvl6pPr marL="2514600" indent="-228600" eaLnBrk="0" fontAlgn="base" hangingPunct="0">
              <a:spcBef>
                <a:spcPct val="20000"/>
              </a:spcBef>
              <a:spcAft>
                <a:spcPct val="0"/>
              </a:spcAft>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6pPr>
            <a:lvl7pPr marL="2971800" indent="-228600" eaLnBrk="0" fontAlgn="base" hangingPunct="0">
              <a:spcBef>
                <a:spcPct val="20000"/>
              </a:spcBef>
              <a:spcAft>
                <a:spcPct val="0"/>
              </a:spcAft>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7pPr>
            <a:lvl8pPr marL="3429000" indent="-228600" eaLnBrk="0" fontAlgn="base" hangingPunct="0">
              <a:spcBef>
                <a:spcPct val="20000"/>
              </a:spcBef>
              <a:spcAft>
                <a:spcPct val="0"/>
              </a:spcAft>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8pPr>
            <a:lvl9pPr marL="3886200" indent="-228600" eaLnBrk="0" fontAlgn="base" hangingPunct="0">
              <a:spcBef>
                <a:spcPct val="20000"/>
              </a:spcBef>
              <a:spcAft>
                <a:spcPct val="0"/>
              </a:spcAft>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9pPr>
          </a:lstStyle>
          <a:p>
            <a:pPr eaLnBrk="1" hangingPunct="1">
              <a:spcBef>
                <a:spcPct val="0"/>
              </a:spcBef>
              <a:buClrTx/>
              <a:buFontTx/>
              <a:buNone/>
            </a:pPr>
            <a:r>
              <a:rPr lang="en-US" altLang="en-US" sz="1800">
                <a:solidFill>
                  <a:srgbClr val="FFFF00"/>
                </a:solidFill>
              </a:rPr>
              <a:t>C</a:t>
            </a:r>
          </a:p>
        </p:txBody>
      </p:sp>
      <p:sp>
        <p:nvSpPr>
          <p:cNvPr id="38924" name="TextBox 45">
            <a:extLst>
              <a:ext uri="{FF2B5EF4-FFF2-40B4-BE49-F238E27FC236}">
                <a16:creationId xmlns:a16="http://schemas.microsoft.com/office/drawing/2014/main" id="{18639667-78CB-96DA-4A68-DD869E1D680B}"/>
              </a:ext>
            </a:extLst>
          </p:cNvPr>
          <p:cNvSpPr txBox="1">
            <a:spLocks noChangeArrowheads="1"/>
          </p:cNvSpPr>
          <p:nvPr/>
        </p:nvSpPr>
        <p:spPr bwMode="auto">
          <a:xfrm>
            <a:off x="6143625" y="3143250"/>
            <a:ext cx="6429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Char char="•"/>
              <a:defRPr sz="3200">
                <a:solidFill>
                  <a:schemeClr val="tx1"/>
                </a:solidFill>
                <a:latin typeface="Arial Black" panose="020B0A04020102020204" pitchFamily="34" charset="0"/>
                <a:cs typeface="Arial" panose="020B0604020202020204" pitchFamily="34" charset="0"/>
              </a:defRPr>
            </a:lvl1pPr>
            <a:lvl2pPr marL="742950" indent="-285750">
              <a:spcBef>
                <a:spcPct val="20000"/>
              </a:spcBef>
              <a:buClr>
                <a:schemeClr val="folHlink"/>
              </a:buClr>
              <a:buChar char="•"/>
              <a:defRPr sz="2800">
                <a:solidFill>
                  <a:schemeClr val="tx1"/>
                </a:solidFill>
                <a:latin typeface="Arial Black" panose="020B0A04020102020204" pitchFamily="34" charset="0"/>
                <a:cs typeface="Arial" panose="020B0604020202020204" pitchFamily="34" charset="0"/>
              </a:defRPr>
            </a:lvl2pPr>
            <a:lvl3pPr marL="1143000" indent="-228600">
              <a:spcBef>
                <a:spcPct val="20000"/>
              </a:spcBef>
              <a:buChar char="•"/>
              <a:defRPr sz="2400">
                <a:solidFill>
                  <a:schemeClr val="tx1"/>
                </a:solidFill>
                <a:latin typeface="Arial Black" panose="020B0A04020102020204" pitchFamily="34" charset="0"/>
                <a:cs typeface="Arial" panose="020B0604020202020204" pitchFamily="34" charset="0"/>
              </a:defRPr>
            </a:lvl3pPr>
            <a:lvl4pPr marL="1600200" indent="-228600">
              <a:spcBef>
                <a:spcPct val="20000"/>
              </a:spcBef>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4pPr>
            <a:lvl5pPr marL="2057400" indent="-228600">
              <a:spcBef>
                <a:spcPct val="20000"/>
              </a:spcBef>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5pPr>
            <a:lvl6pPr marL="2514600" indent="-228600" eaLnBrk="0" fontAlgn="base" hangingPunct="0">
              <a:spcBef>
                <a:spcPct val="20000"/>
              </a:spcBef>
              <a:spcAft>
                <a:spcPct val="0"/>
              </a:spcAft>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6pPr>
            <a:lvl7pPr marL="2971800" indent="-228600" eaLnBrk="0" fontAlgn="base" hangingPunct="0">
              <a:spcBef>
                <a:spcPct val="20000"/>
              </a:spcBef>
              <a:spcAft>
                <a:spcPct val="0"/>
              </a:spcAft>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7pPr>
            <a:lvl8pPr marL="3429000" indent="-228600" eaLnBrk="0" fontAlgn="base" hangingPunct="0">
              <a:spcBef>
                <a:spcPct val="20000"/>
              </a:spcBef>
              <a:spcAft>
                <a:spcPct val="0"/>
              </a:spcAft>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8pPr>
            <a:lvl9pPr marL="3886200" indent="-228600" eaLnBrk="0" fontAlgn="base" hangingPunct="0">
              <a:spcBef>
                <a:spcPct val="20000"/>
              </a:spcBef>
              <a:spcAft>
                <a:spcPct val="0"/>
              </a:spcAft>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9pPr>
          </a:lstStyle>
          <a:p>
            <a:pPr eaLnBrk="1" hangingPunct="1">
              <a:spcBef>
                <a:spcPct val="0"/>
              </a:spcBef>
              <a:buClrTx/>
              <a:buFontTx/>
              <a:buNone/>
            </a:pPr>
            <a:r>
              <a:rPr lang="en-US" altLang="en-US" sz="1800">
                <a:solidFill>
                  <a:srgbClr val="FFFF00"/>
                </a:solidFill>
              </a:rPr>
              <a:t>Th</a:t>
            </a:r>
          </a:p>
        </p:txBody>
      </p:sp>
      <p:sp>
        <p:nvSpPr>
          <p:cNvPr id="38925" name="TextBox 46">
            <a:extLst>
              <a:ext uri="{FF2B5EF4-FFF2-40B4-BE49-F238E27FC236}">
                <a16:creationId xmlns:a16="http://schemas.microsoft.com/office/drawing/2014/main" id="{D9B8D0D8-0C1B-1B02-1A25-F2E03656349F}"/>
              </a:ext>
            </a:extLst>
          </p:cNvPr>
          <p:cNvSpPr txBox="1">
            <a:spLocks noChangeArrowheads="1"/>
          </p:cNvSpPr>
          <p:nvPr/>
        </p:nvSpPr>
        <p:spPr bwMode="auto">
          <a:xfrm>
            <a:off x="6858000" y="2571750"/>
            <a:ext cx="3571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Char char="•"/>
              <a:defRPr sz="3200">
                <a:solidFill>
                  <a:schemeClr val="tx1"/>
                </a:solidFill>
                <a:latin typeface="Arial Black" panose="020B0A04020102020204" pitchFamily="34" charset="0"/>
                <a:cs typeface="Arial" panose="020B0604020202020204" pitchFamily="34" charset="0"/>
              </a:defRPr>
            </a:lvl1pPr>
            <a:lvl2pPr marL="742950" indent="-285750">
              <a:spcBef>
                <a:spcPct val="20000"/>
              </a:spcBef>
              <a:buClr>
                <a:schemeClr val="folHlink"/>
              </a:buClr>
              <a:buChar char="•"/>
              <a:defRPr sz="2800">
                <a:solidFill>
                  <a:schemeClr val="tx1"/>
                </a:solidFill>
                <a:latin typeface="Arial Black" panose="020B0A04020102020204" pitchFamily="34" charset="0"/>
                <a:cs typeface="Arial" panose="020B0604020202020204" pitchFamily="34" charset="0"/>
              </a:defRPr>
            </a:lvl2pPr>
            <a:lvl3pPr marL="1143000" indent="-228600">
              <a:spcBef>
                <a:spcPct val="20000"/>
              </a:spcBef>
              <a:buChar char="•"/>
              <a:defRPr sz="2400">
                <a:solidFill>
                  <a:schemeClr val="tx1"/>
                </a:solidFill>
                <a:latin typeface="Arial Black" panose="020B0A04020102020204" pitchFamily="34" charset="0"/>
                <a:cs typeface="Arial" panose="020B0604020202020204" pitchFamily="34" charset="0"/>
              </a:defRPr>
            </a:lvl3pPr>
            <a:lvl4pPr marL="1600200" indent="-228600">
              <a:spcBef>
                <a:spcPct val="20000"/>
              </a:spcBef>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4pPr>
            <a:lvl5pPr marL="2057400" indent="-228600">
              <a:spcBef>
                <a:spcPct val="20000"/>
              </a:spcBef>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5pPr>
            <a:lvl6pPr marL="2514600" indent="-228600" eaLnBrk="0" fontAlgn="base" hangingPunct="0">
              <a:spcBef>
                <a:spcPct val="20000"/>
              </a:spcBef>
              <a:spcAft>
                <a:spcPct val="0"/>
              </a:spcAft>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6pPr>
            <a:lvl7pPr marL="2971800" indent="-228600" eaLnBrk="0" fontAlgn="base" hangingPunct="0">
              <a:spcBef>
                <a:spcPct val="20000"/>
              </a:spcBef>
              <a:spcAft>
                <a:spcPct val="0"/>
              </a:spcAft>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7pPr>
            <a:lvl8pPr marL="3429000" indent="-228600" eaLnBrk="0" fontAlgn="base" hangingPunct="0">
              <a:spcBef>
                <a:spcPct val="20000"/>
              </a:spcBef>
              <a:spcAft>
                <a:spcPct val="0"/>
              </a:spcAft>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8pPr>
            <a:lvl9pPr marL="3886200" indent="-228600" eaLnBrk="0" fontAlgn="base" hangingPunct="0">
              <a:spcBef>
                <a:spcPct val="20000"/>
              </a:spcBef>
              <a:spcAft>
                <a:spcPct val="0"/>
              </a:spcAft>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9pPr>
          </a:lstStyle>
          <a:p>
            <a:pPr eaLnBrk="1" hangingPunct="1">
              <a:spcBef>
                <a:spcPct val="0"/>
              </a:spcBef>
              <a:buClrTx/>
              <a:buFontTx/>
              <a:buNone/>
            </a:pPr>
            <a:r>
              <a:rPr lang="en-US" altLang="en-US" sz="1800">
                <a:solidFill>
                  <a:srgbClr val="FFFF00"/>
                </a:solidFill>
              </a:rPr>
              <a:t>L</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1000"/>
                                        <p:tgtEl>
                                          <p:spTgt spid="1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up)">
                                      <p:cBhvr>
                                        <p:cTn id="12" dur="1000"/>
                                        <p:tgtEl>
                                          <p:spTgt spid="1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up)">
                                      <p:cBhvr>
                                        <p:cTn id="17" dur="1000"/>
                                        <p:tgtEl>
                                          <p:spTgt spid="17"/>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4" fill="hold"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wipe(down)">
                                      <p:cBhvr>
                                        <p:cTn id="22"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3.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39938" name="Picture 6" descr="C:\Documents and Settings\Free User\My Documents\My Pictures\11.png">
            <a:extLst>
              <a:ext uri="{FF2B5EF4-FFF2-40B4-BE49-F238E27FC236}">
                <a16:creationId xmlns:a16="http://schemas.microsoft.com/office/drawing/2014/main" id="{EAF6DF00-D337-8E2E-BF77-BE69A63DAA6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14875" y="214313"/>
            <a:ext cx="2714625" cy="642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3" name="Rectangle 3">
            <a:extLst>
              <a:ext uri="{FF2B5EF4-FFF2-40B4-BE49-F238E27FC236}">
                <a16:creationId xmlns:a16="http://schemas.microsoft.com/office/drawing/2014/main" id="{8D545340-2292-8F9E-96D1-61ADA8D29C45}"/>
              </a:ext>
            </a:extLst>
          </p:cNvPr>
          <p:cNvSpPr>
            <a:spLocks noGrp="1" noChangeArrowheads="1"/>
          </p:cNvSpPr>
          <p:nvPr>
            <p:ph type="body" sz="half" idx="4294967295"/>
          </p:nvPr>
        </p:nvSpPr>
        <p:spPr>
          <a:xfrm>
            <a:off x="0" y="333375"/>
            <a:ext cx="4714875" cy="6264275"/>
          </a:xfrm>
        </p:spPr>
        <p:txBody>
          <a:bodyPr/>
          <a:lstStyle/>
          <a:p>
            <a:pPr eaLnBrk="1" hangingPunct="1">
              <a:buClr>
                <a:srgbClr val="FF3300"/>
              </a:buClr>
              <a:buSzPct val="85000"/>
              <a:buFont typeface="Arial" panose="020B0604020202020204" pitchFamily="34" charset="0"/>
              <a:buChar char="•"/>
              <a:defRPr/>
            </a:pPr>
            <a:r>
              <a:rPr lang="en-US" sz="2800" dirty="0">
                <a:solidFill>
                  <a:srgbClr val="C00000"/>
                </a:solidFill>
                <a:effectLst>
                  <a:outerShdw blurRad="38100" dist="38100" dir="2700000" algn="tl">
                    <a:srgbClr val="000000">
                      <a:alpha val="43137"/>
                    </a:srgbClr>
                  </a:outerShdw>
                </a:effectLst>
                <a:cs typeface="Times New Roman" panose="02020603050405020304" pitchFamily="18" charset="0"/>
              </a:rPr>
              <a:t>Anterior limb </a:t>
            </a:r>
            <a:r>
              <a:rPr lang="en-US" sz="2400" dirty="0">
                <a:solidFill>
                  <a:schemeClr val="bg2"/>
                </a:solidFill>
                <a:effectLst/>
                <a:cs typeface="Times New Roman" panose="02020603050405020304" pitchFamily="18" charset="0"/>
              </a:rPr>
              <a:t>contains:</a:t>
            </a:r>
          </a:p>
          <a:p>
            <a:pPr lvl="1" eaLnBrk="1" hangingPunct="1">
              <a:buClr>
                <a:schemeClr val="bg2"/>
              </a:buClr>
              <a:buSzPct val="75000"/>
              <a:buFont typeface="Arial" panose="020B0604020202020204" pitchFamily="34" charset="0"/>
              <a:buChar char="•"/>
              <a:defRPr/>
            </a:pPr>
            <a:r>
              <a:rPr lang="en-US" sz="2400" u="sng" dirty="0">
                <a:solidFill>
                  <a:schemeClr val="bg1">
                    <a:lumMod val="75000"/>
                  </a:schemeClr>
                </a:solidFill>
                <a:effectLst/>
                <a:cs typeface="Times New Roman" panose="02020603050405020304" pitchFamily="18" charset="0"/>
              </a:rPr>
              <a:t>Thalamocortical and corticothalamic projections </a:t>
            </a:r>
            <a:r>
              <a:rPr lang="en-US" sz="2400" dirty="0">
                <a:solidFill>
                  <a:schemeClr val="bg2"/>
                </a:solidFill>
                <a:effectLst/>
                <a:cs typeface="Times New Roman" panose="02020603050405020304" pitchFamily="18" charset="0"/>
              </a:rPr>
              <a:t>that connect anterior thalamic nuclei and mediodorsal nucleus of thalamus with the prefrontal cortex  (pathways that passes through </a:t>
            </a:r>
            <a:r>
              <a:rPr lang="en-US" sz="2400" u="sng" dirty="0">
                <a:solidFill>
                  <a:schemeClr val="bg2"/>
                </a:solidFill>
                <a:effectLst/>
                <a:cs typeface="Times New Roman" panose="02020603050405020304" pitchFamily="18" charset="0"/>
              </a:rPr>
              <a:t>anterior peduncle of thalamus</a:t>
            </a:r>
            <a:r>
              <a:rPr lang="en-US" sz="2400" dirty="0">
                <a:solidFill>
                  <a:schemeClr val="bg2"/>
                </a:solidFill>
                <a:effectLst/>
                <a:cs typeface="Times New Roman" panose="02020603050405020304" pitchFamily="18" charset="0"/>
              </a:rPr>
              <a:t>)</a:t>
            </a:r>
          </a:p>
          <a:p>
            <a:pPr lvl="1" eaLnBrk="1" hangingPunct="1">
              <a:buClr>
                <a:schemeClr val="bg2"/>
              </a:buClr>
              <a:buSzPct val="75000"/>
              <a:buFont typeface="Arial" panose="020B0604020202020204" pitchFamily="34" charset="0"/>
              <a:buChar char="•"/>
              <a:defRPr/>
            </a:pPr>
            <a:r>
              <a:rPr lang="en-US" sz="2400" dirty="0" err="1">
                <a:solidFill>
                  <a:schemeClr val="bg1">
                    <a:lumMod val="75000"/>
                  </a:schemeClr>
                </a:solidFill>
                <a:effectLst/>
                <a:cs typeface="Times New Roman" panose="02020603050405020304" pitchFamily="18" charset="0"/>
              </a:rPr>
              <a:t>Frontopontine</a:t>
            </a:r>
            <a:r>
              <a:rPr lang="en-US" sz="2400" dirty="0">
                <a:solidFill>
                  <a:schemeClr val="bg1">
                    <a:lumMod val="75000"/>
                  </a:schemeClr>
                </a:solidFill>
                <a:effectLst/>
                <a:cs typeface="Times New Roman" panose="02020603050405020304" pitchFamily="18" charset="0"/>
              </a:rPr>
              <a:t> fibers</a:t>
            </a:r>
          </a:p>
          <a:p>
            <a:pPr eaLnBrk="1" hangingPunct="1">
              <a:buClr>
                <a:srgbClr val="FF3300"/>
              </a:buClr>
              <a:buSzPct val="85000"/>
              <a:buFont typeface="Arial" panose="020B0604020202020204" pitchFamily="34" charset="0"/>
              <a:buChar char="•"/>
              <a:defRPr/>
            </a:pPr>
            <a:r>
              <a:rPr lang="en-US" sz="2800" dirty="0" err="1">
                <a:solidFill>
                  <a:srgbClr val="C00000"/>
                </a:solidFill>
                <a:effectLst>
                  <a:outerShdw blurRad="38100" dist="38100" dir="2700000" algn="tl">
                    <a:srgbClr val="000000">
                      <a:alpha val="43137"/>
                    </a:srgbClr>
                  </a:outerShdw>
                </a:effectLst>
                <a:cs typeface="Times New Roman" panose="02020603050405020304" pitchFamily="18" charset="0"/>
              </a:rPr>
              <a:t>Genu</a:t>
            </a:r>
            <a:r>
              <a:rPr lang="en-US" sz="2800" dirty="0">
                <a:solidFill>
                  <a:srgbClr val="FFFF00"/>
                </a:solidFill>
                <a:effectLst>
                  <a:outerShdw blurRad="38100" dist="38100" dir="2700000" algn="tl">
                    <a:srgbClr val="000000">
                      <a:alpha val="43137"/>
                    </a:srgbClr>
                  </a:outerShdw>
                </a:effectLst>
                <a:cs typeface="Times New Roman" panose="02020603050405020304" pitchFamily="18" charset="0"/>
              </a:rPr>
              <a:t> </a:t>
            </a:r>
            <a:r>
              <a:rPr lang="en-US" sz="2400" dirty="0">
                <a:solidFill>
                  <a:schemeClr val="bg2"/>
                </a:solidFill>
                <a:effectLst/>
                <a:cs typeface="Times New Roman" panose="02020603050405020304" pitchFamily="18" charset="0"/>
              </a:rPr>
              <a:t>contains:</a:t>
            </a:r>
          </a:p>
          <a:p>
            <a:pPr lvl="1" eaLnBrk="1" hangingPunct="1">
              <a:buClr>
                <a:srgbClr val="080808"/>
              </a:buClr>
              <a:defRPr/>
            </a:pPr>
            <a:r>
              <a:rPr lang="en-US" sz="2400" dirty="0" err="1">
                <a:solidFill>
                  <a:schemeClr val="bg1">
                    <a:lumMod val="75000"/>
                  </a:schemeClr>
                </a:solidFill>
                <a:effectLst/>
                <a:cs typeface="Times New Roman" panose="02020603050405020304" pitchFamily="18" charset="0"/>
              </a:rPr>
              <a:t>Corticonuclear</a:t>
            </a:r>
            <a:r>
              <a:rPr lang="en-US" sz="2400" dirty="0">
                <a:solidFill>
                  <a:schemeClr val="bg1">
                    <a:lumMod val="75000"/>
                  </a:schemeClr>
                </a:solidFill>
                <a:effectLst/>
                <a:cs typeface="Times New Roman" panose="02020603050405020304" pitchFamily="18" charset="0"/>
              </a:rPr>
              <a:t> pathway </a:t>
            </a:r>
            <a:r>
              <a:rPr lang="en-US" sz="2400" dirty="0">
                <a:solidFill>
                  <a:schemeClr val="bg2"/>
                </a:solidFill>
                <a:effectLst/>
                <a:cs typeface="Times New Roman" panose="02020603050405020304" pitchFamily="18" charset="0"/>
              </a:rPr>
              <a:t>which connect the cortex with cranial nerve motor nuclei in the brainstem </a:t>
            </a:r>
          </a:p>
          <a:p>
            <a:pPr eaLnBrk="1" hangingPunct="1">
              <a:defRPr/>
            </a:pPr>
            <a:endParaRPr lang="en-US" sz="2400" dirty="0">
              <a:solidFill>
                <a:schemeClr val="tx2"/>
              </a:solidFill>
              <a:latin typeface="Arial Unicode MS" pitchFamily="34" charset="-128"/>
            </a:endParaRPr>
          </a:p>
        </p:txBody>
      </p:sp>
      <p:sp>
        <p:nvSpPr>
          <p:cNvPr id="5125" name="Oval 6">
            <a:extLst>
              <a:ext uri="{FF2B5EF4-FFF2-40B4-BE49-F238E27FC236}">
                <a16:creationId xmlns:a16="http://schemas.microsoft.com/office/drawing/2014/main" id="{C8F38A74-746A-0751-1A0C-EF8F3D5232A4}"/>
              </a:ext>
            </a:extLst>
          </p:cNvPr>
          <p:cNvSpPr>
            <a:spLocks noChangeArrowheads="1"/>
          </p:cNvSpPr>
          <p:nvPr/>
        </p:nvSpPr>
        <p:spPr bwMode="auto">
          <a:xfrm>
            <a:off x="5143500" y="2571750"/>
            <a:ext cx="214313" cy="214313"/>
          </a:xfrm>
          <a:prstGeom prst="ellipse">
            <a:avLst/>
          </a:prstGeom>
          <a:solidFill>
            <a:srgbClr val="FF9900"/>
          </a:solidFill>
          <a:ln w="38100">
            <a:solidFill>
              <a:srgbClr val="FF9900"/>
            </a:solidFill>
            <a:round/>
            <a:headEnd/>
            <a:tailEnd/>
          </a:ln>
        </p:spPr>
        <p:txBody>
          <a:bodyPr wrap="none" anchor="ctr"/>
          <a:lstStyle/>
          <a:p>
            <a:pPr eaLnBrk="1" hangingPunct="1">
              <a:defRPr/>
            </a:pPr>
            <a:endParaRPr lang="en-US" dirty="0">
              <a:ln w="28575">
                <a:solidFill>
                  <a:srgbClr val="FF0000"/>
                </a:solidFill>
              </a:ln>
              <a:solidFill>
                <a:srgbClr val="FF0066"/>
              </a:solidFill>
              <a:cs typeface="Arial" charset="0"/>
            </a:endParaRPr>
          </a:p>
        </p:txBody>
      </p:sp>
      <p:sp>
        <p:nvSpPr>
          <p:cNvPr id="6" name="Freeform 5">
            <a:extLst>
              <a:ext uri="{FF2B5EF4-FFF2-40B4-BE49-F238E27FC236}">
                <a16:creationId xmlns:a16="http://schemas.microsoft.com/office/drawing/2014/main" id="{645E6551-4BA7-7519-79FC-6B2AA105B925}"/>
              </a:ext>
            </a:extLst>
          </p:cNvPr>
          <p:cNvSpPr/>
          <p:nvPr/>
        </p:nvSpPr>
        <p:spPr>
          <a:xfrm>
            <a:off x="5267325" y="1843088"/>
            <a:ext cx="622300" cy="938212"/>
          </a:xfrm>
          <a:custGeom>
            <a:avLst/>
            <a:gdLst>
              <a:gd name="connsiteX0" fmla="*/ 0 w 620973"/>
              <a:gd name="connsiteY0" fmla="*/ 668740 h 939421"/>
              <a:gd name="connsiteX1" fmla="*/ 518615 w 620973"/>
              <a:gd name="connsiteY1" fmla="*/ 54591 h 939421"/>
              <a:gd name="connsiteX2" fmla="*/ 614149 w 620973"/>
              <a:gd name="connsiteY2" fmla="*/ 341194 h 939421"/>
              <a:gd name="connsiteX3" fmla="*/ 504967 w 620973"/>
              <a:gd name="connsiteY3" fmla="*/ 368489 h 939421"/>
              <a:gd name="connsiteX4" fmla="*/ 109182 w 620973"/>
              <a:gd name="connsiteY4" fmla="*/ 859809 h 939421"/>
              <a:gd name="connsiteX5" fmla="*/ 136477 w 620973"/>
              <a:gd name="connsiteY5" fmla="*/ 846161 h 939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0973" h="939421">
                <a:moveTo>
                  <a:pt x="0" y="668740"/>
                </a:moveTo>
                <a:cubicBezTo>
                  <a:pt x="208128" y="388961"/>
                  <a:pt x="416257" y="109182"/>
                  <a:pt x="518615" y="54591"/>
                </a:cubicBezTo>
                <a:cubicBezTo>
                  <a:pt x="620973" y="0"/>
                  <a:pt x="616424" y="288878"/>
                  <a:pt x="614149" y="341194"/>
                </a:cubicBezTo>
                <a:cubicBezTo>
                  <a:pt x="611874" y="393510"/>
                  <a:pt x="589128" y="282053"/>
                  <a:pt x="504967" y="368489"/>
                </a:cubicBezTo>
                <a:cubicBezTo>
                  <a:pt x="420806" y="454925"/>
                  <a:pt x="170597" y="780197"/>
                  <a:pt x="109182" y="859809"/>
                </a:cubicBezTo>
                <a:cubicBezTo>
                  <a:pt x="47767" y="939421"/>
                  <a:pt x="92122" y="892791"/>
                  <a:pt x="136477" y="846161"/>
                </a:cubicBezTo>
              </a:path>
            </a:pathLst>
          </a:custGeom>
          <a:solidFill>
            <a:srgbClr val="07FF07"/>
          </a:solidFill>
        </p:spPr>
        <p:style>
          <a:lnRef idx="1">
            <a:schemeClr val="accent1"/>
          </a:lnRef>
          <a:fillRef idx="0">
            <a:schemeClr val="accent1"/>
          </a:fillRef>
          <a:effectRef idx="0">
            <a:schemeClr val="accent1"/>
          </a:effectRef>
          <a:fontRef idx="minor">
            <a:schemeClr val="tx1"/>
          </a:fontRef>
        </p:style>
        <p:txBody>
          <a:bodyPr anchor="ctr"/>
          <a:lstStyle/>
          <a:p>
            <a:pPr algn="ctr" eaLnBrk="1" hangingPunct="1">
              <a:defRPr/>
            </a:pPr>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nodeType="clickEffect">
                                  <p:stCondLst>
                                    <p:cond delay="0"/>
                                  </p:stCondLst>
                                  <p:childTnLst>
                                    <p:set>
                                      <p:cBhvr>
                                        <p:cTn id="11" dur="1" fill="hold">
                                          <p:stCondLst>
                                            <p:cond delay="0"/>
                                          </p:stCondLst>
                                        </p:cTn>
                                        <p:tgtEl>
                                          <p:spTgt spid="5125"/>
                                        </p:tgtEl>
                                        <p:attrNameLst>
                                          <p:attrName>style.visibility</p:attrName>
                                        </p:attrNameLst>
                                      </p:cBhvr>
                                      <p:to>
                                        <p:strVal val="visible"/>
                                      </p:to>
                                    </p:set>
                                    <p:animEffect transition="in" filter="dissolve">
                                      <p:cBhvr>
                                        <p:cTn id="12" dur="500"/>
                                        <p:tgtEl>
                                          <p:spTgt spid="51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5" grpId="0" animBg="1"/>
      <p:bldP spid="6" grpId="0" animBg="1"/>
    </p:bldLst>
  </p:timing>
</p:sld>
</file>

<file path=ppt/slides/slide104.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40962" name="Picture 6" descr="C:\Documents and Settings\Free User\My Documents\My Pictures\11.png">
            <a:extLst>
              <a:ext uri="{FF2B5EF4-FFF2-40B4-BE49-F238E27FC236}">
                <a16:creationId xmlns:a16="http://schemas.microsoft.com/office/drawing/2014/main" id="{1CE2F23A-B75D-C961-5356-02E01948CEA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14875" y="214313"/>
            <a:ext cx="2714625" cy="642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7" name="Rectangle 5">
            <a:extLst>
              <a:ext uri="{FF2B5EF4-FFF2-40B4-BE49-F238E27FC236}">
                <a16:creationId xmlns:a16="http://schemas.microsoft.com/office/drawing/2014/main" id="{AEE78933-A76F-A15D-21A7-500CD88AE608}"/>
              </a:ext>
            </a:extLst>
          </p:cNvPr>
          <p:cNvSpPr>
            <a:spLocks noGrp="1" noChangeArrowheads="1"/>
          </p:cNvSpPr>
          <p:nvPr>
            <p:ph type="body" sz="half" idx="4294967295"/>
          </p:nvPr>
        </p:nvSpPr>
        <p:spPr>
          <a:xfrm>
            <a:off x="144463" y="66675"/>
            <a:ext cx="4284662" cy="6429375"/>
          </a:xfrm>
        </p:spPr>
        <p:txBody>
          <a:bodyPr/>
          <a:lstStyle/>
          <a:p>
            <a:pPr eaLnBrk="1" hangingPunct="1">
              <a:buClr>
                <a:schemeClr val="bg2"/>
              </a:buClr>
              <a:buSzPct val="100000"/>
              <a:buFont typeface="Arial" panose="020B0604020202020204" pitchFamily="34" charset="0"/>
              <a:buChar char="•"/>
              <a:defRPr/>
            </a:pPr>
            <a:r>
              <a:rPr lang="en-US" dirty="0">
                <a:solidFill>
                  <a:srgbClr val="C00000"/>
                </a:solidFill>
                <a:effectLst/>
                <a:cs typeface="Times New Roman" panose="02020603050405020304" pitchFamily="18" charset="0"/>
              </a:rPr>
              <a:t>Posterior limb </a:t>
            </a:r>
            <a:r>
              <a:rPr lang="en-US" sz="2800" dirty="0">
                <a:solidFill>
                  <a:schemeClr val="bg2"/>
                </a:solidFill>
                <a:effectLst/>
                <a:cs typeface="Times New Roman" panose="02020603050405020304" pitchFamily="18" charset="0"/>
              </a:rPr>
              <a:t>contains:</a:t>
            </a:r>
          </a:p>
          <a:p>
            <a:pPr lvl="1" eaLnBrk="1" hangingPunct="1">
              <a:buClr>
                <a:schemeClr val="bg2"/>
              </a:buClr>
              <a:buSzPct val="100000"/>
              <a:buFont typeface="Arial" panose="020B0604020202020204" pitchFamily="34" charset="0"/>
              <a:buChar char="•"/>
              <a:defRPr/>
            </a:pPr>
            <a:r>
              <a:rPr lang="en-US" sz="2400" u="sng" dirty="0">
                <a:solidFill>
                  <a:schemeClr val="bg1">
                    <a:lumMod val="75000"/>
                  </a:schemeClr>
                </a:solidFill>
                <a:effectLst/>
                <a:cs typeface="Times New Roman" panose="02020603050405020304" pitchFamily="18" charset="0"/>
              </a:rPr>
              <a:t>Corticospinal pathway</a:t>
            </a:r>
          </a:p>
          <a:p>
            <a:pPr lvl="1" eaLnBrk="1" hangingPunct="1">
              <a:buClr>
                <a:schemeClr val="bg2"/>
              </a:buClr>
              <a:buSzPct val="100000"/>
              <a:buFont typeface="Arial" panose="020B0604020202020204" pitchFamily="34" charset="0"/>
              <a:buChar char="•"/>
              <a:defRPr/>
            </a:pPr>
            <a:r>
              <a:rPr lang="en-US" sz="2400" u="sng" dirty="0">
                <a:solidFill>
                  <a:schemeClr val="bg1">
                    <a:lumMod val="75000"/>
                  </a:schemeClr>
                </a:solidFill>
                <a:effectLst/>
                <a:cs typeface="Times New Roman" panose="02020603050405020304" pitchFamily="18" charset="0"/>
              </a:rPr>
              <a:t>Thalamocortical projections</a:t>
            </a:r>
            <a:r>
              <a:rPr lang="en-US" sz="2400" dirty="0">
                <a:solidFill>
                  <a:schemeClr val="bg1">
                    <a:lumMod val="75000"/>
                  </a:schemeClr>
                </a:solidFill>
                <a:effectLst/>
                <a:cs typeface="Times New Roman" panose="02020603050405020304" pitchFamily="18" charset="0"/>
              </a:rPr>
              <a:t>, </a:t>
            </a:r>
            <a:r>
              <a:rPr lang="en-US" sz="2400" u="sng" dirty="0">
                <a:solidFill>
                  <a:schemeClr val="bg2"/>
                </a:solidFill>
                <a:effectLst/>
                <a:cs typeface="Times New Roman" panose="02020603050405020304" pitchFamily="18" charset="0"/>
              </a:rPr>
              <a:t>that pass through the superior thalamic peduncle</a:t>
            </a:r>
            <a:r>
              <a:rPr lang="en-US" sz="2400" dirty="0">
                <a:solidFill>
                  <a:schemeClr val="bg2"/>
                </a:solidFill>
                <a:effectLst/>
                <a:cs typeface="Times New Roman" panose="02020603050405020304" pitchFamily="18" charset="0"/>
              </a:rPr>
              <a:t>, from:</a:t>
            </a:r>
          </a:p>
          <a:p>
            <a:pPr marL="877888" lvl="2" indent="-342900" eaLnBrk="1" hangingPunct="1">
              <a:buClr>
                <a:schemeClr val="bg2"/>
              </a:buClr>
              <a:buSzPct val="100000"/>
              <a:buFont typeface="Arial" panose="020B0604020202020204" pitchFamily="34" charset="0"/>
              <a:buChar char="•"/>
              <a:defRPr/>
            </a:pPr>
            <a:r>
              <a:rPr lang="en-US" sz="2400" dirty="0">
                <a:solidFill>
                  <a:schemeClr val="bg2"/>
                </a:solidFill>
                <a:effectLst/>
                <a:cs typeface="Times New Roman" panose="02020603050405020304" pitchFamily="18" charset="0"/>
              </a:rPr>
              <a:t>ventral posterolateral and ventral posteromedial nucleus of thalamus (VPN) to the primary somatosensory cortex</a:t>
            </a:r>
          </a:p>
          <a:p>
            <a:pPr marL="877888" lvl="2" indent="-342900" eaLnBrk="1" hangingPunct="1">
              <a:buClr>
                <a:schemeClr val="bg2"/>
              </a:buClr>
              <a:buSzPct val="100000"/>
              <a:buFont typeface="Arial" panose="020B0604020202020204" pitchFamily="34" charset="0"/>
              <a:buChar char="•"/>
              <a:defRPr/>
            </a:pPr>
            <a:r>
              <a:rPr lang="en-US" sz="2400" dirty="0">
                <a:solidFill>
                  <a:schemeClr val="bg2"/>
                </a:solidFill>
                <a:effectLst/>
                <a:cs typeface="Times New Roman" panose="02020603050405020304" pitchFamily="18" charset="0"/>
              </a:rPr>
              <a:t>ventral anterior nucleus (VAN) &amp; ventral lateral nucleus of thalamus (VLN) to motor regions of cortex</a:t>
            </a:r>
          </a:p>
          <a:p>
            <a:pPr eaLnBrk="1" hangingPunct="1">
              <a:defRPr/>
            </a:pPr>
            <a:endParaRPr lang="en-US" sz="2800" dirty="0">
              <a:solidFill>
                <a:schemeClr val="tx2"/>
              </a:solidFill>
            </a:endParaRPr>
          </a:p>
        </p:txBody>
      </p:sp>
      <p:sp>
        <p:nvSpPr>
          <p:cNvPr id="5" name="Freeform 4">
            <a:extLst>
              <a:ext uri="{FF2B5EF4-FFF2-40B4-BE49-F238E27FC236}">
                <a16:creationId xmlns:a16="http://schemas.microsoft.com/office/drawing/2014/main" id="{3D1DA67E-2D55-056A-C576-31F1BF63475A}"/>
              </a:ext>
            </a:extLst>
          </p:cNvPr>
          <p:cNvSpPr/>
          <p:nvPr/>
        </p:nvSpPr>
        <p:spPr>
          <a:xfrm>
            <a:off x="5122863" y="2633663"/>
            <a:ext cx="520700" cy="1081087"/>
          </a:xfrm>
          <a:custGeom>
            <a:avLst/>
            <a:gdLst>
              <a:gd name="connsiteX0" fmla="*/ 241110 w 570931"/>
              <a:gd name="connsiteY0" fmla="*/ 54591 h 1232848"/>
              <a:gd name="connsiteX1" fmla="*/ 22746 w 570931"/>
              <a:gd name="connsiteY1" fmla="*/ 218364 h 1232848"/>
              <a:gd name="connsiteX2" fmla="*/ 377588 w 570931"/>
              <a:gd name="connsiteY2" fmla="*/ 1105469 h 1232848"/>
              <a:gd name="connsiteX3" fmla="*/ 541361 w 570931"/>
              <a:gd name="connsiteY3" fmla="*/ 982639 h 1232848"/>
              <a:gd name="connsiteX4" fmla="*/ 200167 w 570931"/>
              <a:gd name="connsiteY4" fmla="*/ 0 h 12328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0931" h="1232848">
                <a:moveTo>
                  <a:pt x="241110" y="54591"/>
                </a:moveTo>
                <a:cubicBezTo>
                  <a:pt x="120555" y="48904"/>
                  <a:pt x="0" y="43218"/>
                  <a:pt x="22746" y="218364"/>
                </a:cubicBezTo>
                <a:cubicBezTo>
                  <a:pt x="45492" y="393510"/>
                  <a:pt x="291152" y="978090"/>
                  <a:pt x="377588" y="1105469"/>
                </a:cubicBezTo>
                <a:cubicBezTo>
                  <a:pt x="464024" y="1232848"/>
                  <a:pt x="570931" y="1166884"/>
                  <a:pt x="541361" y="982639"/>
                </a:cubicBezTo>
                <a:cubicBezTo>
                  <a:pt x="511791" y="798394"/>
                  <a:pt x="263856" y="163773"/>
                  <a:pt x="200167" y="0"/>
                </a:cubicBezTo>
              </a:path>
            </a:pathLst>
          </a:custGeom>
          <a:solidFill>
            <a:srgbClr val="07FF07"/>
          </a:solidFill>
        </p:spPr>
        <p:style>
          <a:lnRef idx="1">
            <a:schemeClr val="accent1"/>
          </a:lnRef>
          <a:fillRef idx="0">
            <a:schemeClr val="accent1"/>
          </a:fillRef>
          <a:effectRef idx="0">
            <a:schemeClr val="accent1"/>
          </a:effectRef>
          <a:fontRef idx="minor">
            <a:schemeClr val="tx1"/>
          </a:fontRef>
        </p:style>
        <p:txBody>
          <a:bodyPr anchor="ctr"/>
          <a:lstStyle/>
          <a:p>
            <a:pPr algn="ctr" eaLnBrk="1" hangingPunct="1">
              <a:defRPr/>
            </a:pPr>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05.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41986" name="Picture 6" descr="C:\Documents and Settings\Free User\My Documents\My Pictures\11.png">
            <a:extLst>
              <a:ext uri="{FF2B5EF4-FFF2-40B4-BE49-F238E27FC236}">
                <a16:creationId xmlns:a16="http://schemas.microsoft.com/office/drawing/2014/main" id="{ABDC2398-A89E-00B0-85DF-829806B3AB3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14875" y="214313"/>
            <a:ext cx="2714625" cy="642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63" name="Rectangle 5">
            <a:extLst>
              <a:ext uri="{FF2B5EF4-FFF2-40B4-BE49-F238E27FC236}">
                <a16:creationId xmlns:a16="http://schemas.microsoft.com/office/drawing/2014/main" id="{9F28FE23-BA81-14D1-B761-A98A9E9825A0}"/>
              </a:ext>
            </a:extLst>
          </p:cNvPr>
          <p:cNvSpPr>
            <a:spLocks noGrp="1" noChangeArrowheads="1"/>
          </p:cNvSpPr>
          <p:nvPr>
            <p:ph type="body" sz="half" idx="4294967295"/>
          </p:nvPr>
        </p:nvSpPr>
        <p:spPr>
          <a:xfrm>
            <a:off x="0" y="214313"/>
            <a:ext cx="4714875" cy="6643687"/>
          </a:xfrm>
        </p:spPr>
        <p:txBody>
          <a:bodyPr/>
          <a:lstStyle/>
          <a:p>
            <a:pPr marL="92075" indent="-92075" eaLnBrk="1" hangingPunct="1">
              <a:lnSpc>
                <a:spcPct val="90000"/>
              </a:lnSpc>
              <a:buClr>
                <a:schemeClr val="bg2"/>
              </a:buClr>
              <a:buFont typeface="Arial" panose="020B0604020202020204" pitchFamily="34" charset="0"/>
              <a:buChar char="•"/>
              <a:defRPr/>
            </a:pPr>
            <a:r>
              <a:rPr lang="en-US" altLang="en-US" dirty="0" err="1">
                <a:solidFill>
                  <a:srgbClr val="C00000"/>
                </a:solidFill>
                <a:effectLst/>
                <a:latin typeface="Times New Roman" panose="02020603050405020304" pitchFamily="18" charset="0"/>
                <a:cs typeface="Times New Roman" panose="02020603050405020304" pitchFamily="18" charset="0"/>
              </a:rPr>
              <a:t>Retrolenticular</a:t>
            </a:r>
            <a:r>
              <a:rPr lang="en-US" altLang="en-US" dirty="0">
                <a:solidFill>
                  <a:srgbClr val="C00000"/>
                </a:solidFill>
                <a:effectLst/>
                <a:latin typeface="Times New Roman" panose="02020603050405020304" pitchFamily="18" charset="0"/>
                <a:cs typeface="Times New Roman" panose="02020603050405020304" pitchFamily="18" charset="0"/>
              </a:rPr>
              <a:t> part </a:t>
            </a:r>
            <a:r>
              <a:rPr lang="en-US" altLang="en-US" sz="2400" dirty="0">
                <a:solidFill>
                  <a:schemeClr val="bg2"/>
                </a:solidFill>
                <a:effectLst/>
                <a:latin typeface="Times New Roman" panose="02020603050405020304" pitchFamily="18" charset="0"/>
                <a:cs typeface="Times New Roman" panose="02020603050405020304" pitchFamily="18" charset="0"/>
              </a:rPr>
              <a:t>contains:</a:t>
            </a:r>
            <a:br>
              <a:rPr lang="en-US" altLang="en-US" sz="2400" dirty="0">
                <a:solidFill>
                  <a:schemeClr val="bg2"/>
                </a:solidFill>
                <a:effectLst/>
                <a:latin typeface="Times New Roman" panose="02020603050405020304" pitchFamily="18" charset="0"/>
                <a:cs typeface="Times New Roman" panose="02020603050405020304" pitchFamily="18" charset="0"/>
              </a:rPr>
            </a:br>
            <a:br>
              <a:rPr lang="en-US" altLang="en-US" sz="2400" dirty="0">
                <a:solidFill>
                  <a:schemeClr val="bg2"/>
                </a:solidFill>
                <a:effectLst/>
                <a:latin typeface="Times New Roman" panose="02020603050405020304" pitchFamily="18" charset="0"/>
                <a:cs typeface="Times New Roman" panose="02020603050405020304" pitchFamily="18" charset="0"/>
              </a:rPr>
            </a:br>
            <a:r>
              <a:rPr lang="en-US" altLang="en-US" sz="2400" dirty="0">
                <a:solidFill>
                  <a:schemeClr val="bg2"/>
                </a:solidFill>
                <a:effectLst/>
                <a:latin typeface="Times New Roman" panose="02020603050405020304" pitchFamily="18" charset="0"/>
                <a:cs typeface="Times New Roman" panose="02020603050405020304" pitchFamily="18" charset="0"/>
              </a:rPr>
              <a:t>1)</a:t>
            </a:r>
            <a:r>
              <a:rPr lang="en-US" altLang="en-US" sz="2400" dirty="0">
                <a:solidFill>
                  <a:schemeClr val="tx2"/>
                </a:solidFill>
                <a:effectLst/>
                <a:latin typeface="Times New Roman" panose="02020603050405020304" pitchFamily="18" charset="0"/>
                <a:cs typeface="Times New Roman" panose="02020603050405020304" pitchFamily="18" charset="0"/>
              </a:rPr>
              <a:t> </a:t>
            </a:r>
            <a:r>
              <a:rPr lang="en-US" altLang="en-US" sz="2800" dirty="0">
                <a:solidFill>
                  <a:schemeClr val="bg1">
                    <a:lumMod val="75000"/>
                  </a:schemeClr>
                </a:solidFill>
                <a:effectLst/>
                <a:latin typeface="Times New Roman" panose="02020603050405020304" pitchFamily="18" charset="0"/>
                <a:cs typeface="Times New Roman" panose="02020603050405020304" pitchFamily="18" charset="0"/>
              </a:rPr>
              <a:t>thalamocortical projections</a:t>
            </a:r>
            <a:r>
              <a:rPr lang="sr-Cyrl-RS" altLang="en-US" sz="2800" dirty="0">
                <a:solidFill>
                  <a:schemeClr val="bg1">
                    <a:lumMod val="75000"/>
                  </a:schemeClr>
                </a:solidFill>
                <a:effectLst/>
                <a:latin typeface="Times New Roman" panose="02020603050405020304" pitchFamily="18" charset="0"/>
                <a:cs typeface="Times New Roman" panose="02020603050405020304" pitchFamily="18" charset="0"/>
              </a:rPr>
              <a:t> </a:t>
            </a:r>
            <a:r>
              <a:rPr lang="en-US" altLang="en-US" sz="2400" u="sng" dirty="0">
                <a:solidFill>
                  <a:schemeClr val="bg2"/>
                </a:solidFill>
                <a:effectLst/>
                <a:latin typeface="Times New Roman" panose="02020603050405020304" pitchFamily="18" charset="0"/>
                <a:cs typeface="Times New Roman" panose="02020603050405020304" pitchFamily="18" charset="0"/>
              </a:rPr>
              <a:t>:</a:t>
            </a:r>
          </a:p>
          <a:p>
            <a:pPr eaLnBrk="1" hangingPunct="1">
              <a:lnSpc>
                <a:spcPct val="90000"/>
              </a:lnSpc>
              <a:buClr>
                <a:schemeClr val="bg2"/>
              </a:buClr>
              <a:buFont typeface="Arial" panose="020B0604020202020204" pitchFamily="34" charset="0"/>
              <a:buChar char="•"/>
              <a:defRPr/>
            </a:pPr>
            <a:r>
              <a:rPr lang="en-US" altLang="en-US" sz="2400" dirty="0" err="1">
                <a:solidFill>
                  <a:schemeClr val="bg1">
                    <a:lumMod val="75000"/>
                  </a:schemeClr>
                </a:solidFill>
                <a:effectLst/>
                <a:latin typeface="Times New Roman" panose="02020603050405020304" pitchFamily="18" charset="0"/>
                <a:cs typeface="Times New Roman" panose="02020603050405020304" pitchFamily="18" charset="0"/>
              </a:rPr>
              <a:t>Geniculocalcarine</a:t>
            </a:r>
            <a:r>
              <a:rPr lang="en-US" altLang="en-US" sz="2400" dirty="0">
                <a:solidFill>
                  <a:schemeClr val="bg1">
                    <a:lumMod val="75000"/>
                  </a:schemeClr>
                </a:solidFill>
                <a:effectLst/>
                <a:latin typeface="Times New Roman" panose="02020603050405020304" pitchFamily="18" charset="0"/>
                <a:cs typeface="Times New Roman" panose="02020603050405020304" pitchFamily="18" charset="0"/>
              </a:rPr>
              <a:t> fibers </a:t>
            </a:r>
            <a:r>
              <a:rPr lang="en-US" altLang="en-US" sz="2400" dirty="0">
                <a:solidFill>
                  <a:schemeClr val="bg2"/>
                </a:solidFill>
                <a:effectLst/>
                <a:latin typeface="Times New Roman" panose="02020603050405020304" pitchFamily="18" charset="0"/>
                <a:cs typeface="Times New Roman" panose="02020603050405020304" pitchFamily="18" charset="0"/>
              </a:rPr>
              <a:t>(visual radiation), </a:t>
            </a:r>
            <a:r>
              <a:rPr lang="en-GB" altLang="en-US" sz="2400" u="sng" dirty="0">
                <a:solidFill>
                  <a:schemeClr val="bg2"/>
                </a:solidFill>
                <a:effectLst/>
                <a:latin typeface="Times New Roman" panose="02020603050405020304" pitchFamily="18" charset="0"/>
                <a:cs typeface="Times New Roman" panose="02020603050405020304" pitchFamily="18" charset="0"/>
              </a:rPr>
              <a:t>that pass through posterior thalamic peduncle, </a:t>
            </a:r>
            <a:r>
              <a:rPr lang="en-US" altLang="en-US" sz="2400" dirty="0">
                <a:solidFill>
                  <a:schemeClr val="bg2"/>
                </a:solidFill>
                <a:effectLst/>
                <a:latin typeface="Times New Roman" panose="02020603050405020304" pitchFamily="18" charset="0"/>
                <a:cs typeface="Times New Roman" panose="02020603050405020304" pitchFamily="18" charset="0"/>
              </a:rPr>
              <a:t>from the lateral geniculate nucleus of thalamus to the visual cortex in the occipital lobe</a:t>
            </a:r>
          </a:p>
          <a:p>
            <a:pPr eaLnBrk="1" hangingPunct="1">
              <a:lnSpc>
                <a:spcPct val="90000"/>
              </a:lnSpc>
              <a:buClr>
                <a:schemeClr val="bg2"/>
              </a:buClr>
              <a:buFont typeface="Arial" panose="020B0604020202020204" pitchFamily="34" charset="0"/>
              <a:buChar char="•"/>
              <a:defRPr/>
            </a:pPr>
            <a:r>
              <a:rPr lang="en-US" altLang="en-US" sz="2400" dirty="0">
                <a:solidFill>
                  <a:schemeClr val="bg2"/>
                </a:solidFill>
                <a:effectLst/>
                <a:latin typeface="Times New Roman" panose="02020603050405020304" pitchFamily="18" charset="0"/>
                <a:cs typeface="Times New Roman" panose="02020603050405020304" pitchFamily="18" charset="0"/>
              </a:rPr>
              <a:t>&amp; few </a:t>
            </a:r>
            <a:r>
              <a:rPr lang="en-US" altLang="en-US" sz="2400" dirty="0" err="1">
                <a:solidFill>
                  <a:schemeClr val="bg1">
                    <a:lumMod val="75000"/>
                  </a:schemeClr>
                </a:solidFill>
                <a:effectLst/>
                <a:latin typeface="Times New Roman" panose="02020603050405020304" pitchFamily="18" charset="0"/>
                <a:cs typeface="Times New Roman" panose="02020603050405020304" pitchFamily="18" charset="0"/>
              </a:rPr>
              <a:t>Geniculotemporal</a:t>
            </a:r>
            <a:r>
              <a:rPr lang="en-US" altLang="en-US" sz="2400" dirty="0">
                <a:solidFill>
                  <a:schemeClr val="bg1">
                    <a:lumMod val="75000"/>
                  </a:schemeClr>
                </a:solidFill>
                <a:effectLst/>
                <a:latin typeface="Times New Roman" panose="02020603050405020304" pitchFamily="18" charset="0"/>
                <a:cs typeface="Times New Roman" panose="02020603050405020304" pitchFamily="18" charset="0"/>
              </a:rPr>
              <a:t> fibers </a:t>
            </a:r>
            <a:r>
              <a:rPr lang="en-US" altLang="en-US" sz="2400" dirty="0">
                <a:solidFill>
                  <a:schemeClr val="bg2"/>
                </a:solidFill>
                <a:effectLst/>
                <a:latin typeface="Times New Roman" panose="02020603050405020304" pitchFamily="18" charset="0"/>
                <a:cs typeface="Times New Roman" panose="02020603050405020304" pitchFamily="18" charset="0"/>
              </a:rPr>
              <a:t>(auditory radiation) </a:t>
            </a:r>
            <a:r>
              <a:rPr lang="en-GB" altLang="en-US" sz="2400" u="sng" dirty="0">
                <a:solidFill>
                  <a:schemeClr val="bg2"/>
                </a:solidFill>
                <a:effectLst/>
                <a:latin typeface="Times New Roman" panose="02020603050405020304" pitchFamily="18" charset="0"/>
                <a:cs typeface="Times New Roman" panose="02020603050405020304" pitchFamily="18" charset="0"/>
              </a:rPr>
              <a:t>that pass through inferior thalamic peduncle, </a:t>
            </a:r>
            <a:r>
              <a:rPr lang="en-US" altLang="en-US" sz="2400" dirty="0">
                <a:solidFill>
                  <a:schemeClr val="bg2"/>
                </a:solidFill>
                <a:effectLst/>
                <a:latin typeface="Times New Roman" panose="02020603050405020304" pitchFamily="18" charset="0"/>
                <a:cs typeface="Times New Roman" panose="02020603050405020304" pitchFamily="18" charset="0"/>
              </a:rPr>
              <a:t>from the medial geniculate nucleus of thalamus to the auditory cortex in the temporal lobe</a:t>
            </a:r>
          </a:p>
          <a:p>
            <a:pPr marL="0" indent="0" eaLnBrk="1" hangingPunct="1">
              <a:lnSpc>
                <a:spcPct val="90000"/>
              </a:lnSpc>
              <a:buClr>
                <a:schemeClr val="bg2"/>
              </a:buClr>
              <a:buNone/>
              <a:defRPr/>
            </a:pPr>
            <a:r>
              <a:rPr lang="en-US" altLang="en-US" sz="2400" dirty="0">
                <a:solidFill>
                  <a:schemeClr val="bg2"/>
                </a:solidFill>
                <a:effectLst/>
                <a:latin typeface="Times New Roman" panose="02020603050405020304" pitchFamily="18" charset="0"/>
                <a:cs typeface="Times New Roman" panose="02020603050405020304" pitchFamily="18" charset="0"/>
              </a:rPr>
              <a:t> 2) </a:t>
            </a:r>
            <a:r>
              <a:rPr lang="en-US" altLang="en-US" sz="2400" dirty="0" err="1">
                <a:solidFill>
                  <a:schemeClr val="accent2">
                    <a:lumMod val="75000"/>
                  </a:schemeClr>
                </a:solidFill>
                <a:effectLst/>
                <a:latin typeface="Times New Roman" panose="02020603050405020304" pitchFamily="18" charset="0"/>
                <a:cs typeface="Times New Roman" panose="02020603050405020304" pitchFamily="18" charset="0"/>
              </a:rPr>
              <a:t>parietopontine</a:t>
            </a:r>
            <a:r>
              <a:rPr lang="en-US" altLang="en-US" sz="2400" dirty="0">
                <a:solidFill>
                  <a:schemeClr val="accent2">
                    <a:lumMod val="75000"/>
                  </a:schemeClr>
                </a:solidFill>
                <a:effectLst/>
                <a:latin typeface="Times New Roman" panose="02020603050405020304" pitchFamily="18" charset="0"/>
                <a:cs typeface="Times New Roman" panose="02020603050405020304" pitchFamily="18" charset="0"/>
              </a:rPr>
              <a:t> and </a:t>
            </a:r>
            <a:r>
              <a:rPr lang="en-US" altLang="en-US" sz="2400" dirty="0" err="1">
                <a:solidFill>
                  <a:schemeClr val="accent2">
                    <a:lumMod val="75000"/>
                  </a:schemeClr>
                </a:solidFill>
                <a:effectLst/>
                <a:latin typeface="Times New Roman" panose="02020603050405020304" pitchFamily="18" charset="0"/>
                <a:cs typeface="Times New Roman" panose="02020603050405020304" pitchFamily="18" charset="0"/>
              </a:rPr>
              <a:t>occipitopntine</a:t>
            </a:r>
            <a:br>
              <a:rPr lang="en-US" altLang="en-US" sz="2400" dirty="0">
                <a:solidFill>
                  <a:schemeClr val="accent2">
                    <a:lumMod val="75000"/>
                  </a:schemeClr>
                </a:solidFill>
                <a:effectLst/>
                <a:latin typeface="Times New Roman" panose="02020603050405020304" pitchFamily="18" charset="0"/>
                <a:cs typeface="Times New Roman" panose="02020603050405020304" pitchFamily="18" charset="0"/>
              </a:rPr>
            </a:br>
            <a:r>
              <a:rPr lang="en-US" altLang="en-US" sz="2400" dirty="0">
                <a:solidFill>
                  <a:schemeClr val="accent2">
                    <a:lumMod val="75000"/>
                  </a:schemeClr>
                </a:solidFill>
                <a:effectLst/>
                <a:latin typeface="Times New Roman" panose="02020603050405020304" pitchFamily="18" charset="0"/>
                <a:cs typeface="Times New Roman" panose="02020603050405020304" pitchFamily="18" charset="0"/>
              </a:rPr>
              <a:t>     fibers (corticopontine fibers)</a:t>
            </a:r>
          </a:p>
          <a:p>
            <a:pPr marL="0" indent="0" eaLnBrk="1" hangingPunct="1">
              <a:lnSpc>
                <a:spcPct val="90000"/>
              </a:lnSpc>
              <a:buNone/>
              <a:defRPr/>
            </a:pPr>
            <a:endParaRPr lang="en-US" altLang="en-US" sz="2400" dirty="0">
              <a:solidFill>
                <a:schemeClr val="tx2"/>
              </a:solidFill>
              <a:latin typeface="Arial Unicode MS" pitchFamily="34" charset="-128"/>
            </a:endParaRPr>
          </a:p>
        </p:txBody>
      </p:sp>
      <p:sp>
        <p:nvSpPr>
          <p:cNvPr id="7172" name="Oval 8">
            <a:extLst>
              <a:ext uri="{FF2B5EF4-FFF2-40B4-BE49-F238E27FC236}">
                <a16:creationId xmlns:a16="http://schemas.microsoft.com/office/drawing/2014/main" id="{6F8260C5-010C-1FF0-07FA-4B4BC88B19A0}"/>
              </a:ext>
            </a:extLst>
          </p:cNvPr>
          <p:cNvSpPr>
            <a:spLocks noChangeArrowheads="1"/>
          </p:cNvSpPr>
          <p:nvPr/>
        </p:nvSpPr>
        <p:spPr bwMode="auto">
          <a:xfrm>
            <a:off x="5572125" y="3643313"/>
            <a:ext cx="214313" cy="223837"/>
          </a:xfrm>
          <a:prstGeom prst="ellipse">
            <a:avLst/>
          </a:prstGeom>
          <a:solidFill>
            <a:srgbClr val="FF0000"/>
          </a:solidFill>
          <a:ln w="28575">
            <a:solidFill>
              <a:srgbClr val="FF0066"/>
            </a:solidFill>
            <a:round/>
            <a:headEnd/>
            <a:tailEnd/>
          </a:ln>
        </p:spPr>
        <p:txBody>
          <a:bodyPr wrap="none" anchor="ctr"/>
          <a:lstStyle>
            <a:lvl1pPr>
              <a:spcBef>
                <a:spcPct val="20000"/>
              </a:spcBef>
              <a:buClr>
                <a:schemeClr val="hlink"/>
              </a:buClr>
              <a:buChar char="•"/>
              <a:defRPr sz="3200">
                <a:solidFill>
                  <a:schemeClr val="tx1"/>
                </a:solidFill>
                <a:latin typeface="Arial Black" panose="020B0A04020102020204" pitchFamily="34" charset="0"/>
                <a:cs typeface="Arial" panose="020B0604020202020204" pitchFamily="34" charset="0"/>
              </a:defRPr>
            </a:lvl1pPr>
            <a:lvl2pPr marL="742950" indent="-285750">
              <a:spcBef>
                <a:spcPct val="20000"/>
              </a:spcBef>
              <a:buClr>
                <a:schemeClr val="folHlink"/>
              </a:buClr>
              <a:buChar char="•"/>
              <a:defRPr sz="2800">
                <a:solidFill>
                  <a:schemeClr val="tx1"/>
                </a:solidFill>
                <a:latin typeface="Arial Black" panose="020B0A04020102020204" pitchFamily="34" charset="0"/>
                <a:cs typeface="Arial" panose="020B0604020202020204" pitchFamily="34" charset="0"/>
              </a:defRPr>
            </a:lvl2pPr>
            <a:lvl3pPr marL="1143000" indent="-228600">
              <a:spcBef>
                <a:spcPct val="20000"/>
              </a:spcBef>
              <a:buChar char="•"/>
              <a:defRPr sz="2400">
                <a:solidFill>
                  <a:schemeClr val="tx1"/>
                </a:solidFill>
                <a:latin typeface="Arial Black" panose="020B0A04020102020204" pitchFamily="34" charset="0"/>
                <a:cs typeface="Arial" panose="020B0604020202020204" pitchFamily="34" charset="0"/>
              </a:defRPr>
            </a:lvl3pPr>
            <a:lvl4pPr marL="1600200" indent="-228600">
              <a:spcBef>
                <a:spcPct val="20000"/>
              </a:spcBef>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4pPr>
            <a:lvl5pPr marL="2057400" indent="-228600">
              <a:spcBef>
                <a:spcPct val="20000"/>
              </a:spcBef>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5pPr>
            <a:lvl6pPr marL="2514600" indent="-228600" eaLnBrk="0" fontAlgn="base" hangingPunct="0">
              <a:spcBef>
                <a:spcPct val="20000"/>
              </a:spcBef>
              <a:spcAft>
                <a:spcPct val="0"/>
              </a:spcAft>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6pPr>
            <a:lvl7pPr marL="2971800" indent="-228600" eaLnBrk="0" fontAlgn="base" hangingPunct="0">
              <a:spcBef>
                <a:spcPct val="20000"/>
              </a:spcBef>
              <a:spcAft>
                <a:spcPct val="0"/>
              </a:spcAft>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7pPr>
            <a:lvl8pPr marL="3429000" indent="-228600" eaLnBrk="0" fontAlgn="base" hangingPunct="0">
              <a:spcBef>
                <a:spcPct val="20000"/>
              </a:spcBef>
              <a:spcAft>
                <a:spcPct val="0"/>
              </a:spcAft>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8pPr>
            <a:lvl9pPr marL="3886200" indent="-228600" eaLnBrk="0" fontAlgn="base" hangingPunct="0">
              <a:spcBef>
                <a:spcPct val="20000"/>
              </a:spcBef>
              <a:spcAft>
                <a:spcPct val="0"/>
              </a:spcAft>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9pPr>
          </a:lstStyle>
          <a:p>
            <a:pPr eaLnBrk="1" hangingPunct="1">
              <a:spcBef>
                <a:spcPct val="0"/>
              </a:spcBef>
              <a:buClrTx/>
              <a:buFontTx/>
              <a:buNone/>
            </a:pPr>
            <a:endParaRPr lang="en-US" altLang="en-US" sz="180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7172"/>
                                        </p:tgtEl>
                                        <p:attrNameLst>
                                          <p:attrName>style.visibility</p:attrName>
                                        </p:attrNameLst>
                                      </p:cBhvr>
                                      <p:to>
                                        <p:strVal val="visible"/>
                                      </p:to>
                                    </p:set>
                                    <p:animEffect transition="in" filter="dissolve">
                                      <p:cBhvr>
                                        <p:cTn id="7" dur="500"/>
                                        <p:tgtEl>
                                          <p:spTgt spid="71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2" grpId="0" animBg="1"/>
    </p:bldLst>
  </p:timing>
</p:sld>
</file>

<file path=ppt/slides/slide106.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04D207F-43BC-6DA6-FA7C-E236597BD543}"/>
              </a:ext>
            </a:extLst>
          </p:cNvPr>
          <p:cNvSpPr/>
          <p:nvPr/>
        </p:nvSpPr>
        <p:spPr>
          <a:xfrm>
            <a:off x="4143375" y="1143000"/>
            <a:ext cx="4572000" cy="40719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8195" name="Rectangle 5">
            <a:extLst>
              <a:ext uri="{FF2B5EF4-FFF2-40B4-BE49-F238E27FC236}">
                <a16:creationId xmlns:a16="http://schemas.microsoft.com/office/drawing/2014/main" id="{188A16A8-1249-119E-3F1D-70826FEBE94E}"/>
              </a:ext>
            </a:extLst>
          </p:cNvPr>
          <p:cNvSpPr>
            <a:spLocks noGrp="1" noChangeArrowheads="1"/>
          </p:cNvSpPr>
          <p:nvPr>
            <p:ph type="body" sz="half" idx="4294967295"/>
          </p:nvPr>
        </p:nvSpPr>
        <p:spPr>
          <a:xfrm>
            <a:off x="4763" y="690563"/>
            <a:ext cx="4248150" cy="5905500"/>
          </a:xfrm>
        </p:spPr>
        <p:txBody>
          <a:bodyPr/>
          <a:lstStyle/>
          <a:p>
            <a:pPr eaLnBrk="1" hangingPunct="1">
              <a:buClr>
                <a:schemeClr val="bg2"/>
              </a:buClr>
              <a:buSzPct val="80000"/>
              <a:buFont typeface="Arial" panose="020B0604020202020204" pitchFamily="34" charset="0"/>
              <a:buChar char="•"/>
              <a:defRPr/>
            </a:pPr>
            <a:r>
              <a:rPr lang="en-US" dirty="0">
                <a:solidFill>
                  <a:srgbClr val="C00000"/>
                </a:solidFill>
                <a:effectLst/>
                <a:latin typeface="Times New Roman" panose="02020603050405020304" pitchFamily="18" charset="0"/>
                <a:cs typeface="Times New Roman" panose="02020603050405020304" pitchFamily="18" charset="0"/>
              </a:rPr>
              <a:t>Sublenticular part </a:t>
            </a:r>
            <a:r>
              <a:rPr lang="en-US" sz="2400" dirty="0">
                <a:solidFill>
                  <a:schemeClr val="bg2"/>
                </a:solidFill>
                <a:effectLst/>
                <a:latin typeface="Times New Roman" panose="02020603050405020304" pitchFamily="18" charset="0"/>
                <a:cs typeface="Times New Roman" panose="02020603050405020304" pitchFamily="18" charset="0"/>
              </a:rPr>
              <a:t>contains:</a:t>
            </a:r>
          </a:p>
          <a:p>
            <a:pPr marL="457200" indent="-457200" eaLnBrk="1" hangingPunct="1">
              <a:buClr>
                <a:schemeClr val="bg2"/>
              </a:buClr>
              <a:buSzPct val="80000"/>
              <a:buAutoNum type="arabicParenR"/>
              <a:defRPr/>
            </a:pPr>
            <a:r>
              <a:rPr lang="en-US" sz="2400" dirty="0">
                <a:solidFill>
                  <a:schemeClr val="bg1">
                    <a:lumMod val="75000"/>
                  </a:schemeClr>
                </a:solidFill>
                <a:effectLst/>
                <a:latin typeface="Times New Roman" panose="02020603050405020304" pitchFamily="18" charset="0"/>
                <a:cs typeface="Times New Roman" panose="02020603050405020304" pitchFamily="18" charset="0"/>
              </a:rPr>
              <a:t>thalamocortical projections: </a:t>
            </a:r>
            <a:br>
              <a:rPr lang="en-US" sz="2400" dirty="0">
                <a:solidFill>
                  <a:schemeClr val="bg1">
                    <a:lumMod val="75000"/>
                  </a:schemeClr>
                </a:solidFill>
                <a:effectLst/>
                <a:latin typeface="Times New Roman" panose="02020603050405020304" pitchFamily="18" charset="0"/>
                <a:cs typeface="Times New Roman" panose="02020603050405020304" pitchFamily="18" charset="0"/>
              </a:rPr>
            </a:br>
            <a:br>
              <a:rPr lang="en-US" sz="800" dirty="0">
                <a:solidFill>
                  <a:schemeClr val="bg1">
                    <a:lumMod val="75000"/>
                  </a:schemeClr>
                </a:solidFill>
                <a:effectLst/>
                <a:latin typeface="Times New Roman" panose="02020603050405020304" pitchFamily="18" charset="0"/>
                <a:cs typeface="Times New Roman" panose="02020603050405020304" pitchFamily="18" charset="0"/>
              </a:rPr>
            </a:br>
            <a:r>
              <a:rPr lang="en-US" sz="2400" dirty="0" err="1">
                <a:solidFill>
                  <a:schemeClr val="bg1">
                    <a:lumMod val="75000"/>
                  </a:schemeClr>
                </a:solidFill>
                <a:effectLst/>
                <a:latin typeface="Times New Roman" panose="02020603050405020304" pitchFamily="18" charset="0"/>
                <a:cs typeface="Times New Roman" panose="02020603050405020304" pitchFamily="18" charset="0"/>
              </a:rPr>
              <a:t>geniculo</a:t>
            </a:r>
            <a:r>
              <a:rPr lang="en-US" sz="2400" dirty="0">
                <a:solidFill>
                  <a:schemeClr val="bg1">
                    <a:lumMod val="75000"/>
                  </a:schemeClr>
                </a:solidFill>
                <a:effectLst/>
                <a:latin typeface="Times New Roman" panose="02020603050405020304" pitchFamily="18" charset="0"/>
                <a:cs typeface="Times New Roman" panose="02020603050405020304" pitchFamily="18" charset="0"/>
              </a:rPr>
              <a:t>-temporal fibers </a:t>
            </a:r>
            <a:r>
              <a:rPr lang="en-US" sz="2400" dirty="0">
                <a:solidFill>
                  <a:schemeClr val="bg2"/>
                </a:solidFill>
                <a:effectLst/>
                <a:latin typeface="Times New Roman" panose="02020603050405020304" pitchFamily="18" charset="0"/>
                <a:cs typeface="Times New Roman" panose="02020603050405020304" pitchFamily="18" charset="0"/>
              </a:rPr>
              <a:t>(auditory radiation), </a:t>
            </a:r>
            <a:r>
              <a:rPr lang="en-GB" altLang="en-US" sz="2400" u="sng" dirty="0">
                <a:solidFill>
                  <a:schemeClr val="bg2"/>
                </a:solidFill>
                <a:effectLst/>
                <a:latin typeface="Times New Roman" panose="02020603050405020304" pitchFamily="18" charset="0"/>
                <a:cs typeface="Times New Roman" panose="02020603050405020304" pitchFamily="18" charset="0"/>
              </a:rPr>
              <a:t>that pass through inferior thalamic peduncle,</a:t>
            </a:r>
            <a:r>
              <a:rPr lang="en-US" sz="2400" dirty="0">
                <a:solidFill>
                  <a:schemeClr val="bg2"/>
                </a:solidFill>
                <a:effectLst/>
                <a:latin typeface="Times New Roman" panose="02020603050405020304" pitchFamily="18" charset="0"/>
                <a:cs typeface="Times New Roman" panose="02020603050405020304" pitchFamily="18" charset="0"/>
              </a:rPr>
              <a:t> from the medial geniculate nucleus of thalamus to the auditory cortex in the temporal lobe</a:t>
            </a:r>
          </a:p>
          <a:p>
            <a:pPr marL="457200" indent="-457200" eaLnBrk="1" hangingPunct="1">
              <a:buClr>
                <a:schemeClr val="bg2"/>
              </a:buClr>
              <a:buSzPct val="80000"/>
              <a:buFont typeface="Wingdings" panose="05000000000000000000" pitchFamily="2" charset="2"/>
              <a:buAutoNum type="arabicParenR"/>
              <a:defRPr/>
            </a:pPr>
            <a:r>
              <a:rPr lang="en-US" altLang="en-US" sz="2400" dirty="0" err="1">
                <a:solidFill>
                  <a:schemeClr val="accent2">
                    <a:lumMod val="75000"/>
                  </a:schemeClr>
                </a:solidFill>
                <a:effectLst/>
                <a:latin typeface="Times New Roman" panose="02020603050405020304" pitchFamily="18" charset="0"/>
                <a:cs typeface="Times New Roman" panose="02020603050405020304" pitchFamily="18" charset="0"/>
              </a:rPr>
              <a:t>temporopontinefibers</a:t>
            </a:r>
            <a:r>
              <a:rPr lang="en-US" altLang="en-US" sz="2400" dirty="0">
                <a:solidFill>
                  <a:schemeClr val="accent2">
                    <a:lumMod val="75000"/>
                  </a:schemeClr>
                </a:solidFill>
                <a:effectLst/>
                <a:latin typeface="Times New Roman" panose="02020603050405020304" pitchFamily="18" charset="0"/>
                <a:cs typeface="Times New Roman" panose="02020603050405020304" pitchFamily="18" charset="0"/>
              </a:rPr>
              <a:t> (corticopontine fibers)</a:t>
            </a:r>
          </a:p>
          <a:p>
            <a:pPr marL="457200" indent="-457200" eaLnBrk="1" hangingPunct="1">
              <a:buClr>
                <a:schemeClr val="bg2"/>
              </a:buClr>
              <a:buSzPct val="80000"/>
              <a:buAutoNum type="arabicParenR"/>
              <a:defRPr/>
            </a:pPr>
            <a:endParaRPr lang="en-US" sz="2400" dirty="0">
              <a:solidFill>
                <a:schemeClr val="bg2"/>
              </a:solidFill>
              <a:effectLst/>
              <a:latin typeface="Times New Roman" panose="02020603050405020304" pitchFamily="18" charset="0"/>
              <a:cs typeface="Times New Roman" panose="02020603050405020304" pitchFamily="18" charset="0"/>
            </a:endParaRPr>
          </a:p>
          <a:p>
            <a:pPr eaLnBrk="1" hangingPunct="1">
              <a:defRPr/>
            </a:pPr>
            <a:endParaRPr lang="en-US" sz="2800" dirty="0"/>
          </a:p>
        </p:txBody>
      </p:sp>
      <p:pic>
        <p:nvPicPr>
          <p:cNvPr id="43012" name="Picture 4" descr="C:\Documents and Settings\Free User\My Documents\My Pictures\internal capsule.gif">
            <a:extLst>
              <a:ext uri="{FF2B5EF4-FFF2-40B4-BE49-F238E27FC236}">
                <a16:creationId xmlns:a16="http://schemas.microsoft.com/office/drawing/2014/main" id="{25FB78E6-96AE-22FE-AB37-04302D29B0C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57688" y="1500188"/>
            <a:ext cx="41148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Arc 5">
            <a:extLst>
              <a:ext uri="{FF2B5EF4-FFF2-40B4-BE49-F238E27FC236}">
                <a16:creationId xmlns:a16="http://schemas.microsoft.com/office/drawing/2014/main" id="{AF245D0A-5931-D1F1-E595-BD3ACA3B936C}"/>
              </a:ext>
            </a:extLst>
          </p:cNvPr>
          <p:cNvSpPr/>
          <p:nvPr/>
        </p:nvSpPr>
        <p:spPr>
          <a:xfrm>
            <a:off x="6429375" y="3786188"/>
            <a:ext cx="71438" cy="71437"/>
          </a:xfrm>
          <a:prstGeom prst="arc">
            <a:avLst/>
          </a:prstGeom>
        </p:spPr>
        <p:style>
          <a:lnRef idx="1">
            <a:schemeClr val="accent1"/>
          </a:lnRef>
          <a:fillRef idx="0">
            <a:schemeClr val="accent1"/>
          </a:fillRef>
          <a:effectRef idx="0">
            <a:schemeClr val="accent1"/>
          </a:effectRef>
          <a:fontRef idx="minor">
            <a:schemeClr val="tx1"/>
          </a:fontRef>
        </p:style>
        <p:txBody>
          <a:bodyPr anchor="ctr"/>
          <a:lstStyle/>
          <a:p>
            <a:pPr algn="ctr" eaLnBrk="1" hangingPunct="1">
              <a:defRPr/>
            </a:pPr>
            <a:endParaRPr lang="en-US"/>
          </a:p>
        </p:txBody>
      </p:sp>
      <p:cxnSp>
        <p:nvCxnSpPr>
          <p:cNvPr id="9" name="Straight Arrow Connector 8">
            <a:extLst>
              <a:ext uri="{FF2B5EF4-FFF2-40B4-BE49-F238E27FC236}">
                <a16:creationId xmlns:a16="http://schemas.microsoft.com/office/drawing/2014/main" id="{E4EA0CE5-E25D-7E6F-055D-FBC4F4ADCEF2}"/>
              </a:ext>
            </a:extLst>
          </p:cNvPr>
          <p:cNvCxnSpPr/>
          <p:nvPr/>
        </p:nvCxnSpPr>
        <p:spPr>
          <a:xfrm rot="5400000" flipH="1" flipV="1">
            <a:off x="7001669" y="3499644"/>
            <a:ext cx="285750" cy="1588"/>
          </a:xfrm>
          <a:prstGeom prst="straightConnector1">
            <a:avLst/>
          </a:prstGeom>
          <a:ln w="38100">
            <a:solidFill>
              <a:srgbClr val="FF0066"/>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198B82D-660E-16F5-0746-1C66FBA49A29}"/>
              </a:ext>
            </a:extLst>
          </p:cNvPr>
          <p:cNvSpPr txBox="1"/>
          <p:nvPr/>
        </p:nvSpPr>
        <p:spPr>
          <a:xfrm>
            <a:off x="0" y="700864"/>
            <a:ext cx="9144000" cy="2831544"/>
          </a:xfrm>
          <a:prstGeom prst="rect">
            <a:avLst/>
          </a:prstGeom>
          <a:noFill/>
        </p:spPr>
        <p:txBody>
          <a:bodyPr wrap="square">
            <a:spAutoFit/>
          </a:bodyPr>
          <a:lstStyle/>
          <a:p>
            <a:pPr eaLnBrk="1" hangingPunct="1">
              <a:spcBef>
                <a:spcPct val="0"/>
              </a:spcBef>
              <a:buFontTx/>
              <a:buNone/>
            </a:pPr>
            <a:r>
              <a:rPr lang="en-US" altLang="en-US" sz="2200" dirty="0">
                <a:solidFill>
                  <a:schemeClr val="bg2"/>
                </a:solidFill>
                <a:latin typeface="+mn-lt"/>
                <a:ea typeface="Book Antiqua" panose="02040602050305030304" pitchFamily="18" charset="0"/>
                <a:cs typeface="Book Antiqua" panose="02040602050305030304" pitchFamily="18" charset="0"/>
              </a:rPr>
              <a:t>- Capsula interna is not the only </a:t>
            </a:r>
            <a:r>
              <a:rPr lang="en-US" altLang="en-US" sz="2200" dirty="0" err="1">
                <a:solidFill>
                  <a:schemeClr val="bg2"/>
                </a:solidFill>
                <a:latin typeface="+mn-lt"/>
                <a:ea typeface="Book Antiqua" panose="02040602050305030304" pitchFamily="18" charset="0"/>
                <a:cs typeface="Book Antiqua" panose="02040602050305030304" pitchFamily="18" charset="0"/>
              </a:rPr>
              <a:t>capsula</a:t>
            </a:r>
            <a:r>
              <a:rPr lang="en-US" altLang="en-US" sz="2200" dirty="0">
                <a:solidFill>
                  <a:schemeClr val="bg2"/>
                </a:solidFill>
                <a:latin typeface="+mn-lt"/>
                <a:ea typeface="Book Antiqua" panose="02040602050305030304" pitchFamily="18" charset="0"/>
                <a:cs typeface="Book Antiqua" panose="02040602050305030304" pitchFamily="18" charset="0"/>
              </a:rPr>
              <a:t> of white matter</a:t>
            </a:r>
          </a:p>
          <a:p>
            <a:pPr eaLnBrk="1" hangingPunct="1">
              <a:spcBef>
                <a:spcPct val="0"/>
              </a:spcBef>
              <a:buFontTx/>
              <a:buNone/>
            </a:pPr>
            <a:r>
              <a:rPr lang="en-US" altLang="en-US" sz="2200" dirty="0">
                <a:solidFill>
                  <a:schemeClr val="bg2"/>
                </a:solidFill>
                <a:latin typeface="+mn-lt"/>
                <a:ea typeface="Book Antiqua" panose="02040602050305030304" pitchFamily="18" charset="0"/>
                <a:cs typeface="Book Antiqua" panose="02040602050305030304" pitchFamily="18" charset="0"/>
              </a:rPr>
              <a:t>- There are three capsules of the cerebrum, formed by a numerous</a:t>
            </a:r>
            <a:br>
              <a:rPr lang="en-US" altLang="en-US" sz="2200" dirty="0">
                <a:solidFill>
                  <a:schemeClr val="bg2"/>
                </a:solidFill>
                <a:latin typeface="+mn-lt"/>
                <a:ea typeface="Book Antiqua" panose="02040602050305030304" pitchFamily="18" charset="0"/>
                <a:cs typeface="Book Antiqua" panose="02040602050305030304" pitchFamily="18" charset="0"/>
              </a:rPr>
            </a:br>
            <a:r>
              <a:rPr lang="en-US" altLang="en-US" sz="2200" dirty="0">
                <a:solidFill>
                  <a:schemeClr val="bg2"/>
                </a:solidFill>
                <a:latin typeface="+mn-lt"/>
                <a:ea typeface="Book Antiqua" panose="02040602050305030304" pitchFamily="18" charset="0"/>
                <a:cs typeface="Book Antiqua" panose="02040602050305030304" pitchFamily="18" charset="0"/>
              </a:rPr>
              <a:t>   pathway:</a:t>
            </a:r>
          </a:p>
          <a:p>
            <a:pPr eaLnBrk="1" hangingPunct="1">
              <a:spcBef>
                <a:spcPct val="0"/>
              </a:spcBef>
              <a:buFontTx/>
              <a:buNone/>
            </a:pPr>
            <a:r>
              <a:rPr lang="en-US" altLang="en-US" sz="2200" dirty="0">
                <a:solidFill>
                  <a:schemeClr val="bg2"/>
                </a:solidFill>
                <a:latin typeface="+mn-lt"/>
                <a:ea typeface="Book Antiqua" panose="02040602050305030304" pitchFamily="18" charset="0"/>
                <a:cs typeface="Book Antiqua" panose="02040602050305030304" pitchFamily="18" charset="0"/>
              </a:rPr>
              <a:t>a) </a:t>
            </a:r>
            <a:r>
              <a:rPr lang="en-US" altLang="en-US" sz="2200" b="1" dirty="0">
                <a:solidFill>
                  <a:schemeClr val="bg2"/>
                </a:solidFill>
                <a:latin typeface="+mn-lt"/>
                <a:ea typeface="Book Antiqua" panose="02040602050305030304" pitchFamily="18" charset="0"/>
                <a:cs typeface="Book Antiqua" panose="02040602050305030304" pitchFamily="18" charset="0"/>
              </a:rPr>
              <a:t>Internal capsule (Capsula interna)</a:t>
            </a:r>
          </a:p>
          <a:p>
            <a:pPr eaLnBrk="1" hangingPunct="1">
              <a:spcBef>
                <a:spcPct val="0"/>
              </a:spcBef>
              <a:buFontTx/>
              <a:buNone/>
            </a:pPr>
            <a:r>
              <a:rPr lang="en-US" altLang="en-US" sz="2200" dirty="0">
                <a:solidFill>
                  <a:schemeClr val="bg2"/>
                </a:solidFill>
                <a:latin typeface="+mn-lt"/>
                <a:ea typeface="Book Antiqua" panose="02040602050305030304" pitchFamily="18" charset="0"/>
                <a:cs typeface="Book Antiqua" panose="02040602050305030304" pitchFamily="18" charset="0"/>
              </a:rPr>
              <a:t>b) </a:t>
            </a:r>
            <a:r>
              <a:rPr lang="en-US" altLang="en-US" sz="2200" b="1" dirty="0">
                <a:solidFill>
                  <a:schemeClr val="bg2"/>
                </a:solidFill>
                <a:latin typeface="+mn-lt"/>
                <a:ea typeface="Book Antiqua" panose="02040602050305030304" pitchFamily="18" charset="0"/>
                <a:cs typeface="Book Antiqua" panose="02040602050305030304" pitchFamily="18" charset="0"/>
              </a:rPr>
              <a:t>External capsule (Capsula externa) </a:t>
            </a:r>
            <a:r>
              <a:rPr lang="en-US" altLang="en-US" sz="2200" dirty="0">
                <a:solidFill>
                  <a:schemeClr val="bg2"/>
                </a:solidFill>
                <a:latin typeface="+mn-lt"/>
                <a:ea typeface="Book Antiqua" panose="02040602050305030304" pitchFamily="18" charset="0"/>
                <a:cs typeface="Book Antiqua" panose="02040602050305030304" pitchFamily="18" charset="0"/>
              </a:rPr>
              <a:t>- </a:t>
            </a:r>
            <a:r>
              <a:rPr lang="en-GB" sz="2000" b="0" i="0" dirty="0" err="1">
                <a:solidFill>
                  <a:srgbClr val="202122"/>
                </a:solidFill>
                <a:effectLst/>
                <a:highlight>
                  <a:srgbClr val="FFFFFF"/>
                </a:highlight>
                <a:latin typeface="+mn-lt"/>
              </a:rPr>
              <a:t>fibers</a:t>
            </a:r>
            <a:r>
              <a:rPr lang="en-GB" sz="2000" b="0" i="0" dirty="0">
                <a:solidFill>
                  <a:srgbClr val="202122"/>
                </a:solidFill>
                <a:effectLst/>
                <a:highlight>
                  <a:srgbClr val="FFFFFF"/>
                </a:highlight>
                <a:latin typeface="+mn-lt"/>
              </a:rPr>
              <a:t> run between the most</a:t>
            </a:r>
            <a:r>
              <a:rPr lang="en-GB" sz="2000" dirty="0">
                <a:solidFill>
                  <a:srgbClr val="202122"/>
                </a:solidFill>
                <a:highlight>
                  <a:srgbClr val="FFFFFF"/>
                </a:highlight>
                <a:latin typeface="+mn-lt"/>
              </a:rPr>
              <a:t> </a:t>
            </a:r>
            <a:r>
              <a:rPr lang="en-GB" sz="2000" b="0" i="0" dirty="0">
                <a:solidFill>
                  <a:srgbClr val="202122"/>
                </a:solidFill>
                <a:effectLst/>
                <a:highlight>
                  <a:srgbClr val="FFFFFF"/>
                </a:highlight>
                <a:latin typeface="+mn-lt"/>
              </a:rPr>
              <a:t>lateral</a:t>
            </a:r>
            <a:br>
              <a:rPr lang="en-GB" sz="2000" b="0" i="0" dirty="0">
                <a:solidFill>
                  <a:srgbClr val="202122"/>
                </a:solidFill>
                <a:effectLst/>
                <a:highlight>
                  <a:srgbClr val="FFFFFF"/>
                </a:highlight>
                <a:latin typeface="+mn-lt"/>
              </a:rPr>
            </a:br>
            <a:r>
              <a:rPr lang="en-GB" sz="2000" b="0" i="0" dirty="0">
                <a:solidFill>
                  <a:srgbClr val="202122"/>
                </a:solidFill>
                <a:effectLst/>
                <a:highlight>
                  <a:srgbClr val="FFFFFF"/>
                </a:highlight>
                <a:latin typeface="+mn-lt"/>
              </a:rPr>
              <a:t>     segment of the </a:t>
            </a:r>
            <a:r>
              <a:rPr lang="en-GB" sz="2000" b="0" i="0" u="none" strike="noStrike" dirty="0">
                <a:solidFill>
                  <a:schemeClr val="bg2"/>
                </a:solidFill>
                <a:effectLst/>
                <a:highlight>
                  <a:srgbClr val="FFFFFF"/>
                </a:highlight>
                <a:latin typeface="+mn-lt"/>
              </a:rPr>
              <a:t>lentiform nucleus</a:t>
            </a:r>
            <a:r>
              <a:rPr lang="en-GB" sz="2000" b="0" i="0" dirty="0">
                <a:solidFill>
                  <a:schemeClr val="bg2"/>
                </a:solidFill>
                <a:effectLst/>
                <a:highlight>
                  <a:srgbClr val="FFFFFF"/>
                </a:highlight>
                <a:latin typeface="+mn-lt"/>
              </a:rPr>
              <a:t> (</a:t>
            </a:r>
            <a:r>
              <a:rPr lang="en-GB" sz="2000" b="0" i="0" u="none" strike="noStrike" dirty="0">
                <a:solidFill>
                  <a:schemeClr val="bg2"/>
                </a:solidFill>
                <a:effectLst/>
                <a:highlight>
                  <a:srgbClr val="FFFFFF"/>
                </a:highlight>
                <a:latin typeface="+mn-lt"/>
              </a:rPr>
              <a:t>putamen</a:t>
            </a:r>
            <a:r>
              <a:rPr lang="en-GB" sz="2000" b="0" i="0" dirty="0">
                <a:solidFill>
                  <a:srgbClr val="202122"/>
                </a:solidFill>
                <a:effectLst/>
                <a:highlight>
                  <a:srgbClr val="FFFFFF"/>
                </a:highlight>
                <a:latin typeface="+mn-lt"/>
              </a:rPr>
              <a:t>) and the </a:t>
            </a:r>
            <a:r>
              <a:rPr lang="en-GB" sz="2000" b="0" i="0" u="none" strike="noStrike" dirty="0">
                <a:solidFill>
                  <a:schemeClr val="bg2"/>
                </a:solidFill>
                <a:effectLst/>
                <a:highlight>
                  <a:srgbClr val="FFFFFF"/>
                </a:highlight>
                <a:latin typeface="+mn-lt"/>
              </a:rPr>
              <a:t>claustrum</a:t>
            </a:r>
            <a:r>
              <a:rPr lang="en-GB" sz="2000" b="0" i="0" dirty="0">
                <a:solidFill>
                  <a:srgbClr val="202122"/>
                </a:solidFill>
                <a:effectLst/>
                <a:highlight>
                  <a:srgbClr val="FFFFFF"/>
                </a:highlight>
                <a:latin typeface="+mn-lt"/>
              </a:rPr>
              <a:t>.</a:t>
            </a:r>
            <a:endParaRPr lang="en-US" altLang="en-US" sz="2000" dirty="0">
              <a:solidFill>
                <a:schemeClr val="bg2"/>
              </a:solidFill>
              <a:latin typeface="+mn-lt"/>
              <a:ea typeface="Book Antiqua" panose="02040602050305030304" pitchFamily="18" charset="0"/>
              <a:cs typeface="Book Antiqua" panose="02040602050305030304" pitchFamily="18" charset="0"/>
            </a:endParaRPr>
          </a:p>
          <a:p>
            <a:pPr eaLnBrk="1" hangingPunct="1"/>
            <a:r>
              <a:rPr lang="en-US" altLang="en-US" sz="2200" dirty="0">
                <a:solidFill>
                  <a:schemeClr val="bg2"/>
                </a:solidFill>
                <a:latin typeface="+mn-lt"/>
                <a:ea typeface="Book Antiqua" panose="02040602050305030304" pitchFamily="18" charset="0"/>
                <a:cs typeface="Book Antiqua" panose="02040602050305030304" pitchFamily="18" charset="0"/>
              </a:rPr>
              <a:t>c) </a:t>
            </a:r>
            <a:r>
              <a:rPr lang="en-US" altLang="en-US" sz="2200" b="1" dirty="0">
                <a:solidFill>
                  <a:schemeClr val="bg2"/>
                </a:solidFill>
                <a:latin typeface="+mn-lt"/>
                <a:ea typeface="Book Antiqua" panose="02040602050305030304" pitchFamily="18" charset="0"/>
                <a:cs typeface="Book Antiqua" panose="02040602050305030304" pitchFamily="18" charset="0"/>
              </a:rPr>
              <a:t>Capsula extrema </a:t>
            </a:r>
            <a:r>
              <a:rPr lang="en-US" altLang="en-US" sz="2200" dirty="0">
                <a:solidFill>
                  <a:schemeClr val="bg2"/>
                </a:solidFill>
                <a:latin typeface="+mn-lt"/>
                <a:ea typeface="Book Antiqua" panose="02040602050305030304" pitchFamily="18" charset="0"/>
                <a:cs typeface="Book Antiqua" panose="02040602050305030304" pitchFamily="18" charset="0"/>
              </a:rPr>
              <a:t>- </a:t>
            </a:r>
            <a:r>
              <a:rPr lang="en-GB" sz="2000" b="0" i="0" dirty="0" err="1">
                <a:solidFill>
                  <a:srgbClr val="202122"/>
                </a:solidFill>
                <a:effectLst/>
                <a:highlight>
                  <a:srgbClr val="FFFFFF"/>
                </a:highlight>
                <a:latin typeface="+mn-lt"/>
              </a:rPr>
              <a:t>fibers</a:t>
            </a:r>
            <a:r>
              <a:rPr lang="en-GB" sz="2000" b="0" i="0" dirty="0">
                <a:solidFill>
                  <a:srgbClr val="202122"/>
                </a:solidFill>
                <a:effectLst/>
                <a:highlight>
                  <a:srgbClr val="FFFFFF"/>
                </a:highlight>
                <a:latin typeface="+mn-lt"/>
              </a:rPr>
              <a:t> run between the lateral part of </a:t>
            </a:r>
            <a:r>
              <a:rPr lang="en-GB" sz="2000" b="0" i="0" u="none" strike="noStrike" dirty="0">
                <a:solidFill>
                  <a:schemeClr val="bg2"/>
                </a:solidFill>
                <a:effectLst/>
                <a:highlight>
                  <a:srgbClr val="FFFFFF"/>
                </a:highlight>
                <a:latin typeface="+mn-lt"/>
              </a:rPr>
              <a:t>claustrum</a:t>
            </a:r>
            <a:r>
              <a:rPr lang="en-GB" sz="2000" u="none" strike="noStrike" dirty="0">
                <a:solidFill>
                  <a:srgbClr val="202122"/>
                </a:solidFill>
                <a:highlight>
                  <a:srgbClr val="FFFFFF"/>
                </a:highlight>
                <a:latin typeface="+mn-lt"/>
              </a:rPr>
              <a:t> and</a:t>
            </a:r>
            <a:r>
              <a:rPr lang="en-GB" sz="2000" dirty="0">
                <a:solidFill>
                  <a:srgbClr val="202122"/>
                </a:solidFill>
                <a:highlight>
                  <a:srgbClr val="FFFFFF"/>
                </a:highlight>
                <a:latin typeface="+mn-lt"/>
              </a:rPr>
              <a:t> </a:t>
            </a:r>
            <a:r>
              <a:rPr lang="en-GB" sz="2000" u="none" strike="noStrike" dirty="0">
                <a:solidFill>
                  <a:srgbClr val="202122"/>
                </a:solidFill>
                <a:highlight>
                  <a:srgbClr val="FFFFFF"/>
                </a:highlight>
                <a:latin typeface="+mn-lt"/>
              </a:rPr>
              <a:t>insula</a:t>
            </a:r>
            <a:endParaRPr lang="en-US" altLang="en-US" sz="2000" dirty="0">
              <a:solidFill>
                <a:schemeClr val="bg2"/>
              </a:solidFill>
              <a:latin typeface="+mn-lt"/>
              <a:ea typeface="Book Antiqua" panose="02040602050305030304" pitchFamily="18" charset="0"/>
              <a:cs typeface="Book Antiqua" panose="02040602050305030304" pitchFamily="18" charset="0"/>
            </a:endParaRPr>
          </a:p>
          <a:p>
            <a:pPr eaLnBrk="1" hangingPunct="1">
              <a:spcBef>
                <a:spcPct val="0"/>
              </a:spcBef>
              <a:buFontTx/>
              <a:buNone/>
            </a:pPr>
            <a:endParaRPr lang="en-US" altLang="en-US" sz="2400" dirty="0">
              <a:solidFill>
                <a:schemeClr val="bg2"/>
              </a:solidFill>
              <a:latin typeface="+mn-lt"/>
              <a:ea typeface="Book Antiqua" panose="02040602050305030304" pitchFamily="18" charset="0"/>
              <a:cs typeface="Book Antiqua" panose="02040602050305030304" pitchFamily="18" charset="0"/>
            </a:endParaRPr>
          </a:p>
        </p:txBody>
      </p:sp>
      <p:pic>
        <p:nvPicPr>
          <p:cNvPr id="4" name="Picture 2" descr="Picture25">
            <a:extLst>
              <a:ext uri="{FF2B5EF4-FFF2-40B4-BE49-F238E27FC236}">
                <a16:creationId xmlns:a16="http://schemas.microsoft.com/office/drawing/2014/main" id="{F153EB2B-FE04-7FC2-9D5C-6CF45D12CE75}"/>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33847"/>
          <a:stretch/>
        </p:blipFill>
        <p:spPr bwMode="auto">
          <a:xfrm>
            <a:off x="2339752" y="3092442"/>
            <a:ext cx="4824536" cy="3765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le 1">
            <a:extLst>
              <a:ext uri="{FF2B5EF4-FFF2-40B4-BE49-F238E27FC236}">
                <a16:creationId xmlns:a16="http://schemas.microsoft.com/office/drawing/2014/main" id="{6C41D64E-A13D-F31E-C2D6-FD2310EB0CF4}"/>
              </a:ext>
            </a:extLst>
          </p:cNvPr>
          <p:cNvSpPr txBox="1">
            <a:spLocks/>
          </p:cNvSpPr>
          <p:nvPr/>
        </p:nvSpPr>
        <p:spPr>
          <a:xfrm>
            <a:off x="1763688" y="0"/>
            <a:ext cx="5688632" cy="984250"/>
          </a:xfrm>
          <a:prstGeom prst="rect">
            <a:avLst/>
          </a:prstGeom>
        </p:spPr>
        <p:txBody>
          <a:bodyPr/>
          <a:lst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imes New Roman" pitchFamily="18" charset="0"/>
                <a:cs typeface="Times New Roman" pitchFamily="18" charset="0"/>
              </a:defRPr>
            </a:lvl2pPr>
            <a:lvl3pPr algn="l" rtl="0" eaLnBrk="0" fontAlgn="base" hangingPunct="0">
              <a:spcBef>
                <a:spcPct val="0"/>
              </a:spcBef>
              <a:spcAft>
                <a:spcPct val="0"/>
              </a:spcAft>
              <a:defRPr sz="4400">
                <a:solidFill>
                  <a:schemeClr val="tx2"/>
                </a:solidFill>
                <a:latin typeface="Times New Roman" pitchFamily="18" charset="0"/>
                <a:cs typeface="Times New Roman" pitchFamily="18" charset="0"/>
              </a:defRPr>
            </a:lvl3pPr>
            <a:lvl4pPr algn="l" rtl="0" eaLnBrk="0" fontAlgn="base" hangingPunct="0">
              <a:spcBef>
                <a:spcPct val="0"/>
              </a:spcBef>
              <a:spcAft>
                <a:spcPct val="0"/>
              </a:spcAft>
              <a:defRPr sz="4400">
                <a:solidFill>
                  <a:schemeClr val="tx2"/>
                </a:solidFill>
                <a:latin typeface="Times New Roman" pitchFamily="18" charset="0"/>
                <a:cs typeface="Times New Roman" pitchFamily="18" charset="0"/>
              </a:defRPr>
            </a:lvl4pPr>
            <a:lvl5pPr algn="l" rtl="0" eaLnBrk="0" fontAlgn="base" hangingPunct="0">
              <a:spcBef>
                <a:spcPct val="0"/>
              </a:spcBef>
              <a:spcAft>
                <a:spcPct val="0"/>
              </a:spcAft>
              <a:defRPr sz="4400">
                <a:solidFill>
                  <a:schemeClr val="tx2"/>
                </a:solidFill>
                <a:latin typeface="Times New Roman" pitchFamily="18" charset="0"/>
                <a:cs typeface="Times New Roman" pitchFamily="18" charset="0"/>
              </a:defRPr>
            </a:lvl5pPr>
            <a:lvl6pPr marL="457200" algn="l" rtl="0" fontAlgn="base">
              <a:spcBef>
                <a:spcPct val="0"/>
              </a:spcBef>
              <a:spcAft>
                <a:spcPct val="0"/>
              </a:spcAft>
              <a:defRPr sz="4400">
                <a:solidFill>
                  <a:schemeClr val="tx2"/>
                </a:solidFill>
                <a:latin typeface="Times New Roman" pitchFamily="18" charset="0"/>
                <a:cs typeface="Times New Roman" pitchFamily="18" charset="0"/>
              </a:defRPr>
            </a:lvl6pPr>
            <a:lvl7pPr marL="914400" algn="l" rtl="0" fontAlgn="base">
              <a:spcBef>
                <a:spcPct val="0"/>
              </a:spcBef>
              <a:spcAft>
                <a:spcPct val="0"/>
              </a:spcAft>
              <a:defRPr sz="4400">
                <a:solidFill>
                  <a:schemeClr val="tx2"/>
                </a:solidFill>
                <a:latin typeface="Times New Roman" pitchFamily="18" charset="0"/>
                <a:cs typeface="Times New Roman" pitchFamily="18" charset="0"/>
              </a:defRPr>
            </a:lvl7pPr>
            <a:lvl8pPr marL="1371600" algn="l" rtl="0" fontAlgn="base">
              <a:spcBef>
                <a:spcPct val="0"/>
              </a:spcBef>
              <a:spcAft>
                <a:spcPct val="0"/>
              </a:spcAft>
              <a:defRPr sz="4400">
                <a:solidFill>
                  <a:schemeClr val="tx2"/>
                </a:solidFill>
                <a:latin typeface="Times New Roman" pitchFamily="18" charset="0"/>
                <a:cs typeface="Times New Roman" pitchFamily="18" charset="0"/>
              </a:defRPr>
            </a:lvl8pPr>
            <a:lvl9pPr marL="1828800" algn="l" rtl="0" fontAlgn="base">
              <a:spcBef>
                <a:spcPct val="0"/>
              </a:spcBef>
              <a:spcAft>
                <a:spcPct val="0"/>
              </a:spcAft>
              <a:defRPr sz="4400">
                <a:solidFill>
                  <a:schemeClr val="tx2"/>
                </a:solidFill>
                <a:latin typeface="Times New Roman" pitchFamily="18" charset="0"/>
                <a:cs typeface="Times New Roman" pitchFamily="18" charset="0"/>
              </a:defRPr>
            </a:lvl9pPr>
          </a:lstStyle>
          <a:p>
            <a:pPr algn="ctr">
              <a:defRPr/>
            </a:pPr>
            <a:r>
              <a:rPr lang="en-US" sz="4000" b="1" kern="0" dirty="0">
                <a:solidFill>
                  <a:srgbClr val="C00000"/>
                </a:solidFill>
                <a:effectLst>
                  <a:outerShdw blurRad="38100" dist="38100" dir="2700000" algn="tl">
                    <a:srgbClr val="000000">
                      <a:alpha val="43137"/>
                    </a:srgbClr>
                  </a:outerShdw>
                </a:effectLst>
                <a:latin typeface="Arial Unicode MS" pitchFamily="34" charset="-128"/>
              </a:rPr>
              <a:t>Capsules (</a:t>
            </a:r>
            <a:r>
              <a:rPr lang="en-US" sz="4000" b="1" kern="0" dirty="0" err="1">
                <a:solidFill>
                  <a:srgbClr val="C00000"/>
                </a:solidFill>
                <a:effectLst>
                  <a:outerShdw blurRad="38100" dist="38100" dir="2700000" algn="tl">
                    <a:srgbClr val="000000">
                      <a:alpha val="43137"/>
                    </a:srgbClr>
                  </a:outerShdw>
                </a:effectLst>
                <a:latin typeface="Arial Unicode MS" pitchFamily="34" charset="-128"/>
              </a:rPr>
              <a:t>capsulae</a:t>
            </a:r>
            <a:r>
              <a:rPr lang="en-US" sz="4000" b="1" kern="0" dirty="0">
                <a:solidFill>
                  <a:srgbClr val="C00000"/>
                </a:solidFill>
                <a:effectLst>
                  <a:outerShdw blurRad="38100" dist="38100" dir="2700000" algn="tl">
                    <a:srgbClr val="000000">
                      <a:alpha val="43137"/>
                    </a:srgbClr>
                  </a:outerShdw>
                </a:effectLst>
                <a:latin typeface="Arial Unicode MS" pitchFamily="34" charset="-128"/>
              </a:rPr>
              <a:t>)</a:t>
            </a:r>
            <a:endParaRPr lang="en-US" sz="4000" kern="0" dirty="0">
              <a:solidFill>
                <a:srgbClr val="C00000"/>
              </a:solidFill>
            </a:endParaRPr>
          </a:p>
        </p:txBody>
      </p:sp>
      <p:cxnSp>
        <p:nvCxnSpPr>
          <p:cNvPr id="9" name="Straight Arrow Connector 8">
            <a:extLst>
              <a:ext uri="{FF2B5EF4-FFF2-40B4-BE49-F238E27FC236}">
                <a16:creationId xmlns:a16="http://schemas.microsoft.com/office/drawing/2014/main" id="{4B441E6F-73F7-620D-6046-4B3F94352AB8}"/>
              </a:ext>
            </a:extLst>
          </p:cNvPr>
          <p:cNvCxnSpPr>
            <a:cxnSpLocks/>
          </p:cNvCxnSpPr>
          <p:nvPr/>
        </p:nvCxnSpPr>
        <p:spPr bwMode="auto">
          <a:xfrm flipH="1">
            <a:off x="5364088" y="3284984"/>
            <a:ext cx="864096" cy="1152128"/>
          </a:xfrm>
          <a:prstGeom prst="straightConnector1">
            <a:avLst/>
          </a:prstGeom>
          <a:solidFill>
            <a:schemeClr val="accent1"/>
          </a:solidFill>
          <a:ln w="28575" cap="flat" cmpd="sng" algn="ctr">
            <a:solidFill>
              <a:srgbClr val="FF0000"/>
            </a:solidFill>
            <a:prstDash val="solid"/>
            <a:round/>
            <a:headEnd type="none" w="med" len="med"/>
            <a:tailEnd type="triangle"/>
          </a:ln>
          <a:effectLst/>
        </p:spPr>
      </p:cxnSp>
      <p:sp>
        <p:nvSpPr>
          <p:cNvPr id="12" name="TextBox 11">
            <a:extLst>
              <a:ext uri="{FF2B5EF4-FFF2-40B4-BE49-F238E27FC236}">
                <a16:creationId xmlns:a16="http://schemas.microsoft.com/office/drawing/2014/main" id="{82CE65B7-E796-5730-1052-6538A8EFBDBF}"/>
              </a:ext>
            </a:extLst>
          </p:cNvPr>
          <p:cNvSpPr txBox="1"/>
          <p:nvPr/>
        </p:nvSpPr>
        <p:spPr>
          <a:xfrm>
            <a:off x="6113195" y="3019436"/>
            <a:ext cx="1670137" cy="338554"/>
          </a:xfrm>
          <a:prstGeom prst="rect">
            <a:avLst/>
          </a:prstGeom>
          <a:noFill/>
        </p:spPr>
        <p:txBody>
          <a:bodyPr wrap="none" rtlCol="0">
            <a:spAutoFit/>
          </a:bodyPr>
          <a:lstStyle/>
          <a:p>
            <a:r>
              <a:rPr lang="en-GB" sz="1600" b="1" dirty="0">
                <a:solidFill>
                  <a:schemeClr val="bg2"/>
                </a:solidFill>
              </a:rPr>
              <a:t>Capsula extrema</a:t>
            </a:r>
          </a:p>
        </p:txBody>
      </p:sp>
      <p:sp>
        <p:nvSpPr>
          <p:cNvPr id="13" name="TextBox 12">
            <a:extLst>
              <a:ext uri="{FF2B5EF4-FFF2-40B4-BE49-F238E27FC236}">
                <a16:creationId xmlns:a16="http://schemas.microsoft.com/office/drawing/2014/main" id="{748CA01D-82D5-3615-0B49-0AFEB3E18464}"/>
              </a:ext>
            </a:extLst>
          </p:cNvPr>
          <p:cNvSpPr txBox="1"/>
          <p:nvPr/>
        </p:nvSpPr>
        <p:spPr>
          <a:xfrm>
            <a:off x="7092280" y="4702504"/>
            <a:ext cx="1616148" cy="338554"/>
          </a:xfrm>
          <a:prstGeom prst="rect">
            <a:avLst/>
          </a:prstGeom>
          <a:noFill/>
        </p:spPr>
        <p:txBody>
          <a:bodyPr wrap="none" rtlCol="0">
            <a:spAutoFit/>
          </a:bodyPr>
          <a:lstStyle/>
          <a:p>
            <a:r>
              <a:rPr lang="en-GB" sz="1600" b="1" dirty="0">
                <a:solidFill>
                  <a:schemeClr val="bg2"/>
                </a:solidFill>
              </a:rPr>
              <a:t>Capsula externa</a:t>
            </a:r>
          </a:p>
        </p:txBody>
      </p:sp>
      <p:cxnSp>
        <p:nvCxnSpPr>
          <p:cNvPr id="14" name="Straight Arrow Connector 13">
            <a:extLst>
              <a:ext uri="{FF2B5EF4-FFF2-40B4-BE49-F238E27FC236}">
                <a16:creationId xmlns:a16="http://schemas.microsoft.com/office/drawing/2014/main" id="{A510C892-533A-5BAA-DFDB-BD5234D2479B}"/>
              </a:ext>
            </a:extLst>
          </p:cNvPr>
          <p:cNvCxnSpPr>
            <a:cxnSpLocks/>
          </p:cNvCxnSpPr>
          <p:nvPr/>
        </p:nvCxnSpPr>
        <p:spPr bwMode="auto">
          <a:xfrm flipH="1">
            <a:off x="5364000" y="4975221"/>
            <a:ext cx="1512167" cy="0"/>
          </a:xfrm>
          <a:prstGeom prst="straightConnector1">
            <a:avLst/>
          </a:prstGeom>
          <a:solidFill>
            <a:schemeClr val="accent1"/>
          </a:solidFill>
          <a:ln w="28575" cap="flat" cmpd="sng" algn="ctr">
            <a:solidFill>
              <a:srgbClr val="FF0000"/>
            </a:solidFill>
            <a:prstDash val="solid"/>
            <a:round/>
            <a:headEnd type="none" w="med" len="med"/>
            <a:tailEnd type="triangle"/>
          </a:ln>
          <a:effectLst/>
        </p:spPr>
      </p:cxnSp>
      <p:sp>
        <p:nvSpPr>
          <p:cNvPr id="18" name="TextBox 17">
            <a:extLst>
              <a:ext uri="{FF2B5EF4-FFF2-40B4-BE49-F238E27FC236}">
                <a16:creationId xmlns:a16="http://schemas.microsoft.com/office/drawing/2014/main" id="{D1BD68CE-BF11-CADA-700E-79CD8492FC70}"/>
              </a:ext>
            </a:extLst>
          </p:cNvPr>
          <p:cNvSpPr txBox="1"/>
          <p:nvPr/>
        </p:nvSpPr>
        <p:spPr>
          <a:xfrm>
            <a:off x="6876167" y="6211154"/>
            <a:ext cx="1593706" cy="338554"/>
          </a:xfrm>
          <a:prstGeom prst="rect">
            <a:avLst/>
          </a:prstGeom>
          <a:noFill/>
        </p:spPr>
        <p:txBody>
          <a:bodyPr wrap="none" rtlCol="0">
            <a:spAutoFit/>
          </a:bodyPr>
          <a:lstStyle/>
          <a:p>
            <a:r>
              <a:rPr lang="en-GB" sz="1600" b="1" dirty="0">
                <a:solidFill>
                  <a:schemeClr val="bg2"/>
                </a:solidFill>
              </a:rPr>
              <a:t>Capsula interna</a:t>
            </a:r>
          </a:p>
        </p:txBody>
      </p:sp>
      <p:cxnSp>
        <p:nvCxnSpPr>
          <p:cNvPr id="19" name="Straight Arrow Connector 18">
            <a:extLst>
              <a:ext uri="{FF2B5EF4-FFF2-40B4-BE49-F238E27FC236}">
                <a16:creationId xmlns:a16="http://schemas.microsoft.com/office/drawing/2014/main" id="{231AA111-9926-D2CA-8A0B-9CB5E3CBE8B4}"/>
              </a:ext>
            </a:extLst>
          </p:cNvPr>
          <p:cNvCxnSpPr>
            <a:cxnSpLocks/>
          </p:cNvCxnSpPr>
          <p:nvPr/>
        </p:nvCxnSpPr>
        <p:spPr bwMode="auto">
          <a:xfrm flipH="1" flipV="1">
            <a:off x="4752020" y="4629654"/>
            <a:ext cx="2193146" cy="1527482"/>
          </a:xfrm>
          <a:prstGeom prst="straightConnector1">
            <a:avLst/>
          </a:prstGeom>
          <a:solidFill>
            <a:schemeClr val="accent1"/>
          </a:solidFill>
          <a:ln w="28575" cap="flat" cmpd="sng" algn="ctr">
            <a:solidFill>
              <a:srgbClr val="FF0000"/>
            </a:solidFill>
            <a:prstDash val="solid"/>
            <a:round/>
            <a:headEnd type="none" w="med" len="med"/>
            <a:tailEnd type="triangle"/>
          </a:ln>
          <a:effectLst/>
        </p:spPr>
      </p:cxnSp>
    </p:spTree>
    <p:extLst>
      <p:ext uri="{BB962C8B-B14F-4D97-AF65-F5344CB8AC3E}">
        <p14:creationId xmlns:p14="http://schemas.microsoft.com/office/powerpoint/2010/main" val="445275575"/>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49154" name="Rectangle 2">
            <a:extLst>
              <a:ext uri="{FF2B5EF4-FFF2-40B4-BE49-F238E27FC236}">
                <a16:creationId xmlns:a16="http://schemas.microsoft.com/office/drawing/2014/main" id="{6726021F-31FA-607D-26F4-064F00D55450}"/>
              </a:ext>
            </a:extLst>
          </p:cNvPr>
          <p:cNvSpPr>
            <a:spLocks noGrp="1" noChangeArrowheads="1"/>
          </p:cNvSpPr>
          <p:nvPr>
            <p:ph type="title"/>
          </p:nvPr>
        </p:nvSpPr>
        <p:spPr>
          <a:xfrm>
            <a:off x="685800" y="301625"/>
            <a:ext cx="7772400" cy="612775"/>
          </a:xfrm>
        </p:spPr>
        <p:txBody>
          <a:bodyPr/>
          <a:lstStyle/>
          <a:p>
            <a:pPr algn="ctr" eaLnBrk="1" hangingPunct="1">
              <a:defRPr/>
            </a:pPr>
            <a:r>
              <a:rPr lang="en-US" sz="4000" b="1" dirty="0">
                <a:solidFill>
                  <a:schemeClr val="bg2"/>
                </a:solidFill>
                <a:effectLst>
                  <a:outerShdw blurRad="38100" dist="38100" dir="2700000" algn="tl">
                    <a:srgbClr val="000000">
                      <a:alpha val="43137"/>
                    </a:srgbClr>
                  </a:outerShdw>
                </a:effectLst>
                <a:latin typeface="Arial Unicode MS" pitchFamily="34" charset="-128"/>
              </a:rPr>
              <a:t>Clinical Notes</a:t>
            </a:r>
          </a:p>
        </p:txBody>
      </p:sp>
      <p:sp useBgFill="1">
        <p:nvSpPr>
          <p:cNvPr id="48131" name="Rectangle 3">
            <a:extLst>
              <a:ext uri="{FF2B5EF4-FFF2-40B4-BE49-F238E27FC236}">
                <a16:creationId xmlns:a16="http://schemas.microsoft.com/office/drawing/2014/main" id="{78C17E6D-29F9-6D6B-E5F5-C7A7076657D9}"/>
              </a:ext>
            </a:extLst>
          </p:cNvPr>
          <p:cNvSpPr>
            <a:spLocks noGrp="1" noChangeArrowheads="1"/>
          </p:cNvSpPr>
          <p:nvPr>
            <p:ph type="body" idx="1"/>
          </p:nvPr>
        </p:nvSpPr>
        <p:spPr>
          <a:xfrm>
            <a:off x="152400" y="1125538"/>
            <a:ext cx="8839200" cy="5580062"/>
          </a:xfrm>
        </p:spPr>
        <p:txBody>
          <a:bodyPr/>
          <a:lstStyle/>
          <a:p>
            <a:pPr eaLnBrk="1" hangingPunct="1">
              <a:lnSpc>
                <a:spcPct val="80000"/>
              </a:lnSpc>
              <a:buFontTx/>
              <a:buNone/>
              <a:defRPr/>
            </a:pPr>
            <a:r>
              <a:rPr lang="en-US" sz="2800" dirty="0">
                <a:solidFill>
                  <a:schemeClr val="bg2"/>
                </a:solidFill>
                <a:effectLst/>
                <a:latin typeface="Times New Roman" panose="02020603050405020304" pitchFamily="18" charset="0"/>
                <a:cs typeface="Times New Roman" panose="02020603050405020304" pitchFamily="18" charset="0"/>
              </a:rPr>
              <a:t>Bilateral lesion of the </a:t>
            </a:r>
            <a:r>
              <a:rPr lang="en-US" sz="2800" u="sng" dirty="0">
                <a:solidFill>
                  <a:srgbClr val="C00000"/>
                </a:solidFill>
                <a:effectLst/>
                <a:latin typeface="Times New Roman" panose="02020603050405020304" pitchFamily="18" charset="0"/>
                <a:cs typeface="Times New Roman" panose="02020603050405020304" pitchFamily="18" charset="0"/>
              </a:rPr>
              <a:t>inferior longitudinal fasciculus </a:t>
            </a:r>
            <a:r>
              <a:rPr lang="en-US" sz="2800" dirty="0">
                <a:solidFill>
                  <a:schemeClr val="bg2"/>
                </a:solidFill>
                <a:effectLst/>
                <a:latin typeface="Times New Roman" panose="02020603050405020304" pitchFamily="18" charset="0"/>
                <a:cs typeface="Times New Roman" panose="02020603050405020304" pitchFamily="18" charset="0"/>
              </a:rPr>
              <a:t>(as in carbon monoxide poisoning), leads to:</a:t>
            </a:r>
          </a:p>
          <a:p>
            <a:pPr eaLnBrk="1" hangingPunct="1">
              <a:lnSpc>
                <a:spcPct val="80000"/>
              </a:lnSpc>
              <a:buClr>
                <a:srgbClr val="080808"/>
              </a:buClr>
              <a:buSzPct val="100000"/>
              <a:buFont typeface="Arial" panose="020B0604020202020204" pitchFamily="34" charset="0"/>
              <a:buChar char="•"/>
              <a:defRPr/>
            </a:pPr>
            <a:r>
              <a:rPr lang="en-US" sz="2800" dirty="0">
                <a:solidFill>
                  <a:srgbClr val="C00000"/>
                </a:solidFill>
                <a:effectLst/>
                <a:latin typeface="Times New Roman" panose="02020603050405020304" pitchFamily="18" charset="0"/>
                <a:cs typeface="Times New Roman" panose="02020603050405020304" pitchFamily="18" charset="0"/>
              </a:rPr>
              <a:t>Loss of identification of the:</a:t>
            </a:r>
          </a:p>
          <a:p>
            <a:pPr lvl="1" eaLnBrk="1" hangingPunct="1">
              <a:lnSpc>
                <a:spcPct val="80000"/>
              </a:lnSpc>
              <a:buClr>
                <a:srgbClr val="080808"/>
              </a:buClr>
              <a:buFont typeface="Arial" panose="020B0604020202020204" pitchFamily="34" charset="0"/>
              <a:buChar char="•"/>
              <a:defRPr/>
            </a:pPr>
            <a:r>
              <a:rPr lang="en-US" sz="2800" dirty="0">
                <a:solidFill>
                  <a:srgbClr val="080808"/>
                </a:solidFill>
                <a:effectLst/>
                <a:latin typeface="Times New Roman" panose="02020603050405020304" pitchFamily="18" charset="0"/>
                <a:cs typeface="Times New Roman" panose="02020603050405020304" pitchFamily="18" charset="0"/>
              </a:rPr>
              <a:t>Nature of objects (object </a:t>
            </a:r>
            <a:r>
              <a:rPr lang="en-US" sz="2800" dirty="0" err="1">
                <a:solidFill>
                  <a:srgbClr val="080808"/>
                </a:solidFill>
                <a:effectLst/>
                <a:latin typeface="Times New Roman" panose="02020603050405020304" pitchFamily="18" charset="0"/>
                <a:cs typeface="Times New Roman" panose="02020603050405020304" pitchFamily="18" charset="0"/>
              </a:rPr>
              <a:t>agnosia</a:t>
            </a:r>
            <a:r>
              <a:rPr lang="en-US" sz="2800" dirty="0">
                <a:solidFill>
                  <a:srgbClr val="080808"/>
                </a:solidFill>
                <a:effectLst/>
                <a:latin typeface="Times New Roman" panose="02020603050405020304" pitchFamily="18" charset="0"/>
                <a:cs typeface="Times New Roman" panose="02020603050405020304" pitchFamily="18" charset="0"/>
              </a:rPr>
              <a:t>)</a:t>
            </a:r>
          </a:p>
          <a:p>
            <a:pPr lvl="1" eaLnBrk="1" hangingPunct="1">
              <a:lnSpc>
                <a:spcPct val="80000"/>
              </a:lnSpc>
              <a:buClr>
                <a:srgbClr val="080808"/>
              </a:buClr>
              <a:buFont typeface="Arial" panose="020B0604020202020204" pitchFamily="34" charset="0"/>
              <a:buChar char="•"/>
              <a:defRPr/>
            </a:pPr>
            <a:r>
              <a:rPr lang="en-US" sz="2800" dirty="0">
                <a:solidFill>
                  <a:srgbClr val="080808"/>
                </a:solidFill>
                <a:effectLst/>
                <a:latin typeface="Times New Roman" panose="02020603050405020304" pitchFamily="18" charset="0"/>
                <a:cs typeface="Times New Roman" panose="02020603050405020304" pitchFamily="18" charset="0"/>
              </a:rPr>
              <a:t>Individual faces (</a:t>
            </a:r>
            <a:r>
              <a:rPr lang="en-US" sz="2800" dirty="0" err="1">
                <a:solidFill>
                  <a:srgbClr val="080808"/>
                </a:solidFill>
                <a:effectLst/>
                <a:latin typeface="Times New Roman" panose="02020603050405020304" pitchFamily="18" charset="0"/>
                <a:cs typeface="Times New Roman" panose="02020603050405020304" pitchFamily="18" charset="0"/>
              </a:rPr>
              <a:t>prosopagnosia</a:t>
            </a:r>
            <a:r>
              <a:rPr lang="en-US" sz="2800" dirty="0">
                <a:solidFill>
                  <a:srgbClr val="080808"/>
                </a:solidFill>
                <a:effectLst/>
                <a:latin typeface="Times New Roman" panose="02020603050405020304" pitchFamily="18" charset="0"/>
                <a:cs typeface="Times New Roman" panose="02020603050405020304" pitchFamily="18" charset="0"/>
              </a:rPr>
              <a:t>)</a:t>
            </a:r>
          </a:p>
          <a:p>
            <a:pPr eaLnBrk="1" hangingPunct="1">
              <a:lnSpc>
                <a:spcPct val="80000"/>
              </a:lnSpc>
              <a:buClr>
                <a:schemeClr val="bg2"/>
              </a:buClr>
              <a:buSzPct val="100000"/>
              <a:buFont typeface="Arial" panose="020B0604020202020204" pitchFamily="34" charset="0"/>
              <a:buChar char="•"/>
              <a:defRPr/>
            </a:pPr>
            <a:r>
              <a:rPr lang="en-US" sz="2800" dirty="0">
                <a:solidFill>
                  <a:srgbClr val="C00000"/>
                </a:solidFill>
                <a:effectLst/>
                <a:latin typeface="Times New Roman" panose="02020603050405020304" pitchFamily="18" charset="0"/>
                <a:cs typeface="Times New Roman" panose="02020603050405020304" pitchFamily="18" charset="0"/>
              </a:rPr>
              <a:t>The elementary vision remains intact</a:t>
            </a:r>
          </a:p>
          <a:p>
            <a:pPr marL="0" indent="0" eaLnBrk="1" hangingPunct="1">
              <a:lnSpc>
                <a:spcPct val="80000"/>
              </a:lnSpc>
              <a:buClr>
                <a:schemeClr val="bg2"/>
              </a:buClr>
              <a:buSzPct val="100000"/>
              <a:buNone/>
              <a:defRPr/>
            </a:pPr>
            <a:endParaRPr lang="en-US" sz="2800" dirty="0">
              <a:solidFill>
                <a:srgbClr val="C00000"/>
              </a:solidFill>
              <a:effectLst/>
              <a:latin typeface="Times New Roman" panose="02020603050405020304" pitchFamily="18" charset="0"/>
              <a:cs typeface="Times New Roman" panose="02020603050405020304" pitchFamily="18" charset="0"/>
            </a:endParaRPr>
          </a:p>
          <a:p>
            <a:pPr eaLnBrk="1" hangingPunct="1">
              <a:lnSpc>
                <a:spcPct val="80000"/>
              </a:lnSpc>
              <a:buFontTx/>
              <a:buNone/>
              <a:defRPr/>
            </a:pPr>
            <a:r>
              <a:rPr lang="en-US" sz="2800" dirty="0">
                <a:solidFill>
                  <a:schemeClr val="bg2"/>
                </a:solidFill>
                <a:effectLst/>
                <a:latin typeface="Times New Roman" panose="02020603050405020304" pitchFamily="18" charset="0"/>
                <a:cs typeface="Times New Roman" panose="02020603050405020304" pitchFamily="18" charset="0"/>
              </a:rPr>
              <a:t>Damage to </a:t>
            </a:r>
            <a:r>
              <a:rPr lang="en-US" sz="2800" u="sng" dirty="0">
                <a:solidFill>
                  <a:srgbClr val="FF0000"/>
                </a:solidFill>
                <a:effectLst/>
                <a:latin typeface="Times New Roman" panose="02020603050405020304" pitchFamily="18" charset="0"/>
                <a:cs typeface="Times New Roman" panose="02020603050405020304" pitchFamily="18" charset="0"/>
              </a:rPr>
              <a:t>corpus </a:t>
            </a:r>
            <a:r>
              <a:rPr lang="en-US" sz="2800" u="sng" dirty="0" err="1">
                <a:solidFill>
                  <a:srgbClr val="FF0000"/>
                </a:solidFill>
                <a:effectLst/>
                <a:latin typeface="Times New Roman" panose="02020603050405020304" pitchFamily="18" charset="0"/>
                <a:cs typeface="Times New Roman" panose="02020603050405020304" pitchFamily="18" charset="0"/>
              </a:rPr>
              <a:t>callosum</a:t>
            </a:r>
            <a:r>
              <a:rPr lang="en-US" sz="2800" u="sng" dirty="0">
                <a:solidFill>
                  <a:srgbClr val="FF0000"/>
                </a:solidFill>
                <a:effectLst/>
                <a:latin typeface="Times New Roman" panose="02020603050405020304" pitchFamily="18" charset="0"/>
                <a:cs typeface="Times New Roman" panose="02020603050405020304" pitchFamily="18" charset="0"/>
              </a:rPr>
              <a:t> </a:t>
            </a:r>
            <a:r>
              <a:rPr lang="en-US" sz="2800" dirty="0">
                <a:solidFill>
                  <a:schemeClr val="bg2"/>
                </a:solidFill>
                <a:effectLst/>
                <a:latin typeface="Times New Roman" panose="02020603050405020304" pitchFamily="18" charset="0"/>
                <a:cs typeface="Times New Roman" panose="02020603050405020304" pitchFamily="18" charset="0"/>
              </a:rPr>
              <a:t>leads to </a:t>
            </a:r>
            <a:r>
              <a:rPr lang="en-US" sz="2800" dirty="0">
                <a:solidFill>
                  <a:srgbClr val="C00000"/>
                </a:solidFill>
                <a:effectLst/>
                <a:latin typeface="Times New Roman" panose="02020603050405020304" pitchFamily="18" charset="0"/>
                <a:cs typeface="Times New Roman" panose="02020603050405020304" pitchFamily="18" charset="0"/>
              </a:rPr>
              <a:t>split-brain syndrome. </a:t>
            </a:r>
            <a:r>
              <a:rPr lang="en-US" sz="2800" dirty="0">
                <a:solidFill>
                  <a:schemeClr val="bg2"/>
                </a:solidFill>
                <a:effectLst/>
                <a:latin typeface="Times New Roman" panose="02020603050405020304" pitchFamily="18" charset="0"/>
                <a:cs typeface="Times New Roman" panose="02020603050405020304" pitchFamily="18" charset="0"/>
              </a:rPr>
              <a:t>The two half of the brain behave relatively autonomously</a:t>
            </a:r>
          </a:p>
          <a:p>
            <a:pPr eaLnBrk="1" hangingPunct="1">
              <a:lnSpc>
                <a:spcPct val="80000"/>
              </a:lnSpc>
              <a:buFontTx/>
              <a:buNone/>
              <a:defRPr/>
            </a:pPr>
            <a:r>
              <a:rPr lang="en-US" sz="2800" dirty="0">
                <a:solidFill>
                  <a:schemeClr val="bg2"/>
                </a:solidFill>
                <a:effectLst/>
                <a:latin typeface="Times New Roman" panose="02020603050405020304" pitchFamily="18" charset="0"/>
                <a:cs typeface="Times New Roman" panose="02020603050405020304" pitchFamily="18" charset="0"/>
              </a:rPr>
              <a:t>Damage to </a:t>
            </a:r>
            <a:r>
              <a:rPr lang="en-US" sz="2800" dirty="0" err="1">
                <a:solidFill>
                  <a:srgbClr val="C00000"/>
                </a:solidFill>
                <a:effectLst/>
                <a:latin typeface="Times New Roman" panose="02020603050405020304" pitchFamily="18" charset="0"/>
                <a:cs typeface="Times New Roman" panose="02020603050405020304" pitchFamily="18" charset="0"/>
              </a:rPr>
              <a:t>splenium</a:t>
            </a:r>
            <a:r>
              <a:rPr lang="en-US" sz="2800" dirty="0">
                <a:solidFill>
                  <a:srgbClr val="C00000"/>
                </a:solidFill>
                <a:effectLst/>
                <a:latin typeface="Times New Roman" panose="02020603050405020304" pitchFamily="18" charset="0"/>
                <a:cs typeface="Times New Roman" panose="02020603050405020304" pitchFamily="18" charset="0"/>
              </a:rPr>
              <a:t> of corpus </a:t>
            </a:r>
            <a:r>
              <a:rPr lang="en-US" sz="2800" dirty="0" err="1">
                <a:solidFill>
                  <a:srgbClr val="C00000"/>
                </a:solidFill>
                <a:effectLst/>
                <a:latin typeface="Times New Roman" panose="02020603050405020304" pitchFamily="18" charset="0"/>
                <a:cs typeface="Times New Roman" panose="02020603050405020304" pitchFamily="18" charset="0"/>
              </a:rPr>
              <a:t>callosum</a:t>
            </a:r>
            <a:r>
              <a:rPr lang="en-US" sz="2800" dirty="0">
                <a:solidFill>
                  <a:srgbClr val="C00000"/>
                </a:solidFill>
                <a:effectLst/>
                <a:latin typeface="Times New Roman" panose="02020603050405020304" pitchFamily="18" charset="0"/>
                <a:cs typeface="Times New Roman" panose="02020603050405020304" pitchFamily="18" charset="0"/>
              </a:rPr>
              <a:t> </a:t>
            </a:r>
            <a:r>
              <a:rPr lang="en-US" sz="2800" dirty="0">
                <a:solidFill>
                  <a:schemeClr val="bg2"/>
                </a:solidFill>
                <a:effectLst/>
                <a:latin typeface="Times New Roman" panose="02020603050405020304" pitchFamily="18" charset="0"/>
                <a:cs typeface="Times New Roman" panose="02020603050405020304" pitchFamily="18" charset="0"/>
              </a:rPr>
              <a:t>leads to </a:t>
            </a:r>
            <a:r>
              <a:rPr lang="en-US" sz="2800" dirty="0">
                <a:solidFill>
                  <a:srgbClr val="C00000"/>
                </a:solidFill>
                <a:effectLst/>
                <a:latin typeface="Times New Roman" panose="02020603050405020304" pitchFamily="18" charset="0"/>
                <a:cs typeface="Times New Roman" panose="02020603050405020304" pitchFamily="18" charset="0"/>
              </a:rPr>
              <a:t>posterior disconnection syndrome of alexia </a:t>
            </a:r>
            <a:r>
              <a:rPr lang="en-US" sz="2800" dirty="0">
                <a:solidFill>
                  <a:schemeClr val="bg1">
                    <a:lumMod val="50000"/>
                  </a:schemeClr>
                </a:solidFill>
                <a:effectLst/>
                <a:latin typeface="Times New Roman" panose="02020603050405020304" pitchFamily="18" charset="0"/>
                <a:cs typeface="Times New Roman" panose="02020603050405020304" pitchFamily="18" charset="0"/>
              </a:rPr>
              <a:t>(</a:t>
            </a:r>
            <a:r>
              <a:rPr lang="en-US" sz="2800" dirty="0">
                <a:solidFill>
                  <a:schemeClr val="bg2"/>
                </a:solidFill>
                <a:effectLst/>
                <a:latin typeface="Times New Roman" panose="02020603050405020304" pitchFamily="18" charset="0"/>
                <a:cs typeface="Times New Roman" panose="02020603050405020304" pitchFamily="18" charset="0"/>
              </a:rPr>
              <a:t>cannot understand written material)</a:t>
            </a:r>
            <a:r>
              <a:rPr lang="en-US" sz="2800" dirty="0">
                <a:solidFill>
                  <a:schemeClr val="tx2"/>
                </a:solidFill>
                <a:effectLst/>
                <a:latin typeface="Times New Roman" panose="02020603050405020304" pitchFamily="18" charset="0"/>
                <a:cs typeface="Times New Roman" panose="02020603050405020304" pitchFamily="18" charset="0"/>
              </a:rPr>
              <a:t> </a:t>
            </a:r>
            <a:r>
              <a:rPr lang="en-US" sz="2800" dirty="0">
                <a:solidFill>
                  <a:srgbClr val="C00000"/>
                </a:solidFill>
                <a:effectLst/>
                <a:latin typeface="Times New Roman" panose="02020603050405020304" pitchFamily="18" charset="0"/>
                <a:cs typeface="Times New Roman" panose="02020603050405020304" pitchFamily="18" charset="0"/>
              </a:rPr>
              <a:t>without </a:t>
            </a:r>
            <a:r>
              <a:rPr lang="en-US" sz="2800" dirty="0" err="1">
                <a:solidFill>
                  <a:srgbClr val="C00000"/>
                </a:solidFill>
                <a:effectLst/>
                <a:latin typeface="Times New Roman" panose="02020603050405020304" pitchFamily="18" charset="0"/>
                <a:cs typeface="Times New Roman" panose="02020603050405020304" pitchFamily="18" charset="0"/>
              </a:rPr>
              <a:t>agraphia</a:t>
            </a:r>
            <a:r>
              <a:rPr lang="en-US" sz="2800" dirty="0">
                <a:solidFill>
                  <a:srgbClr val="C00000"/>
                </a:solidFill>
                <a:effectLst/>
                <a:latin typeface="Times New Roman" panose="02020603050405020304" pitchFamily="18" charset="0"/>
                <a:cs typeface="Times New Roman" panose="02020603050405020304" pitchFamily="18" charset="0"/>
              </a:rPr>
              <a:t> </a:t>
            </a:r>
            <a:r>
              <a:rPr lang="en-US" sz="2800" dirty="0">
                <a:solidFill>
                  <a:schemeClr val="bg1">
                    <a:lumMod val="50000"/>
                  </a:schemeClr>
                </a:solidFill>
                <a:effectLst/>
                <a:latin typeface="Times New Roman" panose="02020603050405020304" pitchFamily="18" charset="0"/>
                <a:cs typeface="Times New Roman" panose="02020603050405020304" pitchFamily="18" charset="0"/>
              </a:rPr>
              <a:t>(</a:t>
            </a:r>
            <a:r>
              <a:rPr lang="en-US" sz="2800" dirty="0">
                <a:solidFill>
                  <a:schemeClr val="bg2"/>
                </a:solidFill>
                <a:effectLst/>
                <a:latin typeface="Times New Roman" panose="02020603050405020304" pitchFamily="18" charset="0"/>
                <a:cs typeface="Times New Roman" panose="02020603050405020304" pitchFamily="18" charset="0"/>
              </a:rPr>
              <a:t>can speak and write without difficulty)</a:t>
            </a:r>
          </a:p>
          <a:p>
            <a:pPr eaLnBrk="1" hangingPunct="1">
              <a:lnSpc>
                <a:spcPct val="80000"/>
              </a:lnSpc>
              <a:defRPr/>
            </a:pPr>
            <a:endParaRPr lang="en-US" sz="2800" dirty="0">
              <a:solidFill>
                <a:schemeClr val="tx2"/>
              </a:solidFill>
              <a:latin typeface="Arial Unicode MS" pitchFamily="34" charset="-128"/>
            </a:endParaRPr>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44034" name="Rectangle 2">
            <a:extLst>
              <a:ext uri="{FF2B5EF4-FFF2-40B4-BE49-F238E27FC236}">
                <a16:creationId xmlns:a16="http://schemas.microsoft.com/office/drawing/2014/main" id="{EA155457-5637-EE65-F279-306C77A10E83}"/>
              </a:ext>
            </a:extLst>
          </p:cNvPr>
          <p:cNvSpPr>
            <a:spLocks noGrp="1" noChangeArrowheads="1"/>
          </p:cNvSpPr>
          <p:nvPr>
            <p:ph type="title"/>
          </p:nvPr>
        </p:nvSpPr>
        <p:spPr>
          <a:xfrm>
            <a:off x="785813" y="285750"/>
            <a:ext cx="7772400" cy="785813"/>
          </a:xfrm>
        </p:spPr>
        <p:txBody>
          <a:bodyPr/>
          <a:lstStyle/>
          <a:p>
            <a:pPr algn="ctr" eaLnBrk="1" hangingPunct="1">
              <a:defRPr/>
            </a:pPr>
            <a:r>
              <a:rPr lang="en-US" altLang="en-US" sz="4800" dirty="0">
                <a:solidFill>
                  <a:schemeClr val="bg2"/>
                </a:solidFill>
                <a:latin typeface="Algerian" panose="04020705040A02060702" pitchFamily="82" charset="0"/>
              </a:rPr>
              <a:t>Lateral Ventricle</a:t>
            </a:r>
          </a:p>
        </p:txBody>
      </p:sp>
      <p:pic>
        <p:nvPicPr>
          <p:cNvPr id="45059" name="Picture 2" descr="C:\Documents and Settings\user\My Documents\My Pictures\vcb.jpg">
            <a:extLst>
              <a:ext uri="{FF2B5EF4-FFF2-40B4-BE49-F238E27FC236}">
                <a16:creationId xmlns:a16="http://schemas.microsoft.com/office/drawing/2014/main" id="{4C931014-75C7-C61B-9BAD-FC2EA713F59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126" t="4588" r="48625" b="7745"/>
          <a:stretch>
            <a:fillRect/>
          </a:stretch>
        </p:blipFill>
        <p:spPr bwMode="auto">
          <a:xfrm>
            <a:off x="2143125" y="1428750"/>
            <a:ext cx="4929188" cy="455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showMasterPhAnim="0">
  <p:cSld>
    <p:bg>
      <p:bgPr>
        <a:solidFill>
          <a:schemeClr val="tx1"/>
        </a:solidFill>
        <a:effectLst/>
      </p:bgPr>
    </p:bg>
    <p:spTree>
      <p:nvGrpSpPr>
        <p:cNvPr id="1" name=""/>
        <p:cNvGrpSpPr/>
        <p:nvPr/>
      </p:nvGrpSpPr>
      <p:grpSpPr>
        <a:xfrm>
          <a:off x="0" y="0"/>
          <a:ext cx="0" cy="0"/>
          <a:chOff x="0" y="0"/>
          <a:chExt cx="0" cy="0"/>
        </a:xfrm>
      </p:grpSpPr>
      <p:sp>
        <p:nvSpPr>
          <p:cNvPr id="61444" name="Rectangle 4">
            <a:extLst>
              <a:ext uri="{FF2B5EF4-FFF2-40B4-BE49-F238E27FC236}">
                <a16:creationId xmlns:a16="http://schemas.microsoft.com/office/drawing/2014/main" id="{7FA10CDC-1CC7-DAAB-EF50-7C8130597D40}"/>
              </a:ext>
            </a:extLst>
          </p:cNvPr>
          <p:cNvSpPr>
            <a:spLocks noGrp="1" noChangeArrowheads="1"/>
          </p:cNvSpPr>
          <p:nvPr>
            <p:ph type="body" sz="half" idx="4294967295"/>
          </p:nvPr>
        </p:nvSpPr>
        <p:spPr>
          <a:xfrm>
            <a:off x="214313" y="214313"/>
            <a:ext cx="3786187" cy="6429375"/>
          </a:xfrm>
        </p:spPr>
        <p:txBody>
          <a:bodyPr/>
          <a:lstStyle/>
          <a:p>
            <a:pPr eaLnBrk="1" hangingPunct="1">
              <a:buClr>
                <a:schemeClr val="bg2"/>
              </a:buClr>
              <a:defRPr/>
            </a:pPr>
            <a:r>
              <a:rPr lang="en-US" sz="2800" dirty="0">
                <a:solidFill>
                  <a:schemeClr val="bg2"/>
                </a:solidFill>
              </a:rPr>
              <a:t>Three </a:t>
            </a:r>
            <a:r>
              <a:rPr lang="en-US" sz="2800" dirty="0" err="1">
                <a:solidFill>
                  <a:schemeClr val="bg2"/>
                </a:solidFill>
              </a:rPr>
              <a:t>sulci</a:t>
            </a:r>
            <a:r>
              <a:rPr lang="en-US" sz="2800" dirty="0">
                <a:solidFill>
                  <a:schemeClr val="bg2"/>
                </a:solidFill>
              </a:rPr>
              <a:t>, consistent in their position are used to divide each hemisphere into lobes.</a:t>
            </a:r>
          </a:p>
          <a:p>
            <a:pPr eaLnBrk="1" hangingPunct="1">
              <a:buClr>
                <a:schemeClr val="bg2"/>
              </a:buClr>
              <a:defRPr/>
            </a:pPr>
            <a:r>
              <a:rPr lang="en-US" sz="2800" dirty="0">
                <a:solidFill>
                  <a:schemeClr val="bg2"/>
                </a:solidFill>
              </a:rPr>
              <a:t>These include:</a:t>
            </a:r>
          </a:p>
          <a:p>
            <a:pPr lvl="1" eaLnBrk="1" hangingPunct="1">
              <a:buClr>
                <a:schemeClr val="bg2"/>
              </a:buClr>
              <a:defRPr/>
            </a:pPr>
            <a:r>
              <a:rPr lang="en-US" sz="2800" dirty="0">
                <a:solidFill>
                  <a:srgbClr val="FF0000"/>
                </a:solidFill>
              </a:rPr>
              <a:t>Central </a:t>
            </a:r>
            <a:r>
              <a:rPr lang="en-US" sz="2800" dirty="0" err="1">
                <a:solidFill>
                  <a:srgbClr val="FF0000"/>
                </a:solidFill>
              </a:rPr>
              <a:t>sulcus</a:t>
            </a:r>
            <a:r>
              <a:rPr lang="en-US" sz="2800" dirty="0">
                <a:solidFill>
                  <a:srgbClr val="FF0000"/>
                </a:solidFill>
              </a:rPr>
              <a:t> </a:t>
            </a:r>
            <a:r>
              <a:rPr lang="en-US" sz="2800" dirty="0">
                <a:solidFill>
                  <a:schemeClr val="bg2"/>
                </a:solidFill>
              </a:rPr>
              <a:t>&amp;</a:t>
            </a:r>
            <a:r>
              <a:rPr lang="en-US" sz="2800" dirty="0"/>
              <a:t> </a:t>
            </a:r>
            <a:r>
              <a:rPr lang="en-US" sz="2800" dirty="0">
                <a:solidFill>
                  <a:srgbClr val="66FF33"/>
                </a:solidFill>
              </a:rPr>
              <a:t>Lateral </a:t>
            </a:r>
            <a:r>
              <a:rPr lang="en-US" sz="2800" dirty="0" err="1">
                <a:solidFill>
                  <a:srgbClr val="66FF33"/>
                </a:solidFill>
              </a:rPr>
              <a:t>sulcus</a:t>
            </a:r>
            <a:r>
              <a:rPr lang="en-US" sz="2800" dirty="0">
                <a:solidFill>
                  <a:srgbClr val="66FF33"/>
                </a:solidFill>
              </a:rPr>
              <a:t> </a:t>
            </a:r>
            <a:r>
              <a:rPr lang="en-US" sz="2800" dirty="0">
                <a:solidFill>
                  <a:schemeClr val="bg2"/>
                </a:solidFill>
              </a:rPr>
              <a:t>on the</a:t>
            </a:r>
            <a:r>
              <a:rPr lang="en-US" sz="2800" dirty="0"/>
              <a:t> </a:t>
            </a:r>
            <a:r>
              <a:rPr lang="en-US" sz="2800" u="sng" dirty="0" err="1">
                <a:solidFill>
                  <a:schemeClr val="bg2"/>
                </a:solidFill>
              </a:rPr>
              <a:t>superolateral</a:t>
            </a:r>
            <a:r>
              <a:rPr lang="en-US" sz="2800" u="sng" dirty="0">
                <a:solidFill>
                  <a:schemeClr val="bg2"/>
                </a:solidFill>
              </a:rPr>
              <a:t> surface</a:t>
            </a:r>
          </a:p>
          <a:p>
            <a:pPr lvl="1" eaLnBrk="1" hangingPunct="1">
              <a:buClr>
                <a:schemeClr val="bg2"/>
              </a:buClr>
              <a:defRPr/>
            </a:pPr>
            <a:r>
              <a:rPr lang="en-US" sz="2800" dirty="0" err="1">
                <a:solidFill>
                  <a:srgbClr val="FFFF00"/>
                </a:solidFill>
              </a:rPr>
              <a:t>Parieto</a:t>
            </a:r>
            <a:r>
              <a:rPr lang="en-US" sz="2800" dirty="0">
                <a:solidFill>
                  <a:srgbClr val="FFFF00"/>
                </a:solidFill>
              </a:rPr>
              <a:t>-occipital </a:t>
            </a:r>
            <a:r>
              <a:rPr lang="en-US" sz="2800" dirty="0" err="1">
                <a:solidFill>
                  <a:srgbClr val="FFFF00"/>
                </a:solidFill>
              </a:rPr>
              <a:t>sulcus</a:t>
            </a:r>
            <a:r>
              <a:rPr lang="en-US" sz="2800" dirty="0"/>
              <a:t>, </a:t>
            </a:r>
            <a:r>
              <a:rPr lang="en-US" sz="2800" dirty="0">
                <a:solidFill>
                  <a:schemeClr val="bg2"/>
                </a:solidFill>
              </a:rPr>
              <a:t>on the </a:t>
            </a:r>
            <a:r>
              <a:rPr lang="en-US" sz="2800" u="sng" dirty="0">
                <a:solidFill>
                  <a:schemeClr val="bg2"/>
                </a:solidFill>
              </a:rPr>
              <a:t>medial surface</a:t>
            </a:r>
          </a:p>
          <a:p>
            <a:pPr eaLnBrk="1" hangingPunct="1">
              <a:defRPr/>
            </a:pPr>
            <a:endParaRPr lang="en-US" sz="2800" dirty="0">
              <a:solidFill>
                <a:srgbClr val="FFFF66"/>
              </a:solidFill>
            </a:endParaRPr>
          </a:p>
        </p:txBody>
      </p:sp>
      <p:pic>
        <p:nvPicPr>
          <p:cNvPr id="22531" name="Picture 12" descr="brain lateral">
            <a:extLst>
              <a:ext uri="{FF2B5EF4-FFF2-40B4-BE49-F238E27FC236}">
                <a16:creationId xmlns:a16="http://schemas.microsoft.com/office/drawing/2014/main" id="{7658E635-DC84-9DBA-B43C-21038D39A42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71938" y="571500"/>
            <a:ext cx="4556125" cy="310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2" name="Picture 8" descr="f15-1cb_the_human_brain_c">
            <a:extLst>
              <a:ext uri="{FF2B5EF4-FFF2-40B4-BE49-F238E27FC236}">
                <a16:creationId xmlns:a16="http://schemas.microsoft.com/office/drawing/2014/main" id="{C81098E1-CC07-B45B-C899-1269326D43D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71938" y="3714750"/>
            <a:ext cx="4610100" cy="2928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3" name="Freeform 19">
            <a:extLst>
              <a:ext uri="{FF2B5EF4-FFF2-40B4-BE49-F238E27FC236}">
                <a16:creationId xmlns:a16="http://schemas.microsoft.com/office/drawing/2014/main" id="{F16D697F-61FF-9C1D-C9F5-67F22F564234}"/>
              </a:ext>
            </a:extLst>
          </p:cNvPr>
          <p:cNvSpPr>
            <a:spLocks noChangeArrowheads="1"/>
          </p:cNvSpPr>
          <p:nvPr/>
        </p:nvSpPr>
        <p:spPr bwMode="auto">
          <a:xfrm>
            <a:off x="5929313" y="857250"/>
            <a:ext cx="477837" cy="1009650"/>
          </a:xfrm>
          <a:custGeom>
            <a:avLst/>
            <a:gdLst>
              <a:gd name="T0" fmla="*/ 479655 w 477672"/>
              <a:gd name="T1" fmla="*/ 0 h 1009935"/>
              <a:gd name="T2" fmla="*/ 411135 w 477672"/>
              <a:gd name="T3" fmla="*/ 176821 h 1009935"/>
              <a:gd name="T4" fmla="*/ 370021 w 477672"/>
              <a:gd name="T5" fmla="*/ 190421 h 1009935"/>
              <a:gd name="T6" fmla="*/ 287791 w 477672"/>
              <a:gd name="T7" fmla="*/ 244832 h 1009935"/>
              <a:gd name="T8" fmla="*/ 260388 w 477672"/>
              <a:gd name="T9" fmla="*/ 285631 h 1009935"/>
              <a:gd name="T10" fmla="*/ 260388 w 477672"/>
              <a:gd name="T11" fmla="*/ 448853 h 1009935"/>
              <a:gd name="T12" fmla="*/ 178155 w 477672"/>
              <a:gd name="T13" fmla="*/ 503263 h 1009935"/>
              <a:gd name="T14" fmla="*/ 164457 w 477672"/>
              <a:gd name="T15" fmla="*/ 584873 h 1009935"/>
              <a:gd name="T16" fmla="*/ 137042 w 477672"/>
              <a:gd name="T17" fmla="*/ 625673 h 1009935"/>
              <a:gd name="T18" fmla="*/ 82223 w 477672"/>
              <a:gd name="T19" fmla="*/ 720886 h 1009935"/>
              <a:gd name="T20" fmla="*/ 54819 w 477672"/>
              <a:gd name="T21" fmla="*/ 802494 h 1009935"/>
              <a:gd name="T22" fmla="*/ 41111 w 477672"/>
              <a:gd name="T23" fmla="*/ 965715 h 1009935"/>
              <a:gd name="T24" fmla="*/ 0 w 477672"/>
              <a:gd name="T25" fmla="*/ 979316 h 1009935"/>
              <a:gd name="T26" fmla="*/ 0 w 477672"/>
              <a:gd name="T27" fmla="*/ 1006520 h 100993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77672"/>
              <a:gd name="T43" fmla="*/ 0 h 1009935"/>
              <a:gd name="T44" fmla="*/ 477672 w 477672"/>
              <a:gd name="T45" fmla="*/ 1009935 h 100993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77672" h="1009935">
                <a:moveTo>
                  <a:pt x="477672" y="0"/>
                </a:moveTo>
                <a:cubicBezTo>
                  <a:pt x="471815" y="41001"/>
                  <a:pt x="469192" y="157501"/>
                  <a:pt x="409433" y="177421"/>
                </a:cubicBezTo>
                <a:cubicBezTo>
                  <a:pt x="395785" y="181970"/>
                  <a:pt x="381066" y="184083"/>
                  <a:pt x="368490" y="191069"/>
                </a:cubicBezTo>
                <a:cubicBezTo>
                  <a:pt x="339813" y="207001"/>
                  <a:pt x="286603" y="245660"/>
                  <a:pt x="286603" y="245660"/>
                </a:cubicBezTo>
                <a:cubicBezTo>
                  <a:pt x="277505" y="259308"/>
                  <a:pt x="261628" y="270365"/>
                  <a:pt x="259308" y="286603"/>
                </a:cubicBezTo>
                <a:cubicBezTo>
                  <a:pt x="244652" y="389195"/>
                  <a:pt x="348019" y="298299"/>
                  <a:pt x="259308" y="450377"/>
                </a:cubicBezTo>
                <a:cubicBezTo>
                  <a:pt x="242778" y="478714"/>
                  <a:pt x="177421" y="504968"/>
                  <a:pt x="177421" y="504968"/>
                </a:cubicBezTo>
                <a:cubicBezTo>
                  <a:pt x="172872" y="532263"/>
                  <a:pt x="172524" y="560602"/>
                  <a:pt x="163773" y="586854"/>
                </a:cubicBezTo>
                <a:cubicBezTo>
                  <a:pt x="158586" y="602415"/>
                  <a:pt x="142237" y="612439"/>
                  <a:pt x="136478" y="627797"/>
                </a:cubicBezTo>
                <a:cubicBezTo>
                  <a:pt x="99938" y="725237"/>
                  <a:pt x="156043" y="673893"/>
                  <a:pt x="81887" y="723332"/>
                </a:cubicBezTo>
                <a:cubicBezTo>
                  <a:pt x="72788" y="750627"/>
                  <a:pt x="56980" y="776546"/>
                  <a:pt x="54591" y="805218"/>
                </a:cubicBezTo>
                <a:cubicBezTo>
                  <a:pt x="50042" y="859809"/>
                  <a:pt x="57053" y="916633"/>
                  <a:pt x="40943" y="968991"/>
                </a:cubicBezTo>
                <a:cubicBezTo>
                  <a:pt x="36712" y="982741"/>
                  <a:pt x="10172" y="972466"/>
                  <a:pt x="0" y="982639"/>
                </a:cubicBezTo>
                <a:lnTo>
                  <a:pt x="0" y="1009935"/>
                </a:lnTo>
              </a:path>
            </a:pathLst>
          </a:custGeom>
          <a:noFill/>
          <a:ln w="38100" algn="ctr">
            <a:solidFill>
              <a:srgbClr val="FF3300"/>
            </a:solidFill>
            <a:round/>
            <a:headEnd/>
            <a:tailEnd/>
          </a:ln>
          <a:extLst>
            <a:ext uri="{909E8E84-426E-40DD-AFC4-6F175D3DCCD1}">
              <a14:hiddenFill xmlns:a14="http://schemas.microsoft.com/office/drawing/2010/main">
                <a:solidFill>
                  <a:srgbClr val="FFFFFF"/>
                </a:solidFill>
              </a14:hiddenFill>
            </a:ext>
          </a:extLst>
        </p:spPr>
        <p:txBody>
          <a:bodyPr wrap="none"/>
          <a:lstStyle/>
          <a:p>
            <a:endParaRPr lang="en-GB"/>
          </a:p>
        </p:txBody>
      </p:sp>
      <p:sp>
        <p:nvSpPr>
          <p:cNvPr id="22534" name="Freeform 21">
            <a:extLst>
              <a:ext uri="{FF2B5EF4-FFF2-40B4-BE49-F238E27FC236}">
                <a16:creationId xmlns:a16="http://schemas.microsoft.com/office/drawing/2014/main" id="{1DFE2BF4-B8FE-5D2A-29A1-49EB95652EBE}"/>
              </a:ext>
            </a:extLst>
          </p:cNvPr>
          <p:cNvSpPr>
            <a:spLocks noChangeArrowheads="1"/>
          </p:cNvSpPr>
          <p:nvPr/>
        </p:nvSpPr>
        <p:spPr bwMode="auto">
          <a:xfrm>
            <a:off x="5376863" y="1581150"/>
            <a:ext cx="1487487" cy="698500"/>
          </a:xfrm>
          <a:custGeom>
            <a:avLst/>
            <a:gdLst>
              <a:gd name="T0" fmla="*/ 0 w 1487606"/>
              <a:gd name="T1" fmla="*/ 697840 h 698560"/>
              <a:gd name="T2" fmla="*/ 27271 w 1487606"/>
              <a:gd name="T3" fmla="*/ 656945 h 698560"/>
              <a:gd name="T4" fmla="*/ 40907 w 1487606"/>
              <a:gd name="T5" fmla="*/ 616038 h 698560"/>
              <a:gd name="T6" fmla="*/ 95438 w 1487606"/>
              <a:gd name="T7" fmla="*/ 602402 h 698560"/>
              <a:gd name="T8" fmla="*/ 136346 w 1487606"/>
              <a:gd name="T9" fmla="*/ 575142 h 698560"/>
              <a:gd name="T10" fmla="*/ 149981 w 1487606"/>
              <a:gd name="T11" fmla="*/ 534235 h 698560"/>
              <a:gd name="T12" fmla="*/ 177253 w 1487606"/>
              <a:gd name="T13" fmla="*/ 493340 h 698560"/>
              <a:gd name="T14" fmla="*/ 190889 w 1487606"/>
              <a:gd name="T15" fmla="*/ 452432 h 698560"/>
              <a:gd name="T16" fmla="*/ 272691 w 1487606"/>
              <a:gd name="T17" fmla="*/ 411537 h 698560"/>
              <a:gd name="T18" fmla="*/ 368141 w 1487606"/>
              <a:gd name="T19" fmla="*/ 397901 h 698560"/>
              <a:gd name="T20" fmla="*/ 449944 w 1487606"/>
              <a:gd name="T21" fmla="*/ 384266 h 698560"/>
              <a:gd name="T22" fmla="*/ 490851 w 1487606"/>
              <a:gd name="T23" fmla="*/ 356994 h 698560"/>
              <a:gd name="T24" fmla="*/ 518112 w 1487606"/>
              <a:gd name="T25" fmla="*/ 316099 h 698560"/>
              <a:gd name="T26" fmla="*/ 559018 w 1487606"/>
              <a:gd name="T27" fmla="*/ 302463 h 698560"/>
              <a:gd name="T28" fmla="*/ 804450 w 1487606"/>
              <a:gd name="T29" fmla="*/ 288827 h 698560"/>
              <a:gd name="T30" fmla="*/ 845345 w 1487606"/>
              <a:gd name="T31" fmla="*/ 261557 h 698560"/>
              <a:gd name="T32" fmla="*/ 858981 w 1487606"/>
              <a:gd name="T33" fmla="*/ 220660 h 698560"/>
              <a:gd name="T34" fmla="*/ 940795 w 1487606"/>
              <a:gd name="T35" fmla="*/ 207025 h 698560"/>
              <a:gd name="T36" fmla="*/ 1199851 w 1487606"/>
              <a:gd name="T37" fmla="*/ 207025 h 698560"/>
              <a:gd name="T38" fmla="*/ 1281657 w 1487606"/>
              <a:gd name="T39" fmla="*/ 166129 h 698560"/>
              <a:gd name="T40" fmla="*/ 1363468 w 1487606"/>
              <a:gd name="T41" fmla="*/ 152494 h 698560"/>
              <a:gd name="T42" fmla="*/ 1418008 w 1487606"/>
              <a:gd name="T43" fmla="*/ 70691 h 698560"/>
              <a:gd name="T44" fmla="*/ 1431635 w 1487606"/>
              <a:gd name="T45" fmla="*/ 29784 h 698560"/>
              <a:gd name="T46" fmla="*/ 1486178 w 1487606"/>
              <a:gd name="T47" fmla="*/ 2524 h 69856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487606"/>
              <a:gd name="T73" fmla="*/ 0 h 698560"/>
              <a:gd name="T74" fmla="*/ 1487606 w 1487606"/>
              <a:gd name="T75" fmla="*/ 698560 h 698560"/>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487606" h="698560">
                <a:moveTo>
                  <a:pt x="0" y="698560"/>
                </a:moveTo>
                <a:cubicBezTo>
                  <a:pt x="9098" y="684912"/>
                  <a:pt x="19960" y="672288"/>
                  <a:pt x="27295" y="657617"/>
                </a:cubicBezTo>
                <a:cubicBezTo>
                  <a:pt x="33729" y="644750"/>
                  <a:pt x="29709" y="625661"/>
                  <a:pt x="40943" y="616674"/>
                </a:cubicBezTo>
                <a:cubicBezTo>
                  <a:pt x="55590" y="604957"/>
                  <a:pt x="77337" y="607575"/>
                  <a:pt x="95534" y="603026"/>
                </a:cubicBezTo>
                <a:cubicBezTo>
                  <a:pt x="109182" y="593927"/>
                  <a:pt x="126231" y="588538"/>
                  <a:pt x="136478" y="575730"/>
                </a:cubicBezTo>
                <a:cubicBezTo>
                  <a:pt x="145465" y="564497"/>
                  <a:pt x="143691" y="547654"/>
                  <a:pt x="150125" y="534787"/>
                </a:cubicBezTo>
                <a:cubicBezTo>
                  <a:pt x="157460" y="520116"/>
                  <a:pt x="168322" y="507492"/>
                  <a:pt x="177421" y="493844"/>
                </a:cubicBezTo>
                <a:cubicBezTo>
                  <a:pt x="181970" y="480196"/>
                  <a:pt x="182082" y="464134"/>
                  <a:pt x="191069" y="452900"/>
                </a:cubicBezTo>
                <a:cubicBezTo>
                  <a:pt x="206404" y="433731"/>
                  <a:pt x="249409" y="416666"/>
                  <a:pt x="272955" y="411957"/>
                </a:cubicBezTo>
                <a:cubicBezTo>
                  <a:pt x="304498" y="405648"/>
                  <a:pt x="336695" y="403200"/>
                  <a:pt x="368489" y="398309"/>
                </a:cubicBezTo>
                <a:cubicBezTo>
                  <a:pt x="395839" y="394101"/>
                  <a:pt x="423080" y="389211"/>
                  <a:pt x="450376" y="384662"/>
                </a:cubicBezTo>
                <a:cubicBezTo>
                  <a:pt x="464024" y="375563"/>
                  <a:pt x="479721" y="368964"/>
                  <a:pt x="491319" y="357366"/>
                </a:cubicBezTo>
                <a:cubicBezTo>
                  <a:pt x="502917" y="345768"/>
                  <a:pt x="505807" y="326670"/>
                  <a:pt x="518615" y="316423"/>
                </a:cubicBezTo>
                <a:cubicBezTo>
                  <a:pt x="529849" y="307436"/>
                  <a:pt x="545237" y="304139"/>
                  <a:pt x="559558" y="302775"/>
                </a:cubicBezTo>
                <a:cubicBezTo>
                  <a:pt x="641201" y="294999"/>
                  <a:pt x="723331" y="293676"/>
                  <a:pt x="805218" y="289127"/>
                </a:cubicBezTo>
                <a:cubicBezTo>
                  <a:pt x="818866" y="280029"/>
                  <a:pt x="835915" y="274640"/>
                  <a:pt x="846161" y="261832"/>
                </a:cubicBezTo>
                <a:cubicBezTo>
                  <a:pt x="855148" y="250598"/>
                  <a:pt x="847318" y="228026"/>
                  <a:pt x="859809" y="220888"/>
                </a:cubicBezTo>
                <a:cubicBezTo>
                  <a:pt x="883835" y="207159"/>
                  <a:pt x="914400" y="211790"/>
                  <a:pt x="941695" y="207241"/>
                </a:cubicBezTo>
                <a:cubicBezTo>
                  <a:pt x="1070640" y="225661"/>
                  <a:pt x="1040628" y="228624"/>
                  <a:pt x="1201003" y="207241"/>
                </a:cubicBezTo>
                <a:cubicBezTo>
                  <a:pt x="1278350" y="196928"/>
                  <a:pt x="1206211" y="191856"/>
                  <a:pt x="1282889" y="166297"/>
                </a:cubicBezTo>
                <a:cubicBezTo>
                  <a:pt x="1309141" y="157546"/>
                  <a:pt x="1337480" y="157199"/>
                  <a:pt x="1364776" y="152650"/>
                </a:cubicBezTo>
                <a:cubicBezTo>
                  <a:pt x="1382973" y="125354"/>
                  <a:pt x="1408993" y="101885"/>
                  <a:pt x="1419367" y="70763"/>
                </a:cubicBezTo>
                <a:cubicBezTo>
                  <a:pt x="1423916" y="57115"/>
                  <a:pt x="1424028" y="41054"/>
                  <a:pt x="1433015" y="29820"/>
                </a:cubicBezTo>
                <a:cubicBezTo>
                  <a:pt x="1456871" y="0"/>
                  <a:pt x="1463345" y="2524"/>
                  <a:pt x="1487606" y="2524"/>
                </a:cubicBezTo>
              </a:path>
            </a:pathLst>
          </a:custGeom>
          <a:noFill/>
          <a:ln w="38100" algn="ctr">
            <a:solidFill>
              <a:srgbClr val="66FF33"/>
            </a:solidFill>
            <a:round/>
            <a:headEnd/>
            <a:tailEnd/>
          </a:ln>
          <a:extLst>
            <a:ext uri="{909E8E84-426E-40DD-AFC4-6F175D3DCCD1}">
              <a14:hiddenFill xmlns:a14="http://schemas.microsoft.com/office/drawing/2010/main">
                <a:solidFill>
                  <a:srgbClr val="FFFFFF"/>
                </a:solidFill>
              </a14:hiddenFill>
            </a:ext>
          </a:extLst>
        </p:spPr>
        <p:txBody>
          <a:bodyPr wrap="none"/>
          <a:lstStyle/>
          <a:p>
            <a:endParaRPr lang="en-GB"/>
          </a:p>
        </p:txBody>
      </p:sp>
      <p:sp>
        <p:nvSpPr>
          <p:cNvPr id="22535" name="Freeform 22">
            <a:extLst>
              <a:ext uri="{FF2B5EF4-FFF2-40B4-BE49-F238E27FC236}">
                <a16:creationId xmlns:a16="http://schemas.microsoft.com/office/drawing/2014/main" id="{32ED4B15-D716-EE68-D8D2-6639AC1FD12B}"/>
              </a:ext>
            </a:extLst>
          </p:cNvPr>
          <p:cNvSpPr>
            <a:spLocks noChangeArrowheads="1"/>
          </p:cNvSpPr>
          <p:nvPr/>
        </p:nvSpPr>
        <p:spPr bwMode="auto">
          <a:xfrm>
            <a:off x="6781800" y="4694238"/>
            <a:ext cx="763588" cy="452437"/>
          </a:xfrm>
          <a:custGeom>
            <a:avLst/>
            <a:gdLst>
              <a:gd name="T0" fmla="*/ 95871 w 763670"/>
              <a:gd name="T1" fmla="*/ 434301 h 451123"/>
              <a:gd name="T2" fmla="*/ 368556 w 763670"/>
              <a:gd name="T3" fmla="*/ 406283 h 451123"/>
              <a:gd name="T4" fmla="*/ 409463 w 763670"/>
              <a:gd name="T5" fmla="*/ 378262 h 451123"/>
              <a:gd name="T6" fmla="*/ 436732 w 763670"/>
              <a:gd name="T7" fmla="*/ 336234 h 451123"/>
              <a:gd name="T8" fmla="*/ 518537 w 763670"/>
              <a:gd name="T9" fmla="*/ 280194 h 451123"/>
              <a:gd name="T10" fmla="*/ 532176 w 763670"/>
              <a:gd name="T11" fmla="*/ 238168 h 451123"/>
              <a:gd name="T12" fmla="*/ 627620 w 763670"/>
              <a:gd name="T13" fmla="*/ 210146 h 451123"/>
              <a:gd name="T14" fmla="*/ 723056 w 763670"/>
              <a:gd name="T15" fmla="*/ 112080 h 451123"/>
              <a:gd name="T16" fmla="*/ 750324 w 763670"/>
              <a:gd name="T17" fmla="*/ 0 h 4511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63670"/>
              <a:gd name="T28" fmla="*/ 0 h 451123"/>
              <a:gd name="T29" fmla="*/ 763670 w 763670"/>
              <a:gd name="T30" fmla="*/ 451123 h 45112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63670" h="451123">
                <a:moveTo>
                  <a:pt x="95961" y="423080"/>
                </a:moveTo>
                <a:cubicBezTo>
                  <a:pt x="233155" y="377351"/>
                  <a:pt x="0" y="451123"/>
                  <a:pt x="368916" y="395785"/>
                </a:cubicBezTo>
                <a:cubicBezTo>
                  <a:pt x="385137" y="393352"/>
                  <a:pt x="396211" y="377588"/>
                  <a:pt x="409859" y="368489"/>
                </a:cubicBezTo>
                <a:cubicBezTo>
                  <a:pt x="418958" y="354841"/>
                  <a:pt x="424811" y="338347"/>
                  <a:pt x="437155" y="327546"/>
                </a:cubicBezTo>
                <a:cubicBezTo>
                  <a:pt x="461843" y="305944"/>
                  <a:pt x="519041" y="272955"/>
                  <a:pt x="519041" y="272955"/>
                </a:cubicBezTo>
                <a:cubicBezTo>
                  <a:pt x="523590" y="259307"/>
                  <a:pt x="522517" y="242184"/>
                  <a:pt x="532689" y="232012"/>
                </a:cubicBezTo>
                <a:cubicBezTo>
                  <a:pt x="539216" y="225485"/>
                  <a:pt x="627750" y="204834"/>
                  <a:pt x="628223" y="204716"/>
                </a:cubicBezTo>
                <a:cubicBezTo>
                  <a:pt x="690794" y="110860"/>
                  <a:pt x="651692" y="133204"/>
                  <a:pt x="723758" y="109182"/>
                </a:cubicBezTo>
                <a:cubicBezTo>
                  <a:pt x="763670" y="49313"/>
                  <a:pt x="751053" y="84641"/>
                  <a:pt x="751053" y="0"/>
                </a:cubicBezTo>
              </a:path>
            </a:pathLst>
          </a:custGeom>
          <a:noFill/>
          <a:ln w="38100" algn="ctr">
            <a:solidFill>
              <a:srgbClr val="FFFF00"/>
            </a:solidFill>
            <a:round/>
            <a:headEnd/>
            <a:tailEnd/>
          </a:ln>
          <a:extLst>
            <a:ext uri="{909E8E84-426E-40DD-AFC4-6F175D3DCCD1}">
              <a14:hiddenFill xmlns:a14="http://schemas.microsoft.com/office/drawing/2010/main">
                <a:solidFill>
                  <a:srgbClr val="FFFFFF"/>
                </a:solidFill>
              </a14:hiddenFill>
            </a:ext>
          </a:extLst>
        </p:spPr>
        <p:txBody>
          <a:bodyPr wrap="none"/>
          <a:lstStyle/>
          <a:p>
            <a:endParaRPr lang="en-GB"/>
          </a:p>
        </p:txBody>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10243" name="Rectangle 2">
            <a:extLst>
              <a:ext uri="{FF2B5EF4-FFF2-40B4-BE49-F238E27FC236}">
                <a16:creationId xmlns:a16="http://schemas.microsoft.com/office/drawing/2014/main" id="{D8F2738D-F2BA-DD83-0C08-35838A9DD13D}"/>
              </a:ext>
            </a:extLst>
          </p:cNvPr>
          <p:cNvSpPr>
            <a:spLocks noGrp="1" noChangeArrowheads="1"/>
          </p:cNvSpPr>
          <p:nvPr>
            <p:ph type="title"/>
          </p:nvPr>
        </p:nvSpPr>
        <p:spPr>
          <a:xfrm>
            <a:off x="685800" y="301625"/>
            <a:ext cx="7772400" cy="484188"/>
          </a:xfrm>
        </p:spPr>
        <p:txBody>
          <a:bodyPr/>
          <a:lstStyle/>
          <a:p>
            <a:pPr algn="ctr" eaLnBrk="1" hangingPunct="1">
              <a:defRPr/>
            </a:pPr>
            <a:r>
              <a:rPr lang="en-US" sz="3600" b="1" dirty="0">
                <a:solidFill>
                  <a:schemeClr val="bg2"/>
                </a:solidFill>
                <a:effectLst>
                  <a:outerShdw blurRad="38100" dist="38100" dir="2700000" algn="tl">
                    <a:srgbClr val="000000">
                      <a:alpha val="43137"/>
                    </a:srgbClr>
                  </a:outerShdw>
                </a:effectLst>
                <a:latin typeface="Arial Unicode MS" pitchFamily="34" charset="-128"/>
              </a:rPr>
              <a:t>Lateral Ventricle</a:t>
            </a:r>
          </a:p>
        </p:txBody>
      </p:sp>
      <p:sp>
        <p:nvSpPr>
          <p:cNvPr id="45059" name="Rectangle 3">
            <a:extLst>
              <a:ext uri="{FF2B5EF4-FFF2-40B4-BE49-F238E27FC236}">
                <a16:creationId xmlns:a16="http://schemas.microsoft.com/office/drawing/2014/main" id="{35892216-63B3-C01F-8A3B-F55D408E0BE2}"/>
              </a:ext>
            </a:extLst>
          </p:cNvPr>
          <p:cNvSpPr>
            <a:spLocks noGrp="1" noChangeArrowheads="1"/>
          </p:cNvSpPr>
          <p:nvPr>
            <p:ph type="body" sz="half" idx="1"/>
          </p:nvPr>
        </p:nvSpPr>
        <p:spPr>
          <a:xfrm>
            <a:off x="142875" y="857250"/>
            <a:ext cx="4214813" cy="5715000"/>
          </a:xfrm>
        </p:spPr>
        <p:txBody>
          <a:bodyPr/>
          <a:lstStyle/>
          <a:p>
            <a:pPr eaLnBrk="1" hangingPunct="1">
              <a:lnSpc>
                <a:spcPct val="90000"/>
              </a:lnSpc>
              <a:buClr>
                <a:srgbClr val="080808"/>
              </a:buClr>
              <a:buSzPct val="100000"/>
              <a:buFont typeface="Arial" panose="020B0604020202020204" pitchFamily="34" charset="0"/>
              <a:buChar char="•"/>
              <a:defRPr/>
            </a:pPr>
            <a:r>
              <a:rPr lang="en-US" altLang="en-US" sz="2800" dirty="0">
                <a:solidFill>
                  <a:schemeClr val="bg2"/>
                </a:solidFill>
                <a:effectLst/>
                <a:latin typeface="Times New Roman" panose="02020603050405020304" pitchFamily="18" charset="0"/>
                <a:cs typeface="Times New Roman" panose="02020603050405020304" pitchFamily="18" charset="0"/>
              </a:rPr>
              <a:t>The 2 lateral ventricles are the largest of the ventricles. </a:t>
            </a:r>
          </a:p>
          <a:p>
            <a:pPr eaLnBrk="1" hangingPunct="1">
              <a:lnSpc>
                <a:spcPct val="90000"/>
              </a:lnSpc>
              <a:buClr>
                <a:srgbClr val="080808"/>
              </a:buClr>
              <a:buSzPct val="100000"/>
              <a:buFont typeface="Arial" panose="020B0604020202020204" pitchFamily="34" charset="0"/>
              <a:buChar char="•"/>
              <a:defRPr/>
            </a:pPr>
            <a:r>
              <a:rPr lang="en-US" altLang="en-US" sz="2800" dirty="0">
                <a:solidFill>
                  <a:schemeClr val="bg2"/>
                </a:solidFill>
                <a:effectLst/>
                <a:latin typeface="Times New Roman" panose="02020603050405020304" pitchFamily="18" charset="0"/>
                <a:cs typeface="Times New Roman" panose="02020603050405020304" pitchFamily="18" charset="0"/>
              </a:rPr>
              <a:t>Each lateral ventricle is:</a:t>
            </a:r>
          </a:p>
          <a:p>
            <a:pPr lvl="1" eaLnBrk="1" hangingPunct="1">
              <a:lnSpc>
                <a:spcPct val="90000"/>
              </a:lnSpc>
              <a:buClr>
                <a:srgbClr val="080808"/>
              </a:buClr>
              <a:buSzPct val="90000"/>
              <a:buFont typeface="Arial" panose="020B0604020202020204" pitchFamily="34" charset="0"/>
              <a:buChar char="•"/>
              <a:defRPr/>
            </a:pPr>
            <a:r>
              <a:rPr lang="en-US" altLang="en-US" sz="2800" dirty="0">
                <a:solidFill>
                  <a:schemeClr val="bg2"/>
                </a:solidFill>
                <a:effectLst/>
                <a:latin typeface="Times New Roman" panose="02020603050405020304" pitchFamily="18" charset="0"/>
                <a:cs typeface="Times New Roman" panose="02020603050405020304" pitchFamily="18" charset="0"/>
              </a:rPr>
              <a:t>A </a:t>
            </a:r>
            <a:r>
              <a:rPr lang="en-US" altLang="en-US" sz="2800" dirty="0">
                <a:solidFill>
                  <a:schemeClr val="bg1">
                    <a:lumMod val="75000"/>
                  </a:schemeClr>
                </a:solidFill>
                <a:effectLst/>
                <a:latin typeface="Times New Roman" panose="02020603050405020304" pitchFamily="18" charset="0"/>
                <a:cs typeface="Times New Roman" panose="02020603050405020304" pitchFamily="18" charset="0"/>
              </a:rPr>
              <a:t>C-shaped cavity </a:t>
            </a:r>
            <a:r>
              <a:rPr lang="en-US" altLang="en-US" sz="2800" dirty="0">
                <a:solidFill>
                  <a:schemeClr val="bg2"/>
                </a:solidFill>
                <a:effectLst/>
                <a:latin typeface="Times New Roman" panose="02020603050405020304" pitchFamily="18" charset="0"/>
                <a:cs typeface="Times New Roman" panose="02020603050405020304" pitchFamily="18" charset="0"/>
              </a:rPr>
              <a:t>located within cerebral hemisphere</a:t>
            </a:r>
          </a:p>
          <a:p>
            <a:pPr lvl="1" eaLnBrk="1" hangingPunct="1">
              <a:lnSpc>
                <a:spcPct val="90000"/>
              </a:lnSpc>
              <a:buClr>
                <a:srgbClr val="080808"/>
              </a:buClr>
              <a:buSzPct val="90000"/>
              <a:buFont typeface="Arial" panose="020B0604020202020204" pitchFamily="34" charset="0"/>
              <a:buChar char="•"/>
              <a:defRPr/>
            </a:pPr>
            <a:r>
              <a:rPr lang="en-US" altLang="en-US" sz="2800" dirty="0">
                <a:solidFill>
                  <a:schemeClr val="bg2"/>
                </a:solidFill>
                <a:effectLst/>
                <a:latin typeface="Times New Roman" panose="02020603050405020304" pitchFamily="18" charset="0"/>
                <a:cs typeface="Times New Roman" panose="02020603050405020304" pitchFamily="18" charset="0"/>
              </a:rPr>
              <a:t>Communicates with the 3</a:t>
            </a:r>
            <a:r>
              <a:rPr lang="en-US" altLang="en-US" sz="2800" baseline="30000" dirty="0">
                <a:solidFill>
                  <a:schemeClr val="bg2"/>
                </a:solidFill>
                <a:effectLst/>
                <a:latin typeface="Times New Roman" panose="02020603050405020304" pitchFamily="18" charset="0"/>
                <a:cs typeface="Times New Roman" panose="02020603050405020304" pitchFamily="18" charset="0"/>
              </a:rPr>
              <a:t>rd</a:t>
            </a:r>
            <a:r>
              <a:rPr lang="en-US" altLang="en-US" sz="2800" dirty="0">
                <a:solidFill>
                  <a:schemeClr val="bg2"/>
                </a:solidFill>
                <a:effectLst/>
                <a:latin typeface="Times New Roman" panose="02020603050405020304" pitchFamily="18" charset="0"/>
                <a:cs typeface="Times New Roman" panose="02020603050405020304" pitchFamily="18" charset="0"/>
              </a:rPr>
              <a:t> ventricle through the interventricular foramen</a:t>
            </a:r>
          </a:p>
        </p:txBody>
      </p:sp>
      <p:pic>
        <p:nvPicPr>
          <p:cNvPr id="46084" name="Picture 6" descr="C:\Documents and Settings\user\My Documents\My Pictures\cvb.jpg">
            <a:extLst>
              <a:ext uri="{FF2B5EF4-FFF2-40B4-BE49-F238E27FC236}">
                <a16:creationId xmlns:a16="http://schemas.microsoft.com/office/drawing/2014/main" id="{0AB6DC1F-2149-99B3-3933-11C670F9EC0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8333"/>
          <a:stretch>
            <a:fillRect/>
          </a:stretch>
        </p:blipFill>
        <p:spPr bwMode="auto">
          <a:xfrm>
            <a:off x="4286250" y="1428750"/>
            <a:ext cx="4572000" cy="328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46082" name="Rectangle 3">
            <a:extLst>
              <a:ext uri="{FF2B5EF4-FFF2-40B4-BE49-F238E27FC236}">
                <a16:creationId xmlns:a16="http://schemas.microsoft.com/office/drawing/2014/main" id="{ED5A7A5C-6259-F795-285E-978448C785AD}"/>
              </a:ext>
            </a:extLst>
          </p:cNvPr>
          <p:cNvSpPr>
            <a:spLocks noGrp="1" noChangeArrowheads="1"/>
          </p:cNvSpPr>
          <p:nvPr>
            <p:ph type="body" sz="half" idx="4294967295"/>
          </p:nvPr>
        </p:nvSpPr>
        <p:spPr>
          <a:xfrm>
            <a:off x="223838" y="476250"/>
            <a:ext cx="5356225" cy="5429250"/>
          </a:xfrm>
          <a:ln>
            <a:solidFill>
              <a:schemeClr val="bg1">
                <a:lumMod val="60000"/>
                <a:lumOff val="40000"/>
              </a:schemeClr>
            </a:solidFill>
            <a:miter lim="800000"/>
            <a:headEnd/>
            <a:tailEnd/>
          </a:ln>
        </p:spPr>
        <p:txBody>
          <a:bodyPr/>
          <a:lstStyle/>
          <a:p>
            <a:pPr eaLnBrk="1" hangingPunct="1">
              <a:buClr>
                <a:srgbClr val="080808"/>
              </a:buClr>
              <a:defRPr/>
            </a:pPr>
            <a:r>
              <a:rPr lang="en-US" altLang="en-US" sz="2800" dirty="0">
                <a:solidFill>
                  <a:schemeClr val="bg2"/>
                </a:solidFill>
                <a:effectLst/>
                <a:latin typeface="Times New Roman" panose="02020603050405020304" pitchFamily="18" charset="0"/>
                <a:cs typeface="Times New Roman" panose="02020603050405020304" pitchFamily="18" charset="0"/>
              </a:rPr>
              <a:t>Each lateral ventricle consists of:</a:t>
            </a:r>
            <a:br>
              <a:rPr lang="en-US" altLang="en-US" sz="2800" dirty="0">
                <a:solidFill>
                  <a:schemeClr val="bg2"/>
                </a:solidFill>
                <a:effectLst/>
                <a:latin typeface="Times New Roman" panose="02020603050405020304" pitchFamily="18" charset="0"/>
                <a:cs typeface="Times New Roman" panose="02020603050405020304" pitchFamily="18" charset="0"/>
              </a:rPr>
            </a:br>
            <a:endParaRPr lang="en-US" altLang="en-US" sz="2800" dirty="0">
              <a:solidFill>
                <a:schemeClr val="bg2"/>
              </a:solidFill>
              <a:effectLst/>
              <a:latin typeface="Times New Roman" panose="02020603050405020304" pitchFamily="18" charset="0"/>
              <a:cs typeface="Times New Roman" panose="02020603050405020304" pitchFamily="18" charset="0"/>
            </a:endParaRPr>
          </a:p>
          <a:p>
            <a:pPr lvl="1" eaLnBrk="1" hangingPunct="1">
              <a:buClr>
                <a:srgbClr val="080808"/>
              </a:buClr>
              <a:buFont typeface="Wingdings" panose="05000000000000000000" pitchFamily="2" charset="2"/>
              <a:buChar char="Ø"/>
              <a:defRPr/>
            </a:pPr>
            <a:r>
              <a:rPr lang="en-US" altLang="en-US" dirty="0">
                <a:solidFill>
                  <a:schemeClr val="bg1">
                    <a:lumMod val="75000"/>
                  </a:schemeClr>
                </a:solidFill>
                <a:effectLst/>
                <a:latin typeface="Times New Roman" panose="02020603050405020304" pitchFamily="18" charset="0"/>
                <a:cs typeface="Times New Roman" panose="02020603050405020304" pitchFamily="18" charset="0"/>
              </a:rPr>
              <a:t>Anterior (frontal) horn</a:t>
            </a:r>
          </a:p>
          <a:p>
            <a:pPr lvl="1" eaLnBrk="1" hangingPunct="1">
              <a:buClr>
                <a:srgbClr val="080808"/>
              </a:buClr>
              <a:buFont typeface="Wingdings" panose="05000000000000000000" pitchFamily="2" charset="2"/>
              <a:buChar char="Ø"/>
              <a:defRPr/>
            </a:pPr>
            <a:r>
              <a:rPr lang="en-US" altLang="en-US" dirty="0">
                <a:solidFill>
                  <a:schemeClr val="bg1">
                    <a:lumMod val="75000"/>
                  </a:schemeClr>
                </a:solidFill>
                <a:effectLst/>
                <a:latin typeface="Times New Roman" panose="02020603050405020304" pitchFamily="18" charset="0"/>
                <a:cs typeface="Times New Roman" panose="02020603050405020304" pitchFamily="18" charset="0"/>
              </a:rPr>
              <a:t>Central part, (the Body)</a:t>
            </a:r>
          </a:p>
          <a:p>
            <a:pPr lvl="1" eaLnBrk="1" hangingPunct="1">
              <a:buClr>
                <a:srgbClr val="080808"/>
              </a:buClr>
              <a:buFont typeface="Wingdings" panose="05000000000000000000" pitchFamily="2" charset="2"/>
              <a:buChar char="Ø"/>
              <a:defRPr/>
            </a:pPr>
            <a:r>
              <a:rPr lang="en-US" altLang="en-US" dirty="0">
                <a:solidFill>
                  <a:schemeClr val="bg1">
                    <a:lumMod val="75000"/>
                  </a:schemeClr>
                </a:solidFill>
                <a:effectLst/>
                <a:latin typeface="Times New Roman" panose="02020603050405020304" pitchFamily="18" charset="0"/>
                <a:cs typeface="Times New Roman" panose="02020603050405020304" pitchFamily="18" charset="0"/>
              </a:rPr>
              <a:t>Posterior (occipital) horn </a:t>
            </a:r>
          </a:p>
          <a:p>
            <a:pPr lvl="1" eaLnBrk="1" hangingPunct="1">
              <a:buClr>
                <a:srgbClr val="080808"/>
              </a:buClr>
              <a:buFont typeface="Wingdings" panose="05000000000000000000" pitchFamily="2" charset="2"/>
              <a:buChar char="Ø"/>
              <a:defRPr/>
            </a:pPr>
            <a:r>
              <a:rPr lang="en-US" altLang="en-US" dirty="0">
                <a:solidFill>
                  <a:schemeClr val="bg1">
                    <a:lumMod val="75000"/>
                  </a:schemeClr>
                </a:solidFill>
                <a:effectLst/>
                <a:latin typeface="Times New Roman" panose="02020603050405020304" pitchFamily="18" charset="0"/>
                <a:cs typeface="Times New Roman" panose="02020603050405020304" pitchFamily="18" charset="0"/>
              </a:rPr>
              <a:t>Inferior (temporal) horn</a:t>
            </a:r>
          </a:p>
          <a:p>
            <a:pPr eaLnBrk="1" hangingPunct="1">
              <a:buFontTx/>
              <a:buNone/>
              <a:defRPr/>
            </a:pPr>
            <a:endParaRPr lang="en-US" altLang="en-US" dirty="0">
              <a:solidFill>
                <a:schemeClr val="tx2"/>
              </a:solidFill>
              <a:latin typeface="Arial Unicode MS" pitchFamily="34" charset="-128"/>
            </a:endParaRPr>
          </a:p>
        </p:txBody>
      </p:sp>
      <p:pic>
        <p:nvPicPr>
          <p:cNvPr id="47107" name="Picture 6" descr="C:\Documents and Settings\user\My Documents\My Pictures\cvb.jpg">
            <a:extLst>
              <a:ext uri="{FF2B5EF4-FFF2-40B4-BE49-F238E27FC236}">
                <a16:creationId xmlns:a16="http://schemas.microsoft.com/office/drawing/2014/main" id="{E4C64D9A-69D5-27F2-39A4-C2BBB6ED44C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8333"/>
          <a:stretch>
            <a:fillRect/>
          </a:stretch>
        </p:blipFill>
        <p:spPr bwMode="auto">
          <a:xfrm>
            <a:off x="4585816" y="3789040"/>
            <a:ext cx="4351338" cy="286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48130" name="Content Placeholder 9" descr="C:\Documents and Settings\Free User\My Documents\My Pictures\Neuro.pic\Picture1dd.jpg">
            <a:extLst>
              <a:ext uri="{FF2B5EF4-FFF2-40B4-BE49-F238E27FC236}">
                <a16:creationId xmlns:a16="http://schemas.microsoft.com/office/drawing/2014/main" id="{C5FA6ACB-7911-E7FF-B57F-55D22B7AA72E}"/>
              </a:ext>
            </a:extLst>
          </p:cNvPr>
          <p:cNvPicPr>
            <a:picLocks noGrp="1" noChangeAspect="1" noChangeArrowheads="1"/>
          </p:cNvPicPr>
          <p:nvPr>
            <p:ph type="clipArt" sz="half" idx="2"/>
          </p:nvPr>
        </p:nvPicPr>
        <p:blipFill>
          <a:blip r:embed="rId2">
            <a:extLst>
              <a:ext uri="{28A0092B-C50C-407E-A947-70E740481C1C}">
                <a14:useLocalDpi xmlns:a14="http://schemas.microsoft.com/office/drawing/2010/main" val="0"/>
              </a:ext>
            </a:extLst>
          </a:blip>
          <a:srcRect l="1346" t="1434" r="1772" b="6300"/>
          <a:stretch>
            <a:fillRect/>
          </a:stretch>
        </p:blipFill>
        <p:spPr>
          <a:xfrm>
            <a:off x="4786313" y="285750"/>
            <a:ext cx="3643312" cy="3000375"/>
          </a:xfrm>
          <a:noFill/>
          <a:ln w="28575">
            <a:solidFill>
              <a:schemeClr val="tx1"/>
            </a:solidFill>
            <a:miter lim="800000"/>
            <a:headEnd/>
            <a:tailEnd/>
          </a:ln>
        </p:spPr>
      </p:pic>
      <p:sp>
        <p:nvSpPr>
          <p:cNvPr id="50178" name="Rectangle 2">
            <a:extLst>
              <a:ext uri="{FF2B5EF4-FFF2-40B4-BE49-F238E27FC236}">
                <a16:creationId xmlns:a16="http://schemas.microsoft.com/office/drawing/2014/main" id="{7125525A-F330-8326-40FC-B0D026483571}"/>
              </a:ext>
            </a:extLst>
          </p:cNvPr>
          <p:cNvSpPr>
            <a:spLocks noGrp="1" noChangeArrowheads="1"/>
          </p:cNvSpPr>
          <p:nvPr>
            <p:ph type="title"/>
          </p:nvPr>
        </p:nvSpPr>
        <p:spPr>
          <a:xfrm>
            <a:off x="0" y="301625"/>
            <a:ext cx="4716463" cy="679450"/>
          </a:xfrm>
        </p:spPr>
        <p:txBody>
          <a:bodyPr/>
          <a:lstStyle/>
          <a:p>
            <a:pPr algn="ctr" eaLnBrk="1" hangingPunct="1">
              <a:defRPr/>
            </a:pPr>
            <a:r>
              <a:rPr lang="en-US" sz="3200" b="1" dirty="0">
                <a:solidFill>
                  <a:schemeClr val="bg2"/>
                </a:solidFill>
                <a:effectLst>
                  <a:outerShdw blurRad="38100" dist="38100" dir="2700000" algn="tl">
                    <a:srgbClr val="000000">
                      <a:alpha val="43137"/>
                    </a:srgbClr>
                  </a:outerShdw>
                </a:effectLst>
                <a:latin typeface="Arial Unicode MS" pitchFamily="34" charset="-128"/>
              </a:rPr>
              <a:t>Anterior (frontal) Horn</a:t>
            </a:r>
          </a:p>
        </p:txBody>
      </p:sp>
      <p:sp>
        <p:nvSpPr>
          <p:cNvPr id="51203" name="Rectangle 3">
            <a:extLst>
              <a:ext uri="{FF2B5EF4-FFF2-40B4-BE49-F238E27FC236}">
                <a16:creationId xmlns:a16="http://schemas.microsoft.com/office/drawing/2014/main" id="{12C65F87-7EF0-EF15-8B1E-DE74ABB213CD}"/>
              </a:ext>
            </a:extLst>
          </p:cNvPr>
          <p:cNvSpPr>
            <a:spLocks noGrp="1" noChangeArrowheads="1"/>
          </p:cNvSpPr>
          <p:nvPr>
            <p:ph type="body" sz="half" idx="1"/>
          </p:nvPr>
        </p:nvSpPr>
        <p:spPr>
          <a:xfrm>
            <a:off x="179388" y="1314450"/>
            <a:ext cx="4248150" cy="4686300"/>
          </a:xfrm>
        </p:spPr>
        <p:txBody>
          <a:bodyPr/>
          <a:lstStyle/>
          <a:p>
            <a:pPr eaLnBrk="1" hangingPunct="1">
              <a:lnSpc>
                <a:spcPct val="90000"/>
              </a:lnSpc>
              <a:buClr>
                <a:srgbClr val="080808"/>
              </a:buClr>
              <a:buSzPct val="100000"/>
              <a:buFont typeface="Arial" panose="020B0604020202020204" pitchFamily="34" charset="0"/>
              <a:buChar char="•"/>
              <a:defRPr/>
            </a:pPr>
            <a:r>
              <a:rPr lang="en-US" altLang="en-US" sz="2800" dirty="0">
                <a:solidFill>
                  <a:schemeClr val="bg2"/>
                </a:solidFill>
                <a:effectLst/>
                <a:latin typeface="Times New Roman" panose="02020603050405020304" pitchFamily="18" charset="0"/>
                <a:cs typeface="Times New Roman" panose="02020603050405020304" pitchFamily="18" charset="0"/>
              </a:rPr>
              <a:t>Lies anterior to the interventricular foramen.</a:t>
            </a:r>
          </a:p>
          <a:p>
            <a:pPr eaLnBrk="1" hangingPunct="1">
              <a:lnSpc>
                <a:spcPct val="90000"/>
              </a:lnSpc>
              <a:buClr>
                <a:srgbClr val="080808"/>
              </a:buClr>
              <a:buSzPct val="100000"/>
              <a:buFont typeface="Arial" panose="020B0604020202020204" pitchFamily="34" charset="0"/>
              <a:buChar char="•"/>
              <a:defRPr/>
            </a:pPr>
            <a:r>
              <a:rPr lang="en-US" altLang="en-US" sz="2800" u="sng" dirty="0">
                <a:solidFill>
                  <a:schemeClr val="bg1">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Roof and anterior wall</a:t>
            </a:r>
            <a:r>
              <a:rPr lang="en-US" altLang="en-US" sz="2800" dirty="0">
                <a:solidFill>
                  <a:schemeClr val="bg1">
                    <a:lumMod val="75000"/>
                  </a:schemeClr>
                </a:solidFill>
                <a:effectLst/>
                <a:latin typeface="Times New Roman" panose="02020603050405020304" pitchFamily="18" charset="0"/>
                <a:cs typeface="Times New Roman" panose="02020603050405020304" pitchFamily="18" charset="0"/>
              </a:rPr>
              <a:t>:</a:t>
            </a:r>
            <a:r>
              <a:rPr lang="en-US" altLang="en-US" sz="2800" dirty="0">
                <a:solidFill>
                  <a:schemeClr val="bg2"/>
                </a:solidFill>
                <a:effectLst/>
                <a:latin typeface="Times New Roman" panose="02020603050405020304" pitchFamily="18" charset="0"/>
                <a:cs typeface="Times New Roman" panose="02020603050405020304" pitchFamily="18" charset="0"/>
              </a:rPr>
              <a:t> formed by the corpus callosum</a:t>
            </a:r>
          </a:p>
          <a:p>
            <a:pPr eaLnBrk="1" hangingPunct="1">
              <a:lnSpc>
                <a:spcPct val="90000"/>
              </a:lnSpc>
              <a:buClr>
                <a:srgbClr val="080808"/>
              </a:buClr>
              <a:buSzPct val="100000"/>
              <a:buFont typeface="Arial" panose="020B0604020202020204" pitchFamily="34" charset="0"/>
              <a:buChar char="•"/>
              <a:defRPr/>
            </a:pPr>
            <a:r>
              <a:rPr lang="en-US" altLang="en-US" sz="2800" u="sng" dirty="0">
                <a:solidFill>
                  <a:schemeClr val="bg1">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Medial wall</a:t>
            </a:r>
            <a:r>
              <a:rPr lang="en-US" altLang="en-US" sz="2800" dirty="0">
                <a:solidFill>
                  <a:schemeClr val="bg2"/>
                </a:solidFill>
                <a:effectLst/>
                <a:latin typeface="Times New Roman" panose="02020603050405020304" pitchFamily="18" charset="0"/>
                <a:cs typeface="Times New Roman" panose="02020603050405020304" pitchFamily="18" charset="0"/>
              </a:rPr>
              <a:t>: formed by the septum pellucidum. </a:t>
            </a:r>
          </a:p>
          <a:p>
            <a:pPr eaLnBrk="1" hangingPunct="1">
              <a:lnSpc>
                <a:spcPct val="90000"/>
              </a:lnSpc>
              <a:buClr>
                <a:srgbClr val="080808"/>
              </a:buClr>
              <a:buSzPct val="100000"/>
              <a:buFont typeface="Arial" panose="020B0604020202020204" pitchFamily="34" charset="0"/>
              <a:buChar char="•"/>
              <a:defRPr/>
            </a:pPr>
            <a:r>
              <a:rPr lang="en-US" altLang="en-US" sz="2800" u="sng" dirty="0">
                <a:solidFill>
                  <a:schemeClr val="bg1">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Floor &amp; lateral wall</a:t>
            </a:r>
            <a:r>
              <a:rPr lang="en-US" altLang="en-US" sz="2800" dirty="0">
                <a:solidFill>
                  <a:schemeClr val="bg2"/>
                </a:solidFill>
                <a:effectLst/>
                <a:latin typeface="Times New Roman" panose="02020603050405020304" pitchFamily="18" charset="0"/>
                <a:cs typeface="Times New Roman" panose="02020603050405020304" pitchFamily="18" charset="0"/>
              </a:rPr>
              <a:t>: formed by the head of the caudate nucleus. </a:t>
            </a:r>
          </a:p>
        </p:txBody>
      </p:sp>
      <p:cxnSp>
        <p:nvCxnSpPr>
          <p:cNvPr id="9" name="Straight Connector 8">
            <a:extLst>
              <a:ext uri="{FF2B5EF4-FFF2-40B4-BE49-F238E27FC236}">
                <a16:creationId xmlns:a16="http://schemas.microsoft.com/office/drawing/2014/main" id="{E52D3B40-21A5-DAA4-BF9E-C02AC1E80FC5}"/>
              </a:ext>
            </a:extLst>
          </p:cNvPr>
          <p:cNvCxnSpPr/>
          <p:nvPr/>
        </p:nvCxnSpPr>
        <p:spPr>
          <a:xfrm rot="5400000">
            <a:off x="5322094" y="1035844"/>
            <a:ext cx="1500188" cy="0"/>
          </a:xfrm>
          <a:prstGeom prst="line">
            <a:avLst/>
          </a:prstGeom>
          <a:ln w="381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97203977-754E-BA61-9C2D-6125E27F205A}"/>
              </a:ext>
            </a:extLst>
          </p:cNvPr>
          <p:cNvCxnSpPr/>
          <p:nvPr/>
        </p:nvCxnSpPr>
        <p:spPr>
          <a:xfrm rot="10800000">
            <a:off x="5715000" y="1071563"/>
            <a:ext cx="285750" cy="1587"/>
          </a:xfrm>
          <a:prstGeom prst="straightConnector1">
            <a:avLst/>
          </a:prstGeom>
          <a:ln w="38100">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pic>
        <p:nvPicPr>
          <p:cNvPr id="48135" name="Picture 12" descr="C:\Documents and Settings\user\My Documents\My Pictures\Copy of lv.jpg">
            <a:extLst>
              <a:ext uri="{FF2B5EF4-FFF2-40B4-BE49-F238E27FC236}">
                <a16:creationId xmlns:a16="http://schemas.microsoft.com/office/drawing/2014/main" id="{423DDCF3-B98C-4AA4-647D-44FE4D3CDDA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9686" r="5937" b="32558"/>
          <a:stretch>
            <a:fillRect/>
          </a:stretch>
        </p:blipFill>
        <p:spPr bwMode="auto">
          <a:xfrm>
            <a:off x="4429125" y="3429000"/>
            <a:ext cx="4394200" cy="300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49154" name="Picture 19" descr="Picture2">
            <a:extLst>
              <a:ext uri="{FF2B5EF4-FFF2-40B4-BE49-F238E27FC236}">
                <a16:creationId xmlns:a16="http://schemas.microsoft.com/office/drawing/2014/main" id="{DE69720D-A5DD-B9BB-FC28-F2BE88584CB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6533" t="20947" r="54263" b="45010"/>
          <a:stretch>
            <a:fillRect/>
          </a:stretch>
        </p:blipFill>
        <p:spPr bwMode="auto">
          <a:xfrm>
            <a:off x="4429125" y="2957513"/>
            <a:ext cx="4500563" cy="3673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TextBox 24">
            <a:extLst>
              <a:ext uri="{FF2B5EF4-FFF2-40B4-BE49-F238E27FC236}">
                <a16:creationId xmlns:a16="http://schemas.microsoft.com/office/drawing/2014/main" id="{0AD5853D-BEED-3FD5-FBBD-9E5CBFF47A23}"/>
              </a:ext>
            </a:extLst>
          </p:cNvPr>
          <p:cNvSpPr txBox="1"/>
          <p:nvPr/>
        </p:nvSpPr>
        <p:spPr>
          <a:xfrm>
            <a:off x="4429125" y="3286125"/>
            <a:ext cx="1285875" cy="523875"/>
          </a:xfrm>
          <a:prstGeom prst="rect">
            <a:avLst/>
          </a:prstGeom>
          <a:noFill/>
        </p:spPr>
        <p:txBody>
          <a:bodyPr>
            <a:spAutoFit/>
          </a:bodyPr>
          <a:lstStyle/>
          <a:p>
            <a:pPr eaLnBrk="1" hangingPunct="1">
              <a:defRPr/>
            </a:pPr>
            <a:r>
              <a:rPr lang="en-US" sz="1400" dirty="0">
                <a:solidFill>
                  <a:schemeClr val="bg2"/>
                </a:solidFill>
                <a:latin typeface="Arial Black" panose="020B0A04020102020204" pitchFamily="34" charset="0"/>
                <a:cs typeface="Arial" charset="0"/>
              </a:rPr>
              <a:t>Septum </a:t>
            </a:r>
            <a:r>
              <a:rPr lang="en-US" sz="1400" dirty="0" err="1">
                <a:solidFill>
                  <a:schemeClr val="bg2"/>
                </a:solidFill>
                <a:latin typeface="Arial Black" panose="020B0A04020102020204" pitchFamily="34" charset="0"/>
                <a:cs typeface="Arial" charset="0"/>
              </a:rPr>
              <a:t>pellucidum</a:t>
            </a:r>
            <a:endParaRPr lang="en-US" sz="1400" dirty="0">
              <a:solidFill>
                <a:schemeClr val="bg2"/>
              </a:solidFill>
              <a:latin typeface="Arial Black" panose="020B0A04020102020204" pitchFamily="34" charset="0"/>
              <a:cs typeface="Arial" charset="0"/>
            </a:endParaRPr>
          </a:p>
        </p:txBody>
      </p:sp>
      <p:sp>
        <p:nvSpPr>
          <p:cNvPr id="12291" name="Rectangle 2">
            <a:extLst>
              <a:ext uri="{FF2B5EF4-FFF2-40B4-BE49-F238E27FC236}">
                <a16:creationId xmlns:a16="http://schemas.microsoft.com/office/drawing/2014/main" id="{9FBAAED8-556E-95BB-3DE3-6416B4BA2B6C}"/>
              </a:ext>
            </a:extLst>
          </p:cNvPr>
          <p:cNvSpPr>
            <a:spLocks noGrp="1" noChangeArrowheads="1"/>
          </p:cNvSpPr>
          <p:nvPr>
            <p:ph type="title"/>
          </p:nvPr>
        </p:nvSpPr>
        <p:spPr>
          <a:xfrm>
            <a:off x="214313" y="214313"/>
            <a:ext cx="4214812" cy="679450"/>
          </a:xfrm>
        </p:spPr>
        <p:txBody>
          <a:bodyPr/>
          <a:lstStyle/>
          <a:p>
            <a:pPr algn="ctr" eaLnBrk="1" hangingPunct="1">
              <a:defRPr/>
            </a:pPr>
            <a:r>
              <a:rPr lang="en-US" sz="3200" b="1" dirty="0">
                <a:solidFill>
                  <a:schemeClr val="bg2"/>
                </a:solidFill>
                <a:effectLst>
                  <a:outerShdw blurRad="38100" dist="38100" dir="2700000" algn="tl">
                    <a:srgbClr val="000000">
                      <a:alpha val="43137"/>
                    </a:srgbClr>
                  </a:outerShdw>
                </a:effectLst>
                <a:latin typeface="Arial Unicode MS" pitchFamily="34" charset="-128"/>
              </a:rPr>
              <a:t>Central Part (Body)</a:t>
            </a:r>
          </a:p>
        </p:txBody>
      </p:sp>
      <p:sp>
        <p:nvSpPr>
          <p:cNvPr id="7172" name="Rectangle 3">
            <a:extLst>
              <a:ext uri="{FF2B5EF4-FFF2-40B4-BE49-F238E27FC236}">
                <a16:creationId xmlns:a16="http://schemas.microsoft.com/office/drawing/2014/main" id="{32B9896F-E738-095D-E5D3-A7913339F051}"/>
              </a:ext>
            </a:extLst>
          </p:cNvPr>
          <p:cNvSpPr>
            <a:spLocks noGrp="1" noChangeArrowheads="1"/>
          </p:cNvSpPr>
          <p:nvPr>
            <p:ph type="body" sz="half" idx="1"/>
          </p:nvPr>
        </p:nvSpPr>
        <p:spPr>
          <a:xfrm>
            <a:off x="179388" y="981075"/>
            <a:ext cx="4321175" cy="5616575"/>
          </a:xfrm>
        </p:spPr>
        <p:txBody>
          <a:bodyPr/>
          <a:lstStyle/>
          <a:p>
            <a:pPr eaLnBrk="1" hangingPunct="1">
              <a:buClr>
                <a:srgbClr val="080808"/>
              </a:buClr>
              <a:buSzPct val="100000"/>
              <a:buFont typeface="Arial" panose="020B0604020202020204" pitchFamily="34" charset="0"/>
              <a:buChar char="•"/>
              <a:defRPr/>
            </a:pPr>
            <a:r>
              <a:rPr lang="en-US" sz="2400" dirty="0">
                <a:solidFill>
                  <a:schemeClr val="bg2"/>
                </a:solidFill>
                <a:effectLst/>
                <a:latin typeface="Times New Roman" panose="02020603050405020304" pitchFamily="18" charset="0"/>
                <a:cs typeface="Times New Roman" panose="02020603050405020304" pitchFamily="18" charset="0"/>
              </a:rPr>
              <a:t>Extends from the </a:t>
            </a:r>
            <a:r>
              <a:rPr lang="en-US" sz="2400" dirty="0" err="1">
                <a:solidFill>
                  <a:schemeClr val="bg2"/>
                </a:solidFill>
                <a:effectLst/>
                <a:latin typeface="Times New Roman" panose="02020603050405020304" pitchFamily="18" charset="0"/>
                <a:cs typeface="Times New Roman" panose="02020603050405020304" pitchFamily="18" charset="0"/>
              </a:rPr>
              <a:t>interventricular</a:t>
            </a:r>
            <a:r>
              <a:rPr lang="en-US" sz="2400" dirty="0">
                <a:solidFill>
                  <a:schemeClr val="bg2"/>
                </a:solidFill>
                <a:effectLst/>
                <a:latin typeface="Times New Roman" panose="02020603050405020304" pitchFamily="18" charset="0"/>
                <a:cs typeface="Times New Roman" panose="02020603050405020304" pitchFamily="18" charset="0"/>
              </a:rPr>
              <a:t> foramen  to the </a:t>
            </a:r>
            <a:r>
              <a:rPr lang="en-US" sz="2400" dirty="0" err="1">
                <a:solidFill>
                  <a:schemeClr val="bg2"/>
                </a:solidFill>
                <a:effectLst/>
                <a:latin typeface="Times New Roman" panose="02020603050405020304" pitchFamily="18" charset="0"/>
                <a:cs typeface="Times New Roman" panose="02020603050405020304" pitchFamily="18" charset="0"/>
              </a:rPr>
              <a:t>splenium</a:t>
            </a:r>
            <a:r>
              <a:rPr lang="en-US" sz="2400" dirty="0">
                <a:solidFill>
                  <a:schemeClr val="bg2"/>
                </a:solidFill>
                <a:effectLst/>
                <a:latin typeface="Times New Roman" panose="02020603050405020304" pitchFamily="18" charset="0"/>
                <a:cs typeface="Times New Roman" panose="02020603050405020304" pitchFamily="18" charset="0"/>
              </a:rPr>
              <a:t> of the corpus </a:t>
            </a:r>
            <a:r>
              <a:rPr lang="en-US" sz="2400" dirty="0" err="1">
                <a:solidFill>
                  <a:schemeClr val="bg2"/>
                </a:solidFill>
                <a:effectLst/>
                <a:latin typeface="Times New Roman" panose="02020603050405020304" pitchFamily="18" charset="0"/>
                <a:cs typeface="Times New Roman" panose="02020603050405020304" pitchFamily="18" charset="0"/>
              </a:rPr>
              <a:t>callosum</a:t>
            </a:r>
            <a:endParaRPr lang="en-US" sz="2400" dirty="0">
              <a:solidFill>
                <a:schemeClr val="bg2"/>
              </a:solidFill>
              <a:effectLst/>
              <a:latin typeface="Times New Roman" panose="02020603050405020304" pitchFamily="18" charset="0"/>
              <a:cs typeface="Times New Roman" panose="02020603050405020304" pitchFamily="18" charset="0"/>
            </a:endParaRPr>
          </a:p>
          <a:p>
            <a:pPr eaLnBrk="1" hangingPunct="1">
              <a:buClr>
                <a:srgbClr val="080808"/>
              </a:buClr>
              <a:buSzPct val="100000"/>
              <a:buFont typeface="Arial" panose="020B0604020202020204" pitchFamily="34" charset="0"/>
              <a:buChar char="•"/>
              <a:defRPr/>
            </a:pPr>
            <a:r>
              <a:rPr lang="en-US" sz="2400" u="sng" dirty="0">
                <a:solidFill>
                  <a:schemeClr val="bg1">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Roof</a:t>
            </a:r>
            <a:r>
              <a:rPr lang="en-US" sz="2400" dirty="0">
                <a:solidFill>
                  <a:schemeClr val="bg1">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400" dirty="0">
                <a:solidFill>
                  <a:schemeClr val="bg2"/>
                </a:solidFill>
                <a:effectLst/>
                <a:latin typeface="Times New Roman" panose="02020603050405020304" pitchFamily="18" charset="0"/>
                <a:cs typeface="Times New Roman" panose="02020603050405020304" pitchFamily="18" charset="0"/>
              </a:rPr>
              <a:t>formed by the corpus </a:t>
            </a:r>
            <a:r>
              <a:rPr lang="en-US" sz="2400" dirty="0" err="1">
                <a:solidFill>
                  <a:schemeClr val="bg2"/>
                </a:solidFill>
                <a:effectLst/>
                <a:latin typeface="Times New Roman" panose="02020603050405020304" pitchFamily="18" charset="0"/>
                <a:cs typeface="Times New Roman" panose="02020603050405020304" pitchFamily="18" charset="0"/>
              </a:rPr>
              <a:t>callosum</a:t>
            </a:r>
            <a:endParaRPr lang="en-US" sz="2400" dirty="0">
              <a:solidFill>
                <a:schemeClr val="bg2"/>
              </a:solidFill>
              <a:effectLst/>
              <a:latin typeface="Times New Roman" panose="02020603050405020304" pitchFamily="18" charset="0"/>
              <a:cs typeface="Times New Roman" panose="02020603050405020304" pitchFamily="18" charset="0"/>
            </a:endParaRPr>
          </a:p>
          <a:p>
            <a:pPr eaLnBrk="1" hangingPunct="1">
              <a:buClr>
                <a:srgbClr val="080808"/>
              </a:buClr>
              <a:buSzPct val="100000"/>
              <a:buFont typeface="Arial" panose="020B0604020202020204" pitchFamily="34" charset="0"/>
              <a:buChar char="•"/>
              <a:defRPr/>
            </a:pPr>
            <a:r>
              <a:rPr lang="en-US" sz="2400" u="sng" dirty="0">
                <a:solidFill>
                  <a:schemeClr val="bg1">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Medial wall</a:t>
            </a:r>
            <a:r>
              <a:rPr lang="en-US" sz="2400" dirty="0">
                <a:solidFill>
                  <a:schemeClr val="bg2"/>
                </a:solidFill>
                <a:effectLst/>
                <a:latin typeface="Times New Roman" panose="02020603050405020304" pitchFamily="18" charset="0"/>
                <a:cs typeface="Times New Roman" panose="02020603050405020304" pitchFamily="18" charset="0"/>
              </a:rPr>
              <a:t>: formed by the posterior part of the septum </a:t>
            </a:r>
            <a:r>
              <a:rPr lang="en-US" sz="2400" dirty="0" err="1">
                <a:solidFill>
                  <a:schemeClr val="bg2"/>
                </a:solidFill>
                <a:effectLst/>
                <a:latin typeface="Times New Roman" panose="02020603050405020304" pitchFamily="18" charset="0"/>
                <a:cs typeface="Times New Roman" panose="02020603050405020304" pitchFamily="18" charset="0"/>
              </a:rPr>
              <a:t>pellucidum</a:t>
            </a:r>
            <a:endParaRPr lang="en-US" sz="2400" dirty="0">
              <a:solidFill>
                <a:schemeClr val="bg2"/>
              </a:solidFill>
              <a:effectLst/>
              <a:latin typeface="Times New Roman" panose="02020603050405020304" pitchFamily="18" charset="0"/>
              <a:cs typeface="Times New Roman" panose="02020603050405020304" pitchFamily="18" charset="0"/>
            </a:endParaRPr>
          </a:p>
          <a:p>
            <a:pPr eaLnBrk="1" hangingPunct="1">
              <a:buClr>
                <a:srgbClr val="080808"/>
              </a:buClr>
              <a:buSzPct val="100000"/>
              <a:buFont typeface="Arial" panose="020B0604020202020204" pitchFamily="34" charset="0"/>
              <a:buChar char="•"/>
              <a:defRPr/>
            </a:pPr>
            <a:r>
              <a:rPr lang="en-US" sz="2400" u="sng" dirty="0">
                <a:solidFill>
                  <a:schemeClr val="bg1">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Floor</a:t>
            </a:r>
            <a:r>
              <a:rPr lang="en-US" sz="2400" dirty="0">
                <a:solidFill>
                  <a:schemeClr val="bg1">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400" dirty="0">
                <a:solidFill>
                  <a:schemeClr val="bg2"/>
                </a:solidFill>
                <a:effectLst/>
                <a:latin typeface="Times New Roman" panose="02020603050405020304" pitchFamily="18" charset="0"/>
                <a:cs typeface="Times New Roman" panose="02020603050405020304" pitchFamily="18" charset="0"/>
              </a:rPr>
              <a:t>formed by (from lateral to medial) caudate nucleus, thalamus, choroid plexus and fornix.</a:t>
            </a:r>
            <a:r>
              <a:rPr lang="en-US" sz="2400" dirty="0">
                <a:solidFill>
                  <a:schemeClr val="bg2"/>
                </a:solidFill>
                <a:effectLst/>
                <a:latin typeface="Arial Unicode MS" pitchFamily="34" charset="-128"/>
              </a:rPr>
              <a:t> </a:t>
            </a:r>
          </a:p>
        </p:txBody>
      </p:sp>
      <p:sp>
        <p:nvSpPr>
          <p:cNvPr id="7174" name="Line 9">
            <a:extLst>
              <a:ext uri="{FF2B5EF4-FFF2-40B4-BE49-F238E27FC236}">
                <a16:creationId xmlns:a16="http://schemas.microsoft.com/office/drawing/2014/main" id="{66B42E15-4EF0-E221-8141-FF145EB82BD3}"/>
              </a:ext>
            </a:extLst>
          </p:cNvPr>
          <p:cNvSpPr>
            <a:spLocks noChangeShapeType="1"/>
          </p:cNvSpPr>
          <p:nvPr/>
        </p:nvSpPr>
        <p:spPr bwMode="auto">
          <a:xfrm flipH="1" flipV="1">
            <a:off x="7786688" y="4572000"/>
            <a:ext cx="285750" cy="500063"/>
          </a:xfrm>
          <a:prstGeom prst="line">
            <a:avLst/>
          </a:prstGeom>
          <a:noFill/>
          <a:ln w="38100">
            <a:solidFill>
              <a:schemeClr val="bg2"/>
            </a:solidFill>
            <a:round/>
            <a:headEnd/>
            <a:tailEnd type="triangle" w="med" len="med"/>
          </a:ln>
        </p:spPr>
        <p:txBody>
          <a:bodyPr/>
          <a:lstStyle/>
          <a:p>
            <a:pPr eaLnBrk="1" hangingPunct="1">
              <a:defRPr/>
            </a:pPr>
            <a:endParaRPr lang="en-US">
              <a:cs typeface="Arial" charset="0"/>
            </a:endParaRPr>
          </a:p>
        </p:txBody>
      </p:sp>
      <p:sp>
        <p:nvSpPr>
          <p:cNvPr id="7175" name="Line 10">
            <a:extLst>
              <a:ext uri="{FF2B5EF4-FFF2-40B4-BE49-F238E27FC236}">
                <a16:creationId xmlns:a16="http://schemas.microsoft.com/office/drawing/2014/main" id="{55284F33-268A-7BA9-6506-6F1519EE6116}"/>
              </a:ext>
            </a:extLst>
          </p:cNvPr>
          <p:cNvSpPr>
            <a:spLocks noChangeShapeType="1"/>
          </p:cNvSpPr>
          <p:nvPr/>
        </p:nvSpPr>
        <p:spPr bwMode="auto">
          <a:xfrm>
            <a:off x="5572125" y="3786188"/>
            <a:ext cx="928688" cy="357187"/>
          </a:xfrm>
          <a:prstGeom prst="line">
            <a:avLst/>
          </a:prstGeom>
          <a:noFill/>
          <a:ln w="38100">
            <a:solidFill>
              <a:schemeClr val="bg2"/>
            </a:solidFill>
            <a:round/>
            <a:headEnd/>
            <a:tailEnd type="triangle" w="med" len="med"/>
          </a:ln>
        </p:spPr>
        <p:txBody>
          <a:bodyPr/>
          <a:lstStyle/>
          <a:p>
            <a:pPr eaLnBrk="1" hangingPunct="1">
              <a:defRPr/>
            </a:pPr>
            <a:endParaRPr lang="en-US">
              <a:cs typeface="Arial" charset="0"/>
            </a:endParaRPr>
          </a:p>
        </p:txBody>
      </p:sp>
      <p:sp>
        <p:nvSpPr>
          <p:cNvPr id="7176" name="Line 11">
            <a:extLst>
              <a:ext uri="{FF2B5EF4-FFF2-40B4-BE49-F238E27FC236}">
                <a16:creationId xmlns:a16="http://schemas.microsoft.com/office/drawing/2014/main" id="{560C4A22-8E7B-321A-2D18-D18AF8A0045C}"/>
              </a:ext>
            </a:extLst>
          </p:cNvPr>
          <p:cNvSpPr>
            <a:spLocks noChangeShapeType="1"/>
          </p:cNvSpPr>
          <p:nvPr/>
        </p:nvSpPr>
        <p:spPr bwMode="auto">
          <a:xfrm flipH="1" flipV="1">
            <a:off x="8001000" y="4000500"/>
            <a:ext cx="214313" cy="357188"/>
          </a:xfrm>
          <a:prstGeom prst="line">
            <a:avLst/>
          </a:prstGeom>
          <a:noFill/>
          <a:ln w="38100">
            <a:solidFill>
              <a:schemeClr val="bg2"/>
            </a:solidFill>
            <a:round/>
            <a:headEnd/>
            <a:tailEnd type="triangle" w="med" len="med"/>
          </a:ln>
        </p:spPr>
        <p:txBody>
          <a:bodyPr/>
          <a:lstStyle/>
          <a:p>
            <a:pPr eaLnBrk="1" hangingPunct="1">
              <a:defRPr/>
            </a:pPr>
            <a:endParaRPr lang="en-US">
              <a:cs typeface="Arial" charset="0"/>
            </a:endParaRPr>
          </a:p>
        </p:txBody>
      </p:sp>
      <p:pic>
        <p:nvPicPr>
          <p:cNvPr id="49161" name="Content Placeholder 9" descr="C:\Documents and Settings\Free User\My Documents\My Pictures\Neuro.pic\Picture1dd.jpg">
            <a:extLst>
              <a:ext uri="{FF2B5EF4-FFF2-40B4-BE49-F238E27FC236}">
                <a16:creationId xmlns:a16="http://schemas.microsoft.com/office/drawing/2014/main" id="{68784246-8FD3-EB64-CD6F-4A3E6631CAD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346" t="1434" r="1772" b="7608"/>
          <a:stretch>
            <a:fillRect/>
          </a:stretch>
        </p:blipFill>
        <p:spPr bwMode="auto">
          <a:xfrm>
            <a:off x="5072063" y="214313"/>
            <a:ext cx="3429000" cy="2643187"/>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pic>
      <p:cxnSp>
        <p:nvCxnSpPr>
          <p:cNvPr id="12" name="Straight Connector 11">
            <a:extLst>
              <a:ext uri="{FF2B5EF4-FFF2-40B4-BE49-F238E27FC236}">
                <a16:creationId xmlns:a16="http://schemas.microsoft.com/office/drawing/2014/main" id="{DB473F61-DD66-4450-4C28-7398879EDCD9}"/>
              </a:ext>
            </a:extLst>
          </p:cNvPr>
          <p:cNvCxnSpPr/>
          <p:nvPr/>
        </p:nvCxnSpPr>
        <p:spPr>
          <a:xfrm rot="5400000">
            <a:off x="5644356" y="856457"/>
            <a:ext cx="1285875" cy="1588"/>
          </a:xfrm>
          <a:prstGeom prst="line">
            <a:avLst/>
          </a:prstGeom>
          <a:ln w="38100">
            <a:solidFill>
              <a:schemeClr val="bg2"/>
            </a:solidFill>
            <a:prstDash val="dash"/>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D6B41F2-DBA4-3C36-169F-50332642A338}"/>
              </a:ext>
            </a:extLst>
          </p:cNvPr>
          <p:cNvCxnSpPr/>
          <p:nvPr/>
        </p:nvCxnSpPr>
        <p:spPr>
          <a:xfrm rot="5400000">
            <a:off x="7430294" y="927894"/>
            <a:ext cx="1285875" cy="1587"/>
          </a:xfrm>
          <a:prstGeom prst="line">
            <a:avLst/>
          </a:prstGeom>
          <a:ln w="38100">
            <a:solidFill>
              <a:schemeClr val="bg2"/>
            </a:solidFill>
            <a:prstDash val="dash"/>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C93049EF-E6D1-3A1E-A671-45EB38BD4C2E}"/>
              </a:ext>
            </a:extLst>
          </p:cNvPr>
          <p:cNvCxnSpPr/>
          <p:nvPr/>
        </p:nvCxnSpPr>
        <p:spPr>
          <a:xfrm rot="10800000">
            <a:off x="7215188" y="928688"/>
            <a:ext cx="857250" cy="1587"/>
          </a:xfrm>
          <a:prstGeom prst="straightConnector1">
            <a:avLst/>
          </a:prstGeom>
          <a:ln w="38100">
            <a:solidFill>
              <a:schemeClr val="bg2"/>
            </a:solidFill>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203EF4AC-4894-FCA6-FCD1-91ABDEB418A6}"/>
              </a:ext>
            </a:extLst>
          </p:cNvPr>
          <p:cNvCxnSpPr/>
          <p:nvPr/>
        </p:nvCxnSpPr>
        <p:spPr>
          <a:xfrm>
            <a:off x="6286500" y="928688"/>
            <a:ext cx="928688" cy="1587"/>
          </a:xfrm>
          <a:prstGeom prst="straightConnector1">
            <a:avLst/>
          </a:prstGeom>
          <a:ln w="38100">
            <a:solidFill>
              <a:schemeClr val="bg2"/>
            </a:solidFill>
            <a:tailEnd type="arrow"/>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4982CC7B-7DB1-2E78-AD60-23B72DDCE8EE}"/>
              </a:ext>
            </a:extLst>
          </p:cNvPr>
          <p:cNvSpPr txBox="1"/>
          <p:nvPr/>
        </p:nvSpPr>
        <p:spPr>
          <a:xfrm>
            <a:off x="6357938" y="3643313"/>
            <a:ext cx="857250" cy="369332"/>
          </a:xfrm>
          <a:prstGeom prst="rect">
            <a:avLst/>
          </a:prstGeom>
          <a:noFill/>
        </p:spPr>
        <p:txBody>
          <a:bodyPr>
            <a:spAutoFit/>
          </a:bodyPr>
          <a:lstStyle/>
          <a:p>
            <a:pPr eaLnBrk="1" hangingPunct="1">
              <a:defRPr/>
            </a:pPr>
            <a:r>
              <a:rPr lang="en-US" sz="1800" dirty="0">
                <a:solidFill>
                  <a:schemeClr val="bg2"/>
                </a:solidFill>
                <a:latin typeface="Arial Black" panose="020B0A04020102020204" pitchFamily="34" charset="0"/>
                <a:cs typeface="Arial" charset="0"/>
              </a:rPr>
              <a:t>CC</a:t>
            </a:r>
          </a:p>
        </p:txBody>
      </p:sp>
      <p:sp>
        <p:nvSpPr>
          <p:cNvPr id="26" name="Line 9">
            <a:extLst>
              <a:ext uri="{FF2B5EF4-FFF2-40B4-BE49-F238E27FC236}">
                <a16:creationId xmlns:a16="http://schemas.microsoft.com/office/drawing/2014/main" id="{3FB85C98-C54E-AF4B-EE6E-097C2C0198C8}"/>
              </a:ext>
            </a:extLst>
          </p:cNvPr>
          <p:cNvSpPr>
            <a:spLocks noChangeShapeType="1"/>
          </p:cNvSpPr>
          <p:nvPr/>
        </p:nvSpPr>
        <p:spPr bwMode="auto">
          <a:xfrm flipH="1" flipV="1">
            <a:off x="7215188" y="4214813"/>
            <a:ext cx="357187" cy="642937"/>
          </a:xfrm>
          <a:prstGeom prst="line">
            <a:avLst/>
          </a:prstGeom>
          <a:noFill/>
          <a:ln w="38100">
            <a:solidFill>
              <a:schemeClr val="bg2"/>
            </a:solidFill>
            <a:round/>
            <a:headEnd/>
            <a:tailEnd type="triangle" w="med" len="med"/>
          </a:ln>
        </p:spPr>
        <p:txBody>
          <a:bodyPr/>
          <a:lstStyle/>
          <a:p>
            <a:pPr eaLnBrk="1" hangingPunct="1">
              <a:defRPr/>
            </a:pPr>
            <a:endParaRPr lang="en-US">
              <a:cs typeface="Arial" charset="0"/>
            </a:endParaRPr>
          </a:p>
        </p:txBody>
      </p:sp>
      <p:sp>
        <p:nvSpPr>
          <p:cNvPr id="27" name="Line 9">
            <a:extLst>
              <a:ext uri="{FF2B5EF4-FFF2-40B4-BE49-F238E27FC236}">
                <a16:creationId xmlns:a16="http://schemas.microsoft.com/office/drawing/2014/main" id="{063DD26F-F067-C5E1-2D9F-9A939D27E736}"/>
              </a:ext>
            </a:extLst>
          </p:cNvPr>
          <p:cNvSpPr>
            <a:spLocks noChangeShapeType="1"/>
          </p:cNvSpPr>
          <p:nvPr/>
        </p:nvSpPr>
        <p:spPr bwMode="auto">
          <a:xfrm flipH="1" flipV="1">
            <a:off x="6786563" y="4500563"/>
            <a:ext cx="357187" cy="642937"/>
          </a:xfrm>
          <a:prstGeom prst="line">
            <a:avLst/>
          </a:prstGeom>
          <a:noFill/>
          <a:ln w="38100">
            <a:solidFill>
              <a:schemeClr val="bg2"/>
            </a:solidFill>
            <a:round/>
            <a:headEnd/>
            <a:tailEnd type="triangle" w="med" len="med"/>
          </a:ln>
        </p:spPr>
        <p:txBody>
          <a:bodyPr/>
          <a:lstStyle/>
          <a:p>
            <a:pPr eaLnBrk="1" hangingPunct="1">
              <a:defRPr/>
            </a:pPr>
            <a:endParaRPr lang="en-US">
              <a:cs typeface="Arial" charset="0"/>
            </a:endParaRPr>
          </a:p>
        </p:txBody>
      </p:sp>
      <p:sp>
        <p:nvSpPr>
          <p:cNvPr id="49169" name="TextBox 28">
            <a:extLst>
              <a:ext uri="{FF2B5EF4-FFF2-40B4-BE49-F238E27FC236}">
                <a16:creationId xmlns:a16="http://schemas.microsoft.com/office/drawing/2014/main" id="{9522F23E-AFC9-1E72-229C-6A6BFAC6553A}"/>
              </a:ext>
            </a:extLst>
          </p:cNvPr>
          <p:cNvSpPr txBox="1">
            <a:spLocks noChangeArrowheads="1"/>
          </p:cNvSpPr>
          <p:nvPr/>
        </p:nvSpPr>
        <p:spPr bwMode="auto">
          <a:xfrm>
            <a:off x="7929563" y="5000625"/>
            <a:ext cx="6429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Char char="•"/>
              <a:defRPr sz="3200">
                <a:solidFill>
                  <a:schemeClr val="tx1"/>
                </a:solidFill>
                <a:latin typeface="Arial Black" panose="020B0A04020102020204" pitchFamily="34" charset="0"/>
                <a:cs typeface="Arial" panose="020B0604020202020204" pitchFamily="34" charset="0"/>
              </a:defRPr>
            </a:lvl1pPr>
            <a:lvl2pPr marL="742950" indent="-285750">
              <a:spcBef>
                <a:spcPct val="20000"/>
              </a:spcBef>
              <a:buClr>
                <a:schemeClr val="folHlink"/>
              </a:buClr>
              <a:buChar char="•"/>
              <a:defRPr sz="2800">
                <a:solidFill>
                  <a:schemeClr val="tx1"/>
                </a:solidFill>
                <a:latin typeface="Arial Black" panose="020B0A04020102020204" pitchFamily="34" charset="0"/>
                <a:cs typeface="Arial" panose="020B0604020202020204" pitchFamily="34" charset="0"/>
              </a:defRPr>
            </a:lvl2pPr>
            <a:lvl3pPr marL="1143000" indent="-228600">
              <a:spcBef>
                <a:spcPct val="20000"/>
              </a:spcBef>
              <a:buChar char="•"/>
              <a:defRPr sz="2400">
                <a:solidFill>
                  <a:schemeClr val="tx1"/>
                </a:solidFill>
                <a:latin typeface="Arial Black" panose="020B0A04020102020204" pitchFamily="34" charset="0"/>
                <a:cs typeface="Arial" panose="020B0604020202020204" pitchFamily="34" charset="0"/>
              </a:defRPr>
            </a:lvl3pPr>
            <a:lvl4pPr marL="1600200" indent="-228600">
              <a:spcBef>
                <a:spcPct val="20000"/>
              </a:spcBef>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4pPr>
            <a:lvl5pPr marL="2057400" indent="-228600">
              <a:spcBef>
                <a:spcPct val="20000"/>
              </a:spcBef>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5pPr>
            <a:lvl6pPr marL="2514600" indent="-228600" eaLnBrk="0" fontAlgn="base" hangingPunct="0">
              <a:spcBef>
                <a:spcPct val="20000"/>
              </a:spcBef>
              <a:spcAft>
                <a:spcPct val="0"/>
              </a:spcAft>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6pPr>
            <a:lvl7pPr marL="2971800" indent="-228600" eaLnBrk="0" fontAlgn="base" hangingPunct="0">
              <a:spcBef>
                <a:spcPct val="20000"/>
              </a:spcBef>
              <a:spcAft>
                <a:spcPct val="0"/>
              </a:spcAft>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7pPr>
            <a:lvl8pPr marL="3429000" indent="-228600" eaLnBrk="0" fontAlgn="base" hangingPunct="0">
              <a:spcBef>
                <a:spcPct val="20000"/>
              </a:spcBef>
              <a:spcAft>
                <a:spcPct val="0"/>
              </a:spcAft>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8pPr>
            <a:lvl9pPr marL="3886200" indent="-228600" eaLnBrk="0" fontAlgn="base" hangingPunct="0">
              <a:spcBef>
                <a:spcPct val="20000"/>
              </a:spcBef>
              <a:spcAft>
                <a:spcPct val="0"/>
              </a:spcAft>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9pPr>
          </a:lstStyle>
          <a:p>
            <a:pPr eaLnBrk="1" hangingPunct="1">
              <a:spcBef>
                <a:spcPct val="0"/>
              </a:spcBef>
              <a:buClrTx/>
              <a:buFontTx/>
              <a:buNone/>
            </a:pPr>
            <a:r>
              <a:rPr lang="en-US" altLang="en-US" sz="1800">
                <a:solidFill>
                  <a:srgbClr val="FF0000"/>
                </a:solidFill>
              </a:rPr>
              <a:t>Th</a:t>
            </a:r>
          </a:p>
        </p:txBody>
      </p:sp>
      <p:sp>
        <p:nvSpPr>
          <p:cNvPr id="49170" name="TextBox 29">
            <a:extLst>
              <a:ext uri="{FF2B5EF4-FFF2-40B4-BE49-F238E27FC236}">
                <a16:creationId xmlns:a16="http://schemas.microsoft.com/office/drawing/2014/main" id="{2CC97723-55CB-DDEF-5E47-1F0962E2574C}"/>
              </a:ext>
            </a:extLst>
          </p:cNvPr>
          <p:cNvSpPr txBox="1">
            <a:spLocks noChangeArrowheads="1"/>
          </p:cNvSpPr>
          <p:nvPr/>
        </p:nvSpPr>
        <p:spPr bwMode="auto">
          <a:xfrm>
            <a:off x="7429500" y="4929188"/>
            <a:ext cx="5715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Char char="•"/>
              <a:defRPr sz="3200">
                <a:solidFill>
                  <a:schemeClr val="tx1"/>
                </a:solidFill>
                <a:latin typeface="Arial Black" panose="020B0A04020102020204" pitchFamily="34" charset="0"/>
                <a:cs typeface="Arial" panose="020B0604020202020204" pitchFamily="34" charset="0"/>
              </a:defRPr>
            </a:lvl1pPr>
            <a:lvl2pPr marL="742950" indent="-285750">
              <a:spcBef>
                <a:spcPct val="20000"/>
              </a:spcBef>
              <a:buClr>
                <a:schemeClr val="folHlink"/>
              </a:buClr>
              <a:buChar char="•"/>
              <a:defRPr sz="2800">
                <a:solidFill>
                  <a:schemeClr val="tx1"/>
                </a:solidFill>
                <a:latin typeface="Arial Black" panose="020B0A04020102020204" pitchFamily="34" charset="0"/>
                <a:cs typeface="Arial" panose="020B0604020202020204" pitchFamily="34" charset="0"/>
              </a:defRPr>
            </a:lvl2pPr>
            <a:lvl3pPr marL="1143000" indent="-228600">
              <a:spcBef>
                <a:spcPct val="20000"/>
              </a:spcBef>
              <a:buChar char="•"/>
              <a:defRPr sz="2400">
                <a:solidFill>
                  <a:schemeClr val="tx1"/>
                </a:solidFill>
                <a:latin typeface="Arial Black" panose="020B0A04020102020204" pitchFamily="34" charset="0"/>
                <a:cs typeface="Arial" panose="020B0604020202020204" pitchFamily="34" charset="0"/>
              </a:defRPr>
            </a:lvl3pPr>
            <a:lvl4pPr marL="1600200" indent="-228600">
              <a:spcBef>
                <a:spcPct val="20000"/>
              </a:spcBef>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4pPr>
            <a:lvl5pPr marL="2057400" indent="-228600">
              <a:spcBef>
                <a:spcPct val="20000"/>
              </a:spcBef>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5pPr>
            <a:lvl6pPr marL="2514600" indent="-228600" eaLnBrk="0" fontAlgn="base" hangingPunct="0">
              <a:spcBef>
                <a:spcPct val="20000"/>
              </a:spcBef>
              <a:spcAft>
                <a:spcPct val="0"/>
              </a:spcAft>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6pPr>
            <a:lvl7pPr marL="2971800" indent="-228600" eaLnBrk="0" fontAlgn="base" hangingPunct="0">
              <a:spcBef>
                <a:spcPct val="20000"/>
              </a:spcBef>
              <a:spcAft>
                <a:spcPct val="0"/>
              </a:spcAft>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7pPr>
            <a:lvl8pPr marL="3429000" indent="-228600" eaLnBrk="0" fontAlgn="base" hangingPunct="0">
              <a:spcBef>
                <a:spcPct val="20000"/>
              </a:spcBef>
              <a:spcAft>
                <a:spcPct val="0"/>
              </a:spcAft>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8pPr>
            <a:lvl9pPr marL="3886200" indent="-228600" eaLnBrk="0" fontAlgn="base" hangingPunct="0">
              <a:spcBef>
                <a:spcPct val="20000"/>
              </a:spcBef>
              <a:spcAft>
                <a:spcPct val="0"/>
              </a:spcAft>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9pPr>
          </a:lstStyle>
          <a:p>
            <a:pPr eaLnBrk="1" hangingPunct="1">
              <a:spcBef>
                <a:spcPct val="0"/>
              </a:spcBef>
              <a:buClrTx/>
              <a:buFontTx/>
              <a:buNone/>
            </a:pPr>
            <a:r>
              <a:rPr lang="en-US" altLang="en-US" sz="1800">
                <a:solidFill>
                  <a:srgbClr val="FF0000"/>
                </a:solidFill>
              </a:rPr>
              <a:t>CP</a:t>
            </a:r>
          </a:p>
        </p:txBody>
      </p:sp>
      <p:sp>
        <p:nvSpPr>
          <p:cNvPr id="49171" name="TextBox 30">
            <a:extLst>
              <a:ext uri="{FF2B5EF4-FFF2-40B4-BE49-F238E27FC236}">
                <a16:creationId xmlns:a16="http://schemas.microsoft.com/office/drawing/2014/main" id="{63DAB1EA-387F-088A-8BDA-2C4578A99E0C}"/>
              </a:ext>
            </a:extLst>
          </p:cNvPr>
          <p:cNvSpPr txBox="1">
            <a:spLocks noChangeArrowheads="1"/>
          </p:cNvSpPr>
          <p:nvPr/>
        </p:nvSpPr>
        <p:spPr bwMode="auto">
          <a:xfrm>
            <a:off x="6929438" y="5143500"/>
            <a:ext cx="35718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Char char="•"/>
              <a:defRPr sz="3200">
                <a:solidFill>
                  <a:schemeClr val="tx1"/>
                </a:solidFill>
                <a:latin typeface="Arial Black" panose="020B0A04020102020204" pitchFamily="34" charset="0"/>
                <a:cs typeface="Arial" panose="020B0604020202020204" pitchFamily="34" charset="0"/>
              </a:defRPr>
            </a:lvl1pPr>
            <a:lvl2pPr marL="742950" indent="-285750">
              <a:spcBef>
                <a:spcPct val="20000"/>
              </a:spcBef>
              <a:buClr>
                <a:schemeClr val="folHlink"/>
              </a:buClr>
              <a:buChar char="•"/>
              <a:defRPr sz="2800">
                <a:solidFill>
                  <a:schemeClr val="tx1"/>
                </a:solidFill>
                <a:latin typeface="Arial Black" panose="020B0A04020102020204" pitchFamily="34" charset="0"/>
                <a:cs typeface="Arial" panose="020B0604020202020204" pitchFamily="34" charset="0"/>
              </a:defRPr>
            </a:lvl2pPr>
            <a:lvl3pPr marL="1143000" indent="-228600">
              <a:spcBef>
                <a:spcPct val="20000"/>
              </a:spcBef>
              <a:buChar char="•"/>
              <a:defRPr sz="2400">
                <a:solidFill>
                  <a:schemeClr val="tx1"/>
                </a:solidFill>
                <a:latin typeface="Arial Black" panose="020B0A04020102020204" pitchFamily="34" charset="0"/>
                <a:cs typeface="Arial" panose="020B0604020202020204" pitchFamily="34" charset="0"/>
              </a:defRPr>
            </a:lvl3pPr>
            <a:lvl4pPr marL="1600200" indent="-228600">
              <a:spcBef>
                <a:spcPct val="20000"/>
              </a:spcBef>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4pPr>
            <a:lvl5pPr marL="2057400" indent="-228600">
              <a:spcBef>
                <a:spcPct val="20000"/>
              </a:spcBef>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5pPr>
            <a:lvl6pPr marL="2514600" indent="-228600" eaLnBrk="0" fontAlgn="base" hangingPunct="0">
              <a:spcBef>
                <a:spcPct val="20000"/>
              </a:spcBef>
              <a:spcAft>
                <a:spcPct val="0"/>
              </a:spcAft>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6pPr>
            <a:lvl7pPr marL="2971800" indent="-228600" eaLnBrk="0" fontAlgn="base" hangingPunct="0">
              <a:spcBef>
                <a:spcPct val="20000"/>
              </a:spcBef>
              <a:spcAft>
                <a:spcPct val="0"/>
              </a:spcAft>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7pPr>
            <a:lvl8pPr marL="3429000" indent="-228600" eaLnBrk="0" fontAlgn="base" hangingPunct="0">
              <a:spcBef>
                <a:spcPct val="20000"/>
              </a:spcBef>
              <a:spcAft>
                <a:spcPct val="0"/>
              </a:spcAft>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8pPr>
            <a:lvl9pPr marL="3886200" indent="-228600" eaLnBrk="0" fontAlgn="base" hangingPunct="0">
              <a:spcBef>
                <a:spcPct val="20000"/>
              </a:spcBef>
              <a:spcAft>
                <a:spcPct val="0"/>
              </a:spcAft>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9pPr>
          </a:lstStyle>
          <a:p>
            <a:pPr eaLnBrk="1" hangingPunct="1">
              <a:spcBef>
                <a:spcPct val="0"/>
              </a:spcBef>
              <a:buClrTx/>
              <a:buFontTx/>
              <a:buNone/>
            </a:pPr>
            <a:r>
              <a:rPr lang="en-US" altLang="en-US" sz="1800">
                <a:solidFill>
                  <a:srgbClr val="FF0000"/>
                </a:solidFill>
              </a:rPr>
              <a:t>F</a:t>
            </a:r>
          </a:p>
        </p:txBody>
      </p:sp>
      <p:sp>
        <p:nvSpPr>
          <p:cNvPr id="49172" name="TextBox 31">
            <a:extLst>
              <a:ext uri="{FF2B5EF4-FFF2-40B4-BE49-F238E27FC236}">
                <a16:creationId xmlns:a16="http://schemas.microsoft.com/office/drawing/2014/main" id="{E13813AC-A13C-AB0C-9919-829DCF4E1C59}"/>
              </a:ext>
            </a:extLst>
          </p:cNvPr>
          <p:cNvSpPr txBox="1">
            <a:spLocks noChangeArrowheads="1"/>
          </p:cNvSpPr>
          <p:nvPr/>
        </p:nvSpPr>
        <p:spPr bwMode="auto">
          <a:xfrm>
            <a:off x="8143875" y="4286250"/>
            <a:ext cx="2762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Char char="•"/>
              <a:defRPr sz="3200">
                <a:solidFill>
                  <a:schemeClr val="tx1"/>
                </a:solidFill>
                <a:latin typeface="Arial Black" panose="020B0A04020102020204" pitchFamily="34" charset="0"/>
                <a:cs typeface="Arial" panose="020B0604020202020204" pitchFamily="34" charset="0"/>
              </a:defRPr>
            </a:lvl1pPr>
            <a:lvl2pPr marL="742950" indent="-285750">
              <a:spcBef>
                <a:spcPct val="20000"/>
              </a:spcBef>
              <a:buClr>
                <a:schemeClr val="folHlink"/>
              </a:buClr>
              <a:buChar char="•"/>
              <a:defRPr sz="2800">
                <a:solidFill>
                  <a:schemeClr val="tx1"/>
                </a:solidFill>
                <a:latin typeface="Arial Black" panose="020B0A04020102020204" pitchFamily="34" charset="0"/>
                <a:cs typeface="Arial" panose="020B0604020202020204" pitchFamily="34" charset="0"/>
              </a:defRPr>
            </a:lvl2pPr>
            <a:lvl3pPr marL="1143000" indent="-228600">
              <a:spcBef>
                <a:spcPct val="20000"/>
              </a:spcBef>
              <a:buChar char="•"/>
              <a:defRPr sz="2400">
                <a:solidFill>
                  <a:schemeClr val="tx1"/>
                </a:solidFill>
                <a:latin typeface="Arial Black" panose="020B0A04020102020204" pitchFamily="34" charset="0"/>
                <a:cs typeface="Arial" panose="020B0604020202020204" pitchFamily="34" charset="0"/>
              </a:defRPr>
            </a:lvl3pPr>
            <a:lvl4pPr marL="1600200" indent="-228600">
              <a:spcBef>
                <a:spcPct val="20000"/>
              </a:spcBef>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4pPr>
            <a:lvl5pPr marL="2057400" indent="-228600">
              <a:spcBef>
                <a:spcPct val="20000"/>
              </a:spcBef>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5pPr>
            <a:lvl6pPr marL="2514600" indent="-228600" eaLnBrk="0" fontAlgn="base" hangingPunct="0">
              <a:spcBef>
                <a:spcPct val="20000"/>
              </a:spcBef>
              <a:spcAft>
                <a:spcPct val="0"/>
              </a:spcAft>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6pPr>
            <a:lvl7pPr marL="2971800" indent="-228600" eaLnBrk="0" fontAlgn="base" hangingPunct="0">
              <a:spcBef>
                <a:spcPct val="20000"/>
              </a:spcBef>
              <a:spcAft>
                <a:spcPct val="0"/>
              </a:spcAft>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7pPr>
            <a:lvl8pPr marL="3429000" indent="-228600" eaLnBrk="0" fontAlgn="base" hangingPunct="0">
              <a:spcBef>
                <a:spcPct val="20000"/>
              </a:spcBef>
              <a:spcAft>
                <a:spcPct val="0"/>
              </a:spcAft>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8pPr>
            <a:lvl9pPr marL="3886200" indent="-228600" eaLnBrk="0" fontAlgn="base" hangingPunct="0">
              <a:spcBef>
                <a:spcPct val="20000"/>
              </a:spcBef>
              <a:spcAft>
                <a:spcPct val="0"/>
              </a:spcAft>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9pPr>
          </a:lstStyle>
          <a:p>
            <a:pPr eaLnBrk="1" hangingPunct="1">
              <a:spcBef>
                <a:spcPct val="0"/>
              </a:spcBef>
              <a:buClrTx/>
              <a:buFontTx/>
              <a:buNone/>
            </a:pPr>
            <a:r>
              <a:rPr lang="en-US" altLang="en-US" sz="1800">
                <a:solidFill>
                  <a:srgbClr val="FF0000"/>
                </a:solidFill>
              </a:rPr>
              <a:t>C</a:t>
            </a:r>
          </a:p>
        </p:txBody>
      </p:sp>
      <p:cxnSp>
        <p:nvCxnSpPr>
          <p:cNvPr id="34" name="Straight Arrow Connector 33">
            <a:extLst>
              <a:ext uri="{FF2B5EF4-FFF2-40B4-BE49-F238E27FC236}">
                <a16:creationId xmlns:a16="http://schemas.microsoft.com/office/drawing/2014/main" id="{7AD4CB43-1DEA-C9AB-10A8-ABB3380768EC}"/>
              </a:ext>
            </a:extLst>
          </p:cNvPr>
          <p:cNvCxnSpPr/>
          <p:nvPr/>
        </p:nvCxnSpPr>
        <p:spPr>
          <a:xfrm rot="10800000">
            <a:off x="7715250" y="4214813"/>
            <a:ext cx="928688" cy="857250"/>
          </a:xfrm>
          <a:prstGeom prst="straightConnector1">
            <a:avLst/>
          </a:prstGeom>
          <a:ln w="28575">
            <a:solidFill>
              <a:schemeClr val="bg2"/>
            </a:solidFill>
            <a:tailEnd type="arrow"/>
          </a:ln>
        </p:spPr>
        <p:style>
          <a:lnRef idx="1">
            <a:schemeClr val="accent1"/>
          </a:lnRef>
          <a:fillRef idx="0">
            <a:schemeClr val="accent1"/>
          </a:fillRef>
          <a:effectRef idx="0">
            <a:schemeClr val="accent1"/>
          </a:effectRef>
          <a:fontRef idx="minor">
            <a:schemeClr val="tx1"/>
          </a:fontRef>
        </p:style>
      </p:cxnSp>
      <p:sp>
        <p:nvSpPr>
          <p:cNvPr id="49174" name="TextBox 36">
            <a:extLst>
              <a:ext uri="{FF2B5EF4-FFF2-40B4-BE49-F238E27FC236}">
                <a16:creationId xmlns:a16="http://schemas.microsoft.com/office/drawing/2014/main" id="{D6907D24-20BD-EB5E-6D8C-EB61702360F4}"/>
              </a:ext>
            </a:extLst>
          </p:cNvPr>
          <p:cNvSpPr txBox="1">
            <a:spLocks noChangeArrowheads="1"/>
          </p:cNvSpPr>
          <p:nvPr/>
        </p:nvSpPr>
        <p:spPr bwMode="auto">
          <a:xfrm>
            <a:off x="8572500" y="4929188"/>
            <a:ext cx="2857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Char char="•"/>
              <a:defRPr sz="3200">
                <a:solidFill>
                  <a:schemeClr val="tx1"/>
                </a:solidFill>
                <a:latin typeface="Arial Black" panose="020B0A04020102020204" pitchFamily="34" charset="0"/>
                <a:cs typeface="Arial" panose="020B0604020202020204" pitchFamily="34" charset="0"/>
              </a:defRPr>
            </a:lvl1pPr>
            <a:lvl2pPr marL="742950" indent="-285750">
              <a:spcBef>
                <a:spcPct val="20000"/>
              </a:spcBef>
              <a:buClr>
                <a:schemeClr val="folHlink"/>
              </a:buClr>
              <a:buChar char="•"/>
              <a:defRPr sz="2800">
                <a:solidFill>
                  <a:schemeClr val="tx1"/>
                </a:solidFill>
                <a:latin typeface="Arial Black" panose="020B0A04020102020204" pitchFamily="34" charset="0"/>
                <a:cs typeface="Arial" panose="020B0604020202020204" pitchFamily="34" charset="0"/>
              </a:defRPr>
            </a:lvl2pPr>
            <a:lvl3pPr marL="1143000" indent="-228600">
              <a:spcBef>
                <a:spcPct val="20000"/>
              </a:spcBef>
              <a:buChar char="•"/>
              <a:defRPr sz="2400">
                <a:solidFill>
                  <a:schemeClr val="tx1"/>
                </a:solidFill>
                <a:latin typeface="Arial Black" panose="020B0A04020102020204" pitchFamily="34" charset="0"/>
                <a:cs typeface="Arial" panose="020B0604020202020204" pitchFamily="34" charset="0"/>
              </a:defRPr>
            </a:lvl3pPr>
            <a:lvl4pPr marL="1600200" indent="-228600">
              <a:spcBef>
                <a:spcPct val="20000"/>
              </a:spcBef>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4pPr>
            <a:lvl5pPr marL="2057400" indent="-228600">
              <a:spcBef>
                <a:spcPct val="20000"/>
              </a:spcBef>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5pPr>
            <a:lvl6pPr marL="2514600" indent="-228600" eaLnBrk="0" fontAlgn="base" hangingPunct="0">
              <a:spcBef>
                <a:spcPct val="20000"/>
              </a:spcBef>
              <a:spcAft>
                <a:spcPct val="0"/>
              </a:spcAft>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6pPr>
            <a:lvl7pPr marL="2971800" indent="-228600" eaLnBrk="0" fontAlgn="base" hangingPunct="0">
              <a:spcBef>
                <a:spcPct val="20000"/>
              </a:spcBef>
              <a:spcAft>
                <a:spcPct val="0"/>
              </a:spcAft>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7pPr>
            <a:lvl8pPr marL="3429000" indent="-228600" eaLnBrk="0" fontAlgn="base" hangingPunct="0">
              <a:spcBef>
                <a:spcPct val="20000"/>
              </a:spcBef>
              <a:spcAft>
                <a:spcPct val="0"/>
              </a:spcAft>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8pPr>
            <a:lvl9pPr marL="3886200" indent="-228600" eaLnBrk="0" fontAlgn="base" hangingPunct="0">
              <a:spcBef>
                <a:spcPct val="20000"/>
              </a:spcBef>
              <a:spcAft>
                <a:spcPct val="0"/>
              </a:spcAft>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9pPr>
          </a:lstStyle>
          <a:p>
            <a:pPr eaLnBrk="1" hangingPunct="1">
              <a:spcBef>
                <a:spcPct val="0"/>
              </a:spcBef>
              <a:buClrTx/>
              <a:buFontTx/>
              <a:buNone/>
            </a:pPr>
            <a:r>
              <a:rPr lang="en-US" altLang="en-US" sz="1800">
                <a:solidFill>
                  <a:srgbClr val="FF0000"/>
                </a:solidFill>
              </a:rPr>
              <a:t>E</a:t>
            </a:r>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13316" name="Rectangle 2">
            <a:extLst>
              <a:ext uri="{FF2B5EF4-FFF2-40B4-BE49-F238E27FC236}">
                <a16:creationId xmlns:a16="http://schemas.microsoft.com/office/drawing/2014/main" id="{E8804E9D-5D9D-BF18-DBF7-A9D3229A712E}"/>
              </a:ext>
            </a:extLst>
          </p:cNvPr>
          <p:cNvSpPr>
            <a:spLocks noGrp="1" noChangeArrowheads="1"/>
          </p:cNvSpPr>
          <p:nvPr>
            <p:ph type="title"/>
          </p:nvPr>
        </p:nvSpPr>
        <p:spPr>
          <a:xfrm>
            <a:off x="250825" y="301625"/>
            <a:ext cx="5400675" cy="463550"/>
          </a:xfrm>
        </p:spPr>
        <p:txBody>
          <a:bodyPr/>
          <a:lstStyle/>
          <a:p>
            <a:pPr algn="ctr" eaLnBrk="1" hangingPunct="1">
              <a:defRPr/>
            </a:pPr>
            <a:r>
              <a:rPr lang="en-US" sz="3200" b="1" dirty="0">
                <a:solidFill>
                  <a:schemeClr val="bg2"/>
                </a:solidFill>
                <a:effectLst>
                  <a:outerShdw blurRad="38100" dist="38100" dir="2700000" algn="tl">
                    <a:srgbClr val="000000">
                      <a:alpha val="43137"/>
                    </a:srgbClr>
                  </a:outerShdw>
                </a:effectLst>
                <a:latin typeface="Arial Unicode MS" pitchFamily="34" charset="-128"/>
              </a:rPr>
              <a:t>Posterior (Occipital) Horn</a:t>
            </a:r>
          </a:p>
        </p:txBody>
      </p:sp>
      <p:sp>
        <p:nvSpPr>
          <p:cNvPr id="8197" name="Rectangle 3">
            <a:extLst>
              <a:ext uri="{FF2B5EF4-FFF2-40B4-BE49-F238E27FC236}">
                <a16:creationId xmlns:a16="http://schemas.microsoft.com/office/drawing/2014/main" id="{FFC77CD9-D1C1-68D4-5C17-E5056AFD2103}"/>
              </a:ext>
            </a:extLst>
          </p:cNvPr>
          <p:cNvSpPr>
            <a:spLocks noGrp="1" noChangeArrowheads="1"/>
          </p:cNvSpPr>
          <p:nvPr>
            <p:ph type="body" sz="half" idx="1"/>
          </p:nvPr>
        </p:nvSpPr>
        <p:spPr>
          <a:xfrm>
            <a:off x="250825" y="908050"/>
            <a:ext cx="4678363" cy="5307013"/>
          </a:xfrm>
        </p:spPr>
        <p:txBody>
          <a:bodyPr/>
          <a:lstStyle/>
          <a:p>
            <a:pPr eaLnBrk="1" hangingPunct="1">
              <a:buClr>
                <a:srgbClr val="080808"/>
              </a:buClr>
              <a:buSzPct val="100000"/>
              <a:buFont typeface="Arial" panose="020B0604020202020204" pitchFamily="34" charset="0"/>
              <a:buChar char="•"/>
              <a:defRPr/>
            </a:pPr>
            <a:r>
              <a:rPr lang="en-US" sz="2800" dirty="0">
                <a:solidFill>
                  <a:schemeClr val="bg2"/>
                </a:solidFill>
                <a:effectLst/>
                <a:latin typeface="Times New Roman" panose="02020603050405020304" pitchFamily="18" charset="0"/>
                <a:cs typeface="Times New Roman" panose="02020603050405020304" pitchFamily="18" charset="0"/>
              </a:rPr>
              <a:t>Extends into the occipital lobe.</a:t>
            </a:r>
          </a:p>
          <a:p>
            <a:pPr eaLnBrk="1" hangingPunct="1">
              <a:buClr>
                <a:srgbClr val="080808"/>
              </a:buClr>
              <a:buSzPct val="100000"/>
              <a:buFont typeface="Arial" panose="020B0604020202020204" pitchFamily="34" charset="0"/>
              <a:buChar char="•"/>
              <a:defRPr/>
            </a:pPr>
            <a:r>
              <a:rPr lang="en-US" sz="2800" u="sng" dirty="0">
                <a:solidFill>
                  <a:schemeClr val="bg1">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Roof</a:t>
            </a:r>
            <a:r>
              <a:rPr lang="en-US" sz="2800" dirty="0">
                <a:solidFill>
                  <a:schemeClr val="bg2"/>
                </a:solidFill>
                <a:effectLst/>
                <a:latin typeface="Times New Roman" panose="02020603050405020304" pitchFamily="18" charset="0"/>
                <a:cs typeface="Times New Roman" panose="02020603050405020304" pitchFamily="18" charset="0"/>
              </a:rPr>
              <a:t>: formed by fibers of the corpus </a:t>
            </a:r>
            <a:r>
              <a:rPr lang="en-US" sz="2800" dirty="0" err="1">
                <a:solidFill>
                  <a:schemeClr val="bg2"/>
                </a:solidFill>
                <a:effectLst/>
                <a:latin typeface="Times New Roman" panose="02020603050405020304" pitchFamily="18" charset="0"/>
                <a:cs typeface="Times New Roman" panose="02020603050405020304" pitchFamily="18" charset="0"/>
              </a:rPr>
              <a:t>callosum</a:t>
            </a:r>
            <a:r>
              <a:rPr lang="en-US" sz="2800" dirty="0">
                <a:solidFill>
                  <a:schemeClr val="bg2"/>
                </a:solidFill>
                <a:effectLst/>
                <a:latin typeface="Times New Roman" panose="02020603050405020304" pitchFamily="18" charset="0"/>
                <a:cs typeface="Times New Roman" panose="02020603050405020304" pitchFamily="18" charset="0"/>
              </a:rPr>
              <a:t>.</a:t>
            </a:r>
          </a:p>
          <a:p>
            <a:pPr eaLnBrk="1" hangingPunct="1">
              <a:buClr>
                <a:srgbClr val="080808"/>
              </a:buClr>
              <a:buSzPct val="100000"/>
              <a:buFont typeface="Arial" panose="020B0604020202020204" pitchFamily="34" charset="0"/>
              <a:buChar char="•"/>
              <a:defRPr/>
            </a:pPr>
            <a:r>
              <a:rPr lang="en-US" sz="2800" u="sng" dirty="0">
                <a:solidFill>
                  <a:schemeClr val="bg1">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Medial wall</a:t>
            </a:r>
            <a:r>
              <a:rPr lang="en-US" sz="2800" dirty="0">
                <a:solidFill>
                  <a:schemeClr val="bg1">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800" dirty="0">
                <a:solidFill>
                  <a:schemeClr val="bg2"/>
                </a:solidFill>
                <a:effectLst/>
                <a:latin typeface="Times New Roman" panose="02020603050405020304" pitchFamily="18" charset="0"/>
                <a:cs typeface="Times New Roman" panose="02020603050405020304" pitchFamily="18" charset="0"/>
              </a:rPr>
              <a:t>shows two ridges: </a:t>
            </a:r>
          </a:p>
          <a:p>
            <a:pPr lvl="1" eaLnBrk="1" hangingPunct="1">
              <a:buClr>
                <a:schemeClr val="bg1">
                  <a:lumMod val="75000"/>
                </a:schemeClr>
              </a:buClr>
              <a:buSzPct val="100000"/>
              <a:buFont typeface="Arial" panose="020B0604020202020204" pitchFamily="34" charset="0"/>
              <a:buChar char="•"/>
              <a:defRPr/>
            </a:pPr>
            <a:r>
              <a:rPr lang="en-US" sz="2400" dirty="0">
                <a:solidFill>
                  <a:schemeClr val="bg2"/>
                </a:solidFill>
                <a:effectLst/>
                <a:latin typeface="Times New Roman" panose="02020603050405020304" pitchFamily="18" charset="0"/>
                <a:cs typeface="Times New Roman" panose="02020603050405020304" pitchFamily="18" charset="0"/>
              </a:rPr>
              <a:t>Upper called the bulb of posterior horn is produced by fibers of forceps major &amp; </a:t>
            </a:r>
          </a:p>
          <a:p>
            <a:pPr lvl="1" eaLnBrk="1" hangingPunct="1">
              <a:buClr>
                <a:schemeClr val="bg1">
                  <a:lumMod val="75000"/>
                </a:schemeClr>
              </a:buClr>
              <a:buSzPct val="100000"/>
              <a:buFont typeface="Arial" panose="020B0604020202020204" pitchFamily="34" charset="0"/>
              <a:buChar char="•"/>
              <a:defRPr/>
            </a:pPr>
            <a:r>
              <a:rPr lang="en-US" sz="2400" dirty="0">
                <a:solidFill>
                  <a:schemeClr val="bg2"/>
                </a:solidFill>
                <a:effectLst/>
                <a:latin typeface="Times New Roman" panose="02020603050405020304" pitchFamily="18" charset="0"/>
                <a:cs typeface="Times New Roman" panose="02020603050405020304" pitchFamily="18" charset="0"/>
              </a:rPr>
              <a:t>Lower called </a:t>
            </a:r>
            <a:r>
              <a:rPr lang="en-US" sz="2400" dirty="0" err="1">
                <a:solidFill>
                  <a:schemeClr val="bg2"/>
                </a:solidFill>
                <a:effectLst/>
                <a:latin typeface="Times New Roman" panose="02020603050405020304" pitchFamily="18" charset="0"/>
                <a:cs typeface="Times New Roman" panose="02020603050405020304" pitchFamily="18" charset="0"/>
              </a:rPr>
              <a:t>calcar</a:t>
            </a:r>
            <a:r>
              <a:rPr lang="en-US" sz="2400" dirty="0">
                <a:solidFill>
                  <a:schemeClr val="bg2"/>
                </a:solidFill>
                <a:effectLst/>
                <a:latin typeface="Times New Roman" panose="02020603050405020304" pitchFamily="18" charset="0"/>
                <a:cs typeface="Times New Roman" panose="02020603050405020304" pitchFamily="18" charset="0"/>
              </a:rPr>
              <a:t> avis, produced by the </a:t>
            </a:r>
            <a:r>
              <a:rPr lang="en-US" sz="2400" dirty="0" err="1">
                <a:solidFill>
                  <a:schemeClr val="bg2"/>
                </a:solidFill>
                <a:effectLst/>
                <a:latin typeface="Times New Roman" panose="02020603050405020304" pitchFamily="18" charset="0"/>
                <a:cs typeface="Times New Roman" panose="02020603050405020304" pitchFamily="18" charset="0"/>
              </a:rPr>
              <a:t>calcarine</a:t>
            </a:r>
            <a:r>
              <a:rPr lang="en-US" sz="2400" dirty="0">
                <a:solidFill>
                  <a:schemeClr val="bg2"/>
                </a:solidFill>
                <a:effectLst/>
                <a:latin typeface="Times New Roman" panose="02020603050405020304" pitchFamily="18" charset="0"/>
                <a:cs typeface="Times New Roman" panose="02020603050405020304" pitchFamily="18" charset="0"/>
              </a:rPr>
              <a:t> </a:t>
            </a:r>
            <a:r>
              <a:rPr lang="en-US" sz="2400" dirty="0" err="1">
                <a:solidFill>
                  <a:schemeClr val="bg2"/>
                </a:solidFill>
                <a:effectLst/>
                <a:latin typeface="Times New Roman" panose="02020603050405020304" pitchFamily="18" charset="0"/>
                <a:cs typeface="Times New Roman" panose="02020603050405020304" pitchFamily="18" charset="0"/>
              </a:rPr>
              <a:t>sulcus</a:t>
            </a:r>
            <a:r>
              <a:rPr lang="en-US" sz="2400" dirty="0">
                <a:solidFill>
                  <a:schemeClr val="bg2"/>
                </a:solidFill>
                <a:effectLst/>
                <a:latin typeface="Times New Roman" panose="02020603050405020304" pitchFamily="18" charset="0"/>
                <a:cs typeface="Times New Roman" panose="02020603050405020304" pitchFamily="18" charset="0"/>
              </a:rPr>
              <a:t> </a:t>
            </a:r>
          </a:p>
        </p:txBody>
      </p:sp>
      <p:graphicFrame>
        <p:nvGraphicFramePr>
          <p:cNvPr id="50180" name="Object 5">
            <a:extLst>
              <a:ext uri="{FF2B5EF4-FFF2-40B4-BE49-F238E27FC236}">
                <a16:creationId xmlns:a16="http://schemas.microsoft.com/office/drawing/2014/main" id="{CC8440EB-EEB1-8EA6-2AEE-76074FADC4D0}"/>
              </a:ext>
            </a:extLst>
          </p:cNvPr>
          <p:cNvGraphicFramePr>
            <a:graphicFrameLocks noChangeAspect="1"/>
          </p:cNvGraphicFramePr>
          <p:nvPr/>
        </p:nvGraphicFramePr>
        <p:xfrm>
          <a:off x="5292725" y="3417888"/>
          <a:ext cx="3614738" cy="2868612"/>
        </p:xfrm>
        <a:graphic>
          <a:graphicData uri="http://schemas.openxmlformats.org/presentationml/2006/ole">
            <mc:AlternateContent xmlns:mc="http://schemas.openxmlformats.org/markup-compatibility/2006">
              <mc:Choice xmlns:v="urn:schemas-microsoft-com:vml" Requires="v">
                <p:oleObj name="Photo Editor Photo" r:id="rId2" imgW="11619048" imgH="14447619" progId="MSPhotoEd.3">
                  <p:embed/>
                </p:oleObj>
              </mc:Choice>
              <mc:Fallback>
                <p:oleObj name="Photo Editor Photo" r:id="rId2" imgW="11619048" imgH="14447619" progId="MSPhotoEd.3">
                  <p:embed/>
                  <p:pic>
                    <p:nvPicPr>
                      <p:cNvPr id="50180" name="Object 5">
                        <a:extLst>
                          <a:ext uri="{FF2B5EF4-FFF2-40B4-BE49-F238E27FC236}">
                            <a16:creationId xmlns:a16="http://schemas.microsoft.com/office/drawing/2014/main" id="{CC8440EB-EEB1-8EA6-2AEE-76074FADC4D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27415" t="62929" r="11795" b="2557"/>
                      <a:stretch>
                        <a:fillRect/>
                      </a:stretch>
                    </p:blipFill>
                    <p:spPr bwMode="auto">
                      <a:xfrm>
                        <a:off x="5292725" y="3417888"/>
                        <a:ext cx="3614738" cy="2868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50181" name="Picture 2" descr="C:\Documents and Settings\user\My Documents\My Pictures\cvbn.png">
            <a:extLst>
              <a:ext uri="{FF2B5EF4-FFF2-40B4-BE49-F238E27FC236}">
                <a16:creationId xmlns:a16="http://schemas.microsoft.com/office/drawing/2014/main" id="{3F015944-56B1-EADB-C78B-6B001AFA435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95963" y="188913"/>
            <a:ext cx="2147887" cy="307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182" name="Line 9">
            <a:extLst>
              <a:ext uri="{FF2B5EF4-FFF2-40B4-BE49-F238E27FC236}">
                <a16:creationId xmlns:a16="http://schemas.microsoft.com/office/drawing/2014/main" id="{63117072-586E-869E-347D-F509C809662A}"/>
              </a:ext>
            </a:extLst>
          </p:cNvPr>
          <p:cNvSpPr>
            <a:spLocks noChangeShapeType="1"/>
          </p:cNvSpPr>
          <p:nvPr/>
        </p:nvSpPr>
        <p:spPr bwMode="auto">
          <a:xfrm>
            <a:off x="4427538" y="4005263"/>
            <a:ext cx="2232025" cy="863600"/>
          </a:xfrm>
          <a:prstGeom prst="line">
            <a:avLst/>
          </a:prstGeom>
          <a:noFill/>
          <a:ln w="28575">
            <a:solidFill>
              <a:srgbClr val="FF0066"/>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50183" name="Line 10">
            <a:extLst>
              <a:ext uri="{FF2B5EF4-FFF2-40B4-BE49-F238E27FC236}">
                <a16:creationId xmlns:a16="http://schemas.microsoft.com/office/drawing/2014/main" id="{8AD8D745-385F-0D39-0148-882083916917}"/>
              </a:ext>
            </a:extLst>
          </p:cNvPr>
          <p:cNvSpPr>
            <a:spLocks noChangeShapeType="1"/>
          </p:cNvSpPr>
          <p:nvPr/>
        </p:nvSpPr>
        <p:spPr bwMode="auto">
          <a:xfrm flipV="1">
            <a:off x="4427538" y="5157788"/>
            <a:ext cx="2016125" cy="0"/>
          </a:xfrm>
          <a:prstGeom prst="line">
            <a:avLst/>
          </a:prstGeom>
          <a:noFill/>
          <a:ln w="28575">
            <a:solidFill>
              <a:srgbClr val="FF0066"/>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14340" name="Rectangle 2">
            <a:extLst>
              <a:ext uri="{FF2B5EF4-FFF2-40B4-BE49-F238E27FC236}">
                <a16:creationId xmlns:a16="http://schemas.microsoft.com/office/drawing/2014/main" id="{06472E9E-F92C-A7E2-CF05-06BF9E415FF5}"/>
              </a:ext>
            </a:extLst>
          </p:cNvPr>
          <p:cNvSpPr>
            <a:spLocks noGrp="1" noChangeArrowheads="1"/>
          </p:cNvSpPr>
          <p:nvPr>
            <p:ph type="title"/>
          </p:nvPr>
        </p:nvSpPr>
        <p:spPr>
          <a:xfrm>
            <a:off x="0" y="163513"/>
            <a:ext cx="5040313" cy="606425"/>
          </a:xfrm>
        </p:spPr>
        <p:txBody>
          <a:bodyPr/>
          <a:lstStyle/>
          <a:p>
            <a:pPr algn="ctr" eaLnBrk="1" hangingPunct="1">
              <a:defRPr/>
            </a:pPr>
            <a:r>
              <a:rPr lang="en-US" sz="3200" b="1" dirty="0">
                <a:solidFill>
                  <a:srgbClr val="080808"/>
                </a:solidFill>
                <a:effectLst>
                  <a:outerShdw blurRad="38100" dist="38100" dir="2700000" algn="tl">
                    <a:srgbClr val="000000">
                      <a:alpha val="43137"/>
                    </a:srgbClr>
                  </a:outerShdw>
                </a:effectLst>
                <a:latin typeface="Arial Unicode MS" pitchFamily="34" charset="-128"/>
              </a:rPr>
              <a:t>Inferior (Temporal) Horn</a:t>
            </a:r>
          </a:p>
        </p:txBody>
      </p:sp>
      <p:sp>
        <p:nvSpPr>
          <p:cNvPr id="9221" name="Rectangle 3">
            <a:extLst>
              <a:ext uri="{FF2B5EF4-FFF2-40B4-BE49-F238E27FC236}">
                <a16:creationId xmlns:a16="http://schemas.microsoft.com/office/drawing/2014/main" id="{0C844291-E0BD-87B0-662E-99EEAD59877B}"/>
              </a:ext>
            </a:extLst>
          </p:cNvPr>
          <p:cNvSpPr>
            <a:spLocks noGrp="1" noChangeArrowheads="1"/>
          </p:cNvSpPr>
          <p:nvPr>
            <p:ph type="body" sz="half" idx="1"/>
          </p:nvPr>
        </p:nvSpPr>
        <p:spPr>
          <a:xfrm>
            <a:off x="0" y="928688"/>
            <a:ext cx="4249738" cy="5500687"/>
          </a:xfrm>
        </p:spPr>
        <p:txBody>
          <a:bodyPr/>
          <a:lstStyle/>
          <a:p>
            <a:pPr eaLnBrk="1" hangingPunct="1">
              <a:lnSpc>
                <a:spcPct val="80000"/>
              </a:lnSpc>
              <a:buClr>
                <a:srgbClr val="080808"/>
              </a:buClr>
              <a:buSzPct val="100000"/>
              <a:buFont typeface="Arial" panose="020B0604020202020204" pitchFamily="34" charset="0"/>
              <a:buChar char="•"/>
              <a:defRPr/>
            </a:pPr>
            <a:r>
              <a:rPr lang="en-US" sz="2400" dirty="0">
                <a:solidFill>
                  <a:schemeClr val="bg2"/>
                </a:solidFill>
                <a:effectLst/>
                <a:latin typeface="Times New Roman" panose="02020603050405020304" pitchFamily="18" charset="0"/>
                <a:cs typeface="Times New Roman" panose="02020603050405020304" pitchFamily="18" charset="0"/>
              </a:rPr>
              <a:t>Extends into the temporal lobe.</a:t>
            </a:r>
          </a:p>
          <a:p>
            <a:pPr eaLnBrk="1" hangingPunct="1">
              <a:lnSpc>
                <a:spcPct val="80000"/>
              </a:lnSpc>
              <a:buClr>
                <a:srgbClr val="080808"/>
              </a:buClr>
              <a:buSzPct val="100000"/>
              <a:buFont typeface="Arial" panose="020B0604020202020204" pitchFamily="34" charset="0"/>
              <a:buChar char="•"/>
              <a:defRPr/>
            </a:pPr>
            <a:r>
              <a:rPr lang="en-US" sz="2400" u="sng" dirty="0">
                <a:solidFill>
                  <a:schemeClr val="bg1">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Roof</a:t>
            </a:r>
            <a:r>
              <a:rPr lang="en-US" sz="2400" dirty="0">
                <a:solidFill>
                  <a:schemeClr val="bg1">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400" dirty="0">
                <a:solidFill>
                  <a:schemeClr val="bg2"/>
                </a:solidFill>
                <a:effectLst/>
                <a:latin typeface="Times New Roman" panose="02020603050405020304" pitchFamily="18" charset="0"/>
                <a:cs typeface="Times New Roman" panose="02020603050405020304" pitchFamily="18" charset="0"/>
              </a:rPr>
              <a:t>formed by the:</a:t>
            </a:r>
          </a:p>
          <a:p>
            <a:pPr lvl="1" eaLnBrk="1" hangingPunct="1">
              <a:lnSpc>
                <a:spcPct val="80000"/>
              </a:lnSpc>
              <a:buClr>
                <a:srgbClr val="080808"/>
              </a:buClr>
              <a:buSzPct val="90000"/>
              <a:buFont typeface="Arial" panose="020B0604020202020204" pitchFamily="34" charset="0"/>
              <a:buChar char="•"/>
              <a:defRPr/>
            </a:pPr>
            <a:r>
              <a:rPr lang="en-US" sz="2400" dirty="0">
                <a:solidFill>
                  <a:schemeClr val="bg2"/>
                </a:solidFill>
                <a:effectLst/>
                <a:latin typeface="Times New Roman" panose="02020603050405020304" pitchFamily="18" charset="0"/>
                <a:cs typeface="Times New Roman" panose="02020603050405020304" pitchFamily="18" charset="0"/>
              </a:rPr>
              <a:t>white substance of the cerebral hemisphere</a:t>
            </a:r>
          </a:p>
          <a:p>
            <a:pPr lvl="1" eaLnBrk="1" hangingPunct="1">
              <a:lnSpc>
                <a:spcPct val="80000"/>
              </a:lnSpc>
              <a:buClr>
                <a:srgbClr val="080808"/>
              </a:buClr>
              <a:buSzPct val="90000"/>
              <a:buFont typeface="Arial" panose="020B0604020202020204" pitchFamily="34" charset="0"/>
              <a:buChar char="•"/>
              <a:defRPr/>
            </a:pPr>
            <a:r>
              <a:rPr lang="en-US" sz="2400" dirty="0" err="1">
                <a:solidFill>
                  <a:schemeClr val="bg2"/>
                </a:solidFill>
                <a:effectLst/>
                <a:latin typeface="Times New Roman" panose="02020603050405020304" pitchFamily="18" charset="0"/>
                <a:cs typeface="Times New Roman" panose="02020603050405020304" pitchFamily="18" charset="0"/>
              </a:rPr>
              <a:t>stria</a:t>
            </a:r>
            <a:r>
              <a:rPr lang="en-US" sz="2400" dirty="0">
                <a:solidFill>
                  <a:schemeClr val="bg2"/>
                </a:solidFill>
                <a:effectLst/>
                <a:latin typeface="Times New Roman" panose="02020603050405020304" pitchFamily="18" charset="0"/>
                <a:cs typeface="Times New Roman" panose="02020603050405020304" pitchFamily="18" charset="0"/>
              </a:rPr>
              <a:t> </a:t>
            </a:r>
            <a:r>
              <a:rPr lang="en-US" sz="2400" dirty="0" err="1">
                <a:solidFill>
                  <a:schemeClr val="bg2"/>
                </a:solidFill>
                <a:effectLst/>
                <a:latin typeface="Times New Roman" panose="02020603050405020304" pitchFamily="18" charset="0"/>
                <a:cs typeface="Times New Roman" panose="02020603050405020304" pitchFamily="18" charset="0"/>
              </a:rPr>
              <a:t>terminalis</a:t>
            </a:r>
            <a:endParaRPr lang="en-US" sz="2400" dirty="0">
              <a:solidFill>
                <a:schemeClr val="bg2"/>
              </a:solidFill>
              <a:effectLst/>
              <a:latin typeface="Times New Roman" panose="02020603050405020304" pitchFamily="18" charset="0"/>
              <a:cs typeface="Times New Roman" panose="02020603050405020304" pitchFamily="18" charset="0"/>
            </a:endParaRPr>
          </a:p>
          <a:p>
            <a:pPr lvl="1" eaLnBrk="1" hangingPunct="1">
              <a:lnSpc>
                <a:spcPct val="80000"/>
              </a:lnSpc>
              <a:buClr>
                <a:srgbClr val="080808"/>
              </a:buClr>
              <a:buSzPct val="90000"/>
              <a:buFont typeface="Arial" panose="020B0604020202020204" pitchFamily="34" charset="0"/>
              <a:buChar char="•"/>
              <a:defRPr/>
            </a:pPr>
            <a:r>
              <a:rPr lang="en-US" sz="2400" dirty="0">
                <a:solidFill>
                  <a:schemeClr val="bg2"/>
                </a:solidFill>
                <a:effectLst/>
                <a:latin typeface="Times New Roman" panose="02020603050405020304" pitchFamily="18" charset="0"/>
                <a:cs typeface="Times New Roman" panose="02020603050405020304" pitchFamily="18" charset="0"/>
              </a:rPr>
              <a:t>tail of the caudate nucleus</a:t>
            </a:r>
            <a:r>
              <a:rPr lang="en-US" sz="2000" dirty="0">
                <a:solidFill>
                  <a:schemeClr val="bg2"/>
                </a:solidFill>
                <a:effectLst/>
                <a:latin typeface="Times New Roman" panose="02020603050405020304" pitchFamily="18" charset="0"/>
                <a:cs typeface="Times New Roman" panose="02020603050405020304" pitchFamily="18" charset="0"/>
              </a:rPr>
              <a:t>.</a:t>
            </a:r>
          </a:p>
          <a:p>
            <a:pPr eaLnBrk="1" hangingPunct="1">
              <a:lnSpc>
                <a:spcPct val="80000"/>
              </a:lnSpc>
              <a:buClr>
                <a:srgbClr val="080808"/>
              </a:buClr>
              <a:buSzPct val="100000"/>
              <a:buFont typeface="Arial" panose="020B0604020202020204" pitchFamily="34" charset="0"/>
              <a:buChar char="•"/>
              <a:defRPr/>
            </a:pPr>
            <a:r>
              <a:rPr lang="en-US" sz="2400" dirty="0">
                <a:solidFill>
                  <a:schemeClr val="bg2"/>
                </a:solidFill>
                <a:effectLst/>
                <a:latin typeface="Times New Roman" panose="02020603050405020304" pitchFamily="18" charset="0"/>
                <a:cs typeface="Times New Roman" panose="02020603050405020304" pitchFamily="18" charset="0"/>
              </a:rPr>
              <a:t>The </a:t>
            </a:r>
            <a:r>
              <a:rPr lang="en-US" sz="2400" dirty="0" err="1">
                <a:solidFill>
                  <a:schemeClr val="bg2"/>
                </a:solidFill>
                <a:effectLst/>
                <a:latin typeface="Times New Roman" panose="02020603050405020304" pitchFamily="18" charset="0"/>
                <a:cs typeface="Times New Roman" panose="02020603050405020304" pitchFamily="18" charset="0"/>
              </a:rPr>
              <a:t>amygdaloid</a:t>
            </a:r>
            <a:r>
              <a:rPr lang="en-US" sz="2400" dirty="0">
                <a:solidFill>
                  <a:schemeClr val="bg2"/>
                </a:solidFill>
                <a:effectLst/>
                <a:latin typeface="Times New Roman" panose="02020603050405020304" pitchFamily="18" charset="0"/>
                <a:cs typeface="Times New Roman" panose="02020603050405020304" pitchFamily="18" charset="0"/>
              </a:rPr>
              <a:t> nucleus (A) bulges into the terminal part of the inferior horn</a:t>
            </a:r>
          </a:p>
          <a:p>
            <a:pPr eaLnBrk="1" hangingPunct="1">
              <a:lnSpc>
                <a:spcPct val="80000"/>
              </a:lnSpc>
              <a:buClr>
                <a:srgbClr val="080808"/>
              </a:buClr>
              <a:buSzPct val="100000"/>
              <a:buFont typeface="Arial" panose="020B0604020202020204" pitchFamily="34" charset="0"/>
              <a:buChar char="•"/>
              <a:defRPr/>
            </a:pPr>
            <a:r>
              <a:rPr lang="en-US" sz="2400" u="sng" dirty="0">
                <a:solidFill>
                  <a:schemeClr val="bg1">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Floor</a:t>
            </a:r>
            <a:r>
              <a:rPr lang="en-US" sz="2400" dirty="0">
                <a:solidFill>
                  <a:schemeClr val="bg2"/>
                </a:solidFill>
                <a:effectLst/>
                <a:latin typeface="Times New Roman" panose="02020603050405020304" pitchFamily="18" charset="0"/>
                <a:cs typeface="Times New Roman" panose="02020603050405020304" pitchFamily="18" charset="0"/>
              </a:rPr>
              <a:t> and the </a:t>
            </a:r>
            <a:r>
              <a:rPr lang="en-US" sz="2400" u="sng" dirty="0">
                <a:solidFill>
                  <a:schemeClr val="bg1">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medial wall </a:t>
            </a:r>
            <a:r>
              <a:rPr lang="en-US" sz="2400" dirty="0">
                <a:solidFill>
                  <a:schemeClr val="bg2"/>
                </a:solidFill>
                <a:effectLst/>
                <a:latin typeface="Times New Roman" panose="02020603050405020304" pitchFamily="18" charset="0"/>
                <a:cs typeface="Times New Roman" panose="02020603050405020304" pitchFamily="18" charset="0"/>
              </a:rPr>
              <a:t>are formed by (from medial to lateral) the </a:t>
            </a:r>
            <a:r>
              <a:rPr lang="en-US" sz="2400" dirty="0" err="1">
                <a:solidFill>
                  <a:schemeClr val="bg2"/>
                </a:solidFill>
                <a:effectLst/>
                <a:latin typeface="Times New Roman" panose="02020603050405020304" pitchFamily="18" charset="0"/>
                <a:cs typeface="Times New Roman" panose="02020603050405020304" pitchFamily="18" charset="0"/>
              </a:rPr>
              <a:t>fimbria</a:t>
            </a:r>
            <a:r>
              <a:rPr lang="en-US" sz="2400" dirty="0">
                <a:solidFill>
                  <a:schemeClr val="bg2"/>
                </a:solidFill>
                <a:effectLst/>
                <a:latin typeface="Times New Roman" panose="02020603050405020304" pitchFamily="18" charset="0"/>
                <a:cs typeface="Times New Roman" panose="02020603050405020304" pitchFamily="18" charset="0"/>
              </a:rPr>
              <a:t>, the hippocampus and the collateral eminence.</a:t>
            </a:r>
          </a:p>
        </p:txBody>
      </p:sp>
      <p:pic>
        <p:nvPicPr>
          <p:cNvPr id="51204" name="Picture 2" descr="C:\Documents and Settings\user\My Documents\My Pictures\cvbn.png">
            <a:extLst>
              <a:ext uri="{FF2B5EF4-FFF2-40B4-BE49-F238E27FC236}">
                <a16:creationId xmlns:a16="http://schemas.microsoft.com/office/drawing/2014/main" id="{3A85093E-D117-252E-4183-8267BDD5FB72}"/>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l="4144" t="1180" b="1575"/>
          <a:stretch>
            <a:fillRect/>
          </a:stretch>
        </p:blipFill>
        <p:spPr>
          <a:xfrm>
            <a:off x="5000625" y="182563"/>
            <a:ext cx="2286000" cy="3500437"/>
          </a:xfrm>
          <a:noFill/>
        </p:spPr>
      </p:pic>
      <p:pic>
        <p:nvPicPr>
          <p:cNvPr id="51205" name="Picture 5" descr="C:\Documents and Settings\Free User\My Documents\My Pictures\inferior horn lv.png">
            <a:extLst>
              <a:ext uri="{FF2B5EF4-FFF2-40B4-BE49-F238E27FC236}">
                <a16:creationId xmlns:a16="http://schemas.microsoft.com/office/drawing/2014/main" id="{26BC0B82-1BDA-4422-0E2D-D539126202F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28572"/>
          <a:stretch>
            <a:fillRect/>
          </a:stretch>
        </p:blipFill>
        <p:spPr bwMode="auto">
          <a:xfrm>
            <a:off x="5214938" y="3786188"/>
            <a:ext cx="2143125"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06" name="Picture 6" descr="C:\Documents and Settings\user\My Documents\My Pictures\bvv.png">
            <a:extLst>
              <a:ext uri="{FF2B5EF4-FFF2-40B4-BE49-F238E27FC236}">
                <a16:creationId xmlns:a16="http://schemas.microsoft.com/office/drawing/2014/main" id="{FC044E17-01AB-4270-5CBE-3510EC2D180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57688" y="3786188"/>
            <a:ext cx="3000375"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9" name="Straight Arrow Connector 8">
            <a:extLst>
              <a:ext uri="{FF2B5EF4-FFF2-40B4-BE49-F238E27FC236}">
                <a16:creationId xmlns:a16="http://schemas.microsoft.com/office/drawing/2014/main" id="{B7FBE34A-2C5B-4407-8F7B-495A43DC5290}"/>
              </a:ext>
            </a:extLst>
          </p:cNvPr>
          <p:cNvCxnSpPr/>
          <p:nvPr/>
        </p:nvCxnSpPr>
        <p:spPr>
          <a:xfrm rot="5400000">
            <a:off x="6072188" y="3357562"/>
            <a:ext cx="1428750" cy="1285875"/>
          </a:xfrm>
          <a:prstGeom prst="straightConnector1">
            <a:avLst/>
          </a:prstGeom>
          <a:ln w="28575">
            <a:solidFill>
              <a:srgbClr val="FF0066"/>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F5EEBF38-A72F-519E-080F-4D5ADDD7B574}"/>
              </a:ext>
            </a:extLst>
          </p:cNvPr>
          <p:cNvCxnSpPr/>
          <p:nvPr/>
        </p:nvCxnSpPr>
        <p:spPr>
          <a:xfrm rot="10800000" flipV="1">
            <a:off x="6858000" y="5072063"/>
            <a:ext cx="642938" cy="214312"/>
          </a:xfrm>
          <a:prstGeom prst="straightConnector1">
            <a:avLst/>
          </a:prstGeom>
          <a:ln w="28575">
            <a:solidFill>
              <a:srgbClr val="FF0066"/>
            </a:solidFill>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730B33F7-68C2-6D29-BD9D-CC85DC99C619}"/>
              </a:ext>
            </a:extLst>
          </p:cNvPr>
          <p:cNvCxnSpPr/>
          <p:nvPr/>
        </p:nvCxnSpPr>
        <p:spPr>
          <a:xfrm rot="10800000" flipV="1">
            <a:off x="6429375" y="4143375"/>
            <a:ext cx="1071563" cy="1000125"/>
          </a:xfrm>
          <a:prstGeom prst="straightConnector1">
            <a:avLst/>
          </a:prstGeom>
          <a:ln w="28575">
            <a:solidFill>
              <a:srgbClr val="FF0066"/>
            </a:solidFill>
            <a:tailEnd type="arrow"/>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4F4D1B1C-110B-323D-2DF9-832B65B08BA4}"/>
              </a:ext>
            </a:extLst>
          </p:cNvPr>
          <p:cNvSpPr txBox="1">
            <a:spLocks noChangeArrowheads="1"/>
          </p:cNvSpPr>
          <p:nvPr/>
        </p:nvSpPr>
        <p:spPr bwMode="auto">
          <a:xfrm>
            <a:off x="7358063" y="2786063"/>
            <a:ext cx="1357312" cy="708025"/>
          </a:xfrm>
          <a:prstGeom prst="rect">
            <a:avLst/>
          </a:prstGeom>
          <a:noFill/>
          <a:ln>
            <a:noFill/>
          </a:ln>
        </p:spPr>
        <p:txBody>
          <a:bodyPr>
            <a:spAutoFit/>
          </a:bodyPr>
          <a:lstStyle>
            <a:lvl1pPr eaLnBrk="0" hangingPunct="0">
              <a:defRPr>
                <a:solidFill>
                  <a:schemeClr val="tx1"/>
                </a:solidFill>
                <a:latin typeface="Arial Black" panose="020B0A04020102020204" pitchFamily="34" charset="0"/>
                <a:cs typeface="Arial" panose="020B0604020202020204" pitchFamily="34" charset="0"/>
              </a:defRPr>
            </a:lvl1pPr>
            <a:lvl2pPr marL="742950" indent="-285750" eaLnBrk="0" hangingPunct="0">
              <a:defRPr>
                <a:solidFill>
                  <a:schemeClr val="tx1"/>
                </a:solidFill>
                <a:latin typeface="Arial Black" panose="020B0A04020102020204" pitchFamily="34" charset="0"/>
                <a:cs typeface="Arial" panose="020B0604020202020204" pitchFamily="34" charset="0"/>
              </a:defRPr>
            </a:lvl2pPr>
            <a:lvl3pPr marL="1143000" indent="-228600" eaLnBrk="0" hangingPunct="0">
              <a:defRPr>
                <a:solidFill>
                  <a:schemeClr val="tx1"/>
                </a:solidFill>
                <a:latin typeface="Arial Black" panose="020B0A04020102020204" pitchFamily="34" charset="0"/>
                <a:cs typeface="Arial" panose="020B0604020202020204" pitchFamily="34" charset="0"/>
              </a:defRPr>
            </a:lvl3pPr>
            <a:lvl4pPr marL="1600200" indent="-228600" eaLnBrk="0" hangingPunct="0">
              <a:defRPr>
                <a:solidFill>
                  <a:schemeClr val="tx1"/>
                </a:solidFill>
                <a:latin typeface="Arial Black" panose="020B0A04020102020204" pitchFamily="34" charset="0"/>
                <a:cs typeface="Arial" panose="020B0604020202020204" pitchFamily="34" charset="0"/>
              </a:defRPr>
            </a:lvl4pPr>
            <a:lvl5pPr marL="2057400" indent="-228600" eaLnBrk="0" hangingPunct="0">
              <a:defRPr>
                <a:solidFill>
                  <a:schemeClr val="tx1"/>
                </a:solidFill>
                <a:latin typeface="Arial Black" panose="020B0A040201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Black" panose="020B0A040201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Black" panose="020B0A040201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Black" panose="020B0A040201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Black" panose="020B0A04020102020204" pitchFamily="34" charset="0"/>
                <a:cs typeface="Arial" panose="020B0604020202020204" pitchFamily="34" charset="0"/>
              </a:defRPr>
            </a:lvl9pPr>
          </a:lstStyle>
          <a:p>
            <a:pPr eaLnBrk="1" hangingPunct="1">
              <a:defRPr/>
            </a:pPr>
            <a:r>
              <a:rPr lang="en-US" altLang="en-US" sz="2000" dirty="0">
                <a:solidFill>
                  <a:schemeClr val="bg2"/>
                </a:solidFill>
                <a:latin typeface="Arial" panose="020B0604020202020204" pitchFamily="34" charset="0"/>
              </a:rPr>
              <a:t>Caudate nucleus</a:t>
            </a:r>
          </a:p>
        </p:txBody>
      </p:sp>
      <p:sp>
        <p:nvSpPr>
          <p:cNvPr id="16" name="TextBox 15">
            <a:extLst>
              <a:ext uri="{FF2B5EF4-FFF2-40B4-BE49-F238E27FC236}">
                <a16:creationId xmlns:a16="http://schemas.microsoft.com/office/drawing/2014/main" id="{80CA456D-BF18-26B7-0F93-D22D0BE8D78D}"/>
              </a:ext>
            </a:extLst>
          </p:cNvPr>
          <p:cNvSpPr txBox="1">
            <a:spLocks noChangeArrowheads="1"/>
          </p:cNvSpPr>
          <p:nvPr/>
        </p:nvSpPr>
        <p:spPr bwMode="auto">
          <a:xfrm>
            <a:off x="7286625" y="3786188"/>
            <a:ext cx="1857375" cy="400050"/>
          </a:xfrm>
          <a:prstGeom prst="rect">
            <a:avLst/>
          </a:prstGeom>
          <a:noFill/>
          <a:ln>
            <a:noFill/>
          </a:ln>
        </p:spPr>
        <p:txBody>
          <a:bodyPr>
            <a:spAutoFit/>
          </a:bodyPr>
          <a:lstStyle>
            <a:lvl1pPr eaLnBrk="0" hangingPunct="0">
              <a:defRPr>
                <a:solidFill>
                  <a:schemeClr val="tx1"/>
                </a:solidFill>
                <a:latin typeface="Arial Black" panose="020B0A04020102020204" pitchFamily="34" charset="0"/>
                <a:cs typeface="Arial" panose="020B0604020202020204" pitchFamily="34" charset="0"/>
              </a:defRPr>
            </a:lvl1pPr>
            <a:lvl2pPr marL="742950" indent="-285750" eaLnBrk="0" hangingPunct="0">
              <a:defRPr>
                <a:solidFill>
                  <a:schemeClr val="tx1"/>
                </a:solidFill>
                <a:latin typeface="Arial Black" panose="020B0A04020102020204" pitchFamily="34" charset="0"/>
                <a:cs typeface="Arial" panose="020B0604020202020204" pitchFamily="34" charset="0"/>
              </a:defRPr>
            </a:lvl2pPr>
            <a:lvl3pPr marL="1143000" indent="-228600" eaLnBrk="0" hangingPunct="0">
              <a:defRPr>
                <a:solidFill>
                  <a:schemeClr val="tx1"/>
                </a:solidFill>
                <a:latin typeface="Arial Black" panose="020B0A04020102020204" pitchFamily="34" charset="0"/>
                <a:cs typeface="Arial" panose="020B0604020202020204" pitchFamily="34" charset="0"/>
              </a:defRPr>
            </a:lvl3pPr>
            <a:lvl4pPr marL="1600200" indent="-228600" eaLnBrk="0" hangingPunct="0">
              <a:defRPr>
                <a:solidFill>
                  <a:schemeClr val="tx1"/>
                </a:solidFill>
                <a:latin typeface="Arial Black" panose="020B0A04020102020204" pitchFamily="34" charset="0"/>
                <a:cs typeface="Arial" panose="020B0604020202020204" pitchFamily="34" charset="0"/>
              </a:defRPr>
            </a:lvl4pPr>
            <a:lvl5pPr marL="2057400" indent="-228600" eaLnBrk="0" hangingPunct="0">
              <a:defRPr>
                <a:solidFill>
                  <a:schemeClr val="tx1"/>
                </a:solidFill>
                <a:latin typeface="Arial Black" panose="020B0A040201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Black" panose="020B0A040201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Black" panose="020B0A040201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Black" panose="020B0A040201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Black" panose="020B0A04020102020204" pitchFamily="34" charset="0"/>
                <a:cs typeface="Arial" panose="020B0604020202020204" pitchFamily="34" charset="0"/>
              </a:defRPr>
            </a:lvl9pPr>
          </a:lstStyle>
          <a:p>
            <a:pPr eaLnBrk="1" hangingPunct="1">
              <a:defRPr/>
            </a:pPr>
            <a:r>
              <a:rPr lang="en-US" altLang="en-US" sz="2000" dirty="0">
                <a:solidFill>
                  <a:schemeClr val="bg2"/>
                </a:solidFill>
                <a:latin typeface="Arial" panose="020B0604020202020204" pitchFamily="34" charset="0"/>
              </a:rPr>
              <a:t>Hippocampus</a:t>
            </a:r>
          </a:p>
        </p:txBody>
      </p:sp>
      <p:sp>
        <p:nvSpPr>
          <p:cNvPr id="17" name="TextBox 16">
            <a:extLst>
              <a:ext uri="{FF2B5EF4-FFF2-40B4-BE49-F238E27FC236}">
                <a16:creationId xmlns:a16="http://schemas.microsoft.com/office/drawing/2014/main" id="{4E277397-DF6F-8487-0B8A-79EA7557110E}"/>
              </a:ext>
            </a:extLst>
          </p:cNvPr>
          <p:cNvSpPr txBox="1">
            <a:spLocks noChangeArrowheads="1"/>
          </p:cNvSpPr>
          <p:nvPr/>
        </p:nvSpPr>
        <p:spPr bwMode="auto">
          <a:xfrm>
            <a:off x="7429500" y="4929188"/>
            <a:ext cx="1357313" cy="708025"/>
          </a:xfrm>
          <a:prstGeom prst="rect">
            <a:avLst/>
          </a:prstGeom>
          <a:noFill/>
          <a:ln>
            <a:noFill/>
          </a:ln>
        </p:spPr>
        <p:txBody>
          <a:bodyPr>
            <a:spAutoFit/>
          </a:bodyPr>
          <a:lstStyle>
            <a:lvl1pPr eaLnBrk="0" hangingPunct="0">
              <a:defRPr>
                <a:solidFill>
                  <a:schemeClr val="tx1"/>
                </a:solidFill>
                <a:latin typeface="Arial Black" panose="020B0A04020102020204" pitchFamily="34" charset="0"/>
                <a:cs typeface="Arial" panose="020B0604020202020204" pitchFamily="34" charset="0"/>
              </a:defRPr>
            </a:lvl1pPr>
            <a:lvl2pPr marL="742950" indent="-285750" eaLnBrk="0" hangingPunct="0">
              <a:defRPr>
                <a:solidFill>
                  <a:schemeClr val="tx1"/>
                </a:solidFill>
                <a:latin typeface="Arial Black" panose="020B0A04020102020204" pitchFamily="34" charset="0"/>
                <a:cs typeface="Arial" panose="020B0604020202020204" pitchFamily="34" charset="0"/>
              </a:defRPr>
            </a:lvl2pPr>
            <a:lvl3pPr marL="1143000" indent="-228600" eaLnBrk="0" hangingPunct="0">
              <a:defRPr>
                <a:solidFill>
                  <a:schemeClr val="tx1"/>
                </a:solidFill>
                <a:latin typeface="Arial Black" panose="020B0A04020102020204" pitchFamily="34" charset="0"/>
                <a:cs typeface="Arial" panose="020B0604020202020204" pitchFamily="34" charset="0"/>
              </a:defRPr>
            </a:lvl3pPr>
            <a:lvl4pPr marL="1600200" indent="-228600" eaLnBrk="0" hangingPunct="0">
              <a:defRPr>
                <a:solidFill>
                  <a:schemeClr val="tx1"/>
                </a:solidFill>
                <a:latin typeface="Arial Black" panose="020B0A04020102020204" pitchFamily="34" charset="0"/>
                <a:cs typeface="Arial" panose="020B0604020202020204" pitchFamily="34" charset="0"/>
              </a:defRPr>
            </a:lvl4pPr>
            <a:lvl5pPr marL="2057400" indent="-228600" eaLnBrk="0" hangingPunct="0">
              <a:defRPr>
                <a:solidFill>
                  <a:schemeClr val="tx1"/>
                </a:solidFill>
                <a:latin typeface="Arial Black" panose="020B0A040201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Black" panose="020B0A040201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Black" panose="020B0A040201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Black" panose="020B0A040201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Black" panose="020B0A04020102020204" pitchFamily="34" charset="0"/>
                <a:cs typeface="Arial" panose="020B0604020202020204" pitchFamily="34" charset="0"/>
              </a:defRPr>
            </a:lvl9pPr>
          </a:lstStyle>
          <a:p>
            <a:pPr eaLnBrk="1" hangingPunct="1">
              <a:defRPr/>
            </a:pPr>
            <a:r>
              <a:rPr lang="en-US" altLang="en-US" sz="2000" dirty="0">
                <a:solidFill>
                  <a:schemeClr val="bg2"/>
                </a:solidFill>
                <a:latin typeface="Arial" panose="020B0604020202020204" pitchFamily="34" charset="0"/>
              </a:rPr>
              <a:t>Inferior horn of LV</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51206"/>
                                        </p:tgtEl>
                                        <p:attrNameLst>
                                          <p:attrName>style.visibility</p:attrName>
                                        </p:attrNameLst>
                                      </p:cBhvr>
                                      <p:to>
                                        <p:strVal val="visible"/>
                                      </p:to>
                                    </p:set>
                                    <p:animEffect transition="in" filter="dissolve">
                                      <p:cBhvr>
                                        <p:cTn id="7" dur="500"/>
                                        <p:tgtEl>
                                          <p:spTgt spid="5120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down)">
                                      <p:cBhvr>
                                        <p:cTn id="12" dur="500"/>
                                        <p:tgtEl>
                                          <p:spTgt spid="1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dissolve">
                                      <p:cBhvr>
                                        <p:cTn id="17" dur="500"/>
                                        <p:tgtEl>
                                          <p:spTgt spid="17"/>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4"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down)">
                                      <p:cBhvr>
                                        <p:cTn id="22" dur="500"/>
                                        <p:tgtEl>
                                          <p:spTgt spid="9"/>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9" presetClass="entr" presetSubtype="0" fill="hold"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dissolve">
                                      <p:cBhvr>
                                        <p:cTn id="27" dur="500"/>
                                        <p:tgtEl>
                                          <p:spTgt spid="15"/>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4" fill="hold"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down)">
                                      <p:cBhvr>
                                        <p:cTn id="32" dur="500"/>
                                        <p:tgtEl>
                                          <p:spTgt spid="11"/>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9" presetClass="entr" presetSubtype="0" fill="hold" nodeType="click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dissolve">
                                      <p:cBhvr>
                                        <p:cTn id="3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Lst>
  </p:timing>
</p:sld>
</file>

<file path=ppt/slides/slide116.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15363" name="Rectangle 2">
            <a:extLst>
              <a:ext uri="{FF2B5EF4-FFF2-40B4-BE49-F238E27FC236}">
                <a16:creationId xmlns:a16="http://schemas.microsoft.com/office/drawing/2014/main" id="{9B260498-5423-4FB4-EF12-52B7ED0A2A1D}"/>
              </a:ext>
            </a:extLst>
          </p:cNvPr>
          <p:cNvSpPr>
            <a:spLocks noGrp="1" noChangeArrowheads="1"/>
          </p:cNvSpPr>
          <p:nvPr>
            <p:ph type="title"/>
          </p:nvPr>
        </p:nvSpPr>
        <p:spPr>
          <a:xfrm>
            <a:off x="357188" y="285750"/>
            <a:ext cx="3814762" cy="606425"/>
          </a:xfrm>
        </p:spPr>
        <p:txBody>
          <a:bodyPr/>
          <a:lstStyle/>
          <a:p>
            <a:pPr algn="ctr" eaLnBrk="1" hangingPunct="1">
              <a:defRPr/>
            </a:pPr>
            <a:r>
              <a:rPr lang="en-US" sz="3600" b="1" dirty="0">
                <a:solidFill>
                  <a:schemeClr val="bg2"/>
                </a:solidFill>
                <a:effectLst>
                  <a:outerShdw blurRad="38100" dist="38100" dir="2700000" algn="tl">
                    <a:srgbClr val="000000">
                      <a:alpha val="43137"/>
                    </a:srgbClr>
                  </a:outerShdw>
                </a:effectLst>
                <a:latin typeface="Arial Unicode MS" pitchFamily="34" charset="-128"/>
              </a:rPr>
              <a:t>Choroid Plexus</a:t>
            </a:r>
          </a:p>
        </p:txBody>
      </p:sp>
      <p:sp>
        <p:nvSpPr>
          <p:cNvPr id="50179" name="Rectangle 3">
            <a:extLst>
              <a:ext uri="{FF2B5EF4-FFF2-40B4-BE49-F238E27FC236}">
                <a16:creationId xmlns:a16="http://schemas.microsoft.com/office/drawing/2014/main" id="{AFFBF084-B4FB-FCF9-61C5-E74078576157}"/>
              </a:ext>
            </a:extLst>
          </p:cNvPr>
          <p:cNvSpPr>
            <a:spLocks noGrp="1" noChangeArrowheads="1"/>
          </p:cNvSpPr>
          <p:nvPr>
            <p:ph type="body" sz="half" idx="1"/>
          </p:nvPr>
        </p:nvSpPr>
        <p:spPr>
          <a:xfrm>
            <a:off x="157163" y="1622425"/>
            <a:ext cx="4214812" cy="3751263"/>
          </a:xfrm>
        </p:spPr>
        <p:txBody>
          <a:bodyPr/>
          <a:lstStyle/>
          <a:p>
            <a:pPr eaLnBrk="1" hangingPunct="1">
              <a:lnSpc>
                <a:spcPct val="90000"/>
              </a:lnSpc>
              <a:buClr>
                <a:srgbClr val="080808"/>
              </a:buClr>
              <a:buSzPct val="100000"/>
              <a:buFont typeface="Arial" panose="020B0604020202020204" pitchFamily="34" charset="0"/>
              <a:buChar char="•"/>
              <a:defRPr/>
            </a:pPr>
            <a:r>
              <a:rPr lang="en-US" altLang="en-US" sz="2400" dirty="0">
                <a:solidFill>
                  <a:schemeClr val="bg2"/>
                </a:solidFill>
                <a:effectLst/>
                <a:latin typeface="Times New Roman" panose="02020603050405020304" pitchFamily="18" charset="0"/>
                <a:cs typeface="Times New Roman" panose="02020603050405020304" pitchFamily="18" charset="0"/>
              </a:rPr>
              <a:t>Projects into the ventricular cavity from its</a:t>
            </a:r>
            <a:r>
              <a:rPr lang="en-US" altLang="en-US" sz="2400" dirty="0">
                <a:solidFill>
                  <a:schemeClr val="bg1">
                    <a:lumMod val="75000"/>
                  </a:schemeClr>
                </a:solidFill>
                <a:effectLst/>
                <a:latin typeface="Times New Roman" panose="02020603050405020304" pitchFamily="18" charset="0"/>
                <a:cs typeface="Times New Roman" panose="02020603050405020304" pitchFamily="18" charset="0"/>
              </a:rPr>
              <a:t> medial </a:t>
            </a:r>
            <a:r>
              <a:rPr lang="en-US" altLang="en-US" sz="2400" dirty="0">
                <a:solidFill>
                  <a:schemeClr val="bg2"/>
                </a:solidFill>
                <a:effectLst/>
                <a:latin typeface="Times New Roman" panose="02020603050405020304" pitchFamily="18" charset="0"/>
                <a:cs typeface="Times New Roman" panose="02020603050405020304" pitchFamily="18" charset="0"/>
              </a:rPr>
              <a:t>aspect</a:t>
            </a:r>
          </a:p>
          <a:p>
            <a:pPr eaLnBrk="1" hangingPunct="1">
              <a:lnSpc>
                <a:spcPct val="90000"/>
              </a:lnSpc>
              <a:buClr>
                <a:srgbClr val="080808"/>
              </a:buClr>
              <a:buSzPct val="100000"/>
              <a:buFont typeface="Arial" panose="020B0604020202020204" pitchFamily="34" charset="0"/>
              <a:buChar char="•"/>
              <a:defRPr/>
            </a:pPr>
            <a:endParaRPr lang="en-US" altLang="en-US" sz="2400" dirty="0">
              <a:solidFill>
                <a:schemeClr val="bg2"/>
              </a:solidFill>
              <a:effectLst/>
              <a:latin typeface="Times New Roman" panose="02020603050405020304" pitchFamily="18" charset="0"/>
              <a:cs typeface="Times New Roman" panose="02020603050405020304" pitchFamily="18" charset="0"/>
            </a:endParaRPr>
          </a:p>
          <a:p>
            <a:pPr eaLnBrk="1" hangingPunct="1">
              <a:lnSpc>
                <a:spcPct val="90000"/>
              </a:lnSpc>
              <a:buClr>
                <a:srgbClr val="080808"/>
              </a:buClr>
              <a:buSzPct val="100000"/>
              <a:buFont typeface="Arial" panose="020B0604020202020204" pitchFamily="34" charset="0"/>
              <a:buChar char="•"/>
              <a:defRPr/>
            </a:pPr>
            <a:r>
              <a:rPr lang="en-US" altLang="en-US" sz="2400" dirty="0">
                <a:solidFill>
                  <a:schemeClr val="bg2"/>
                </a:solidFill>
                <a:effectLst/>
                <a:latin typeface="Times New Roman" panose="02020603050405020304" pitchFamily="18" charset="0"/>
                <a:cs typeface="Times New Roman" panose="02020603050405020304" pitchFamily="18" charset="0"/>
              </a:rPr>
              <a:t>Found in the </a:t>
            </a:r>
            <a:r>
              <a:rPr lang="en-US" altLang="en-US" sz="2400" dirty="0">
                <a:solidFill>
                  <a:schemeClr val="bg1">
                    <a:lumMod val="75000"/>
                  </a:schemeClr>
                </a:solidFill>
                <a:effectLst/>
                <a:latin typeface="Times New Roman" panose="02020603050405020304" pitchFamily="18" charset="0"/>
                <a:cs typeface="Times New Roman" panose="02020603050405020304" pitchFamily="18" charset="0"/>
              </a:rPr>
              <a:t>central part and the inferior horn</a:t>
            </a:r>
            <a:r>
              <a:rPr lang="en-US" altLang="en-US" sz="2400" dirty="0">
                <a:solidFill>
                  <a:schemeClr val="bg2"/>
                </a:solidFill>
                <a:effectLst/>
                <a:latin typeface="Times New Roman" panose="02020603050405020304" pitchFamily="18" charset="0"/>
                <a:cs typeface="Times New Roman" panose="02020603050405020304" pitchFamily="18" charset="0"/>
              </a:rPr>
              <a:t>, but </a:t>
            </a:r>
            <a:r>
              <a:rPr lang="en-US" altLang="en-US" sz="2400" u="sng" dirty="0">
                <a:solidFill>
                  <a:schemeClr val="bg2"/>
                </a:solidFill>
                <a:effectLst/>
                <a:latin typeface="Times New Roman" panose="02020603050405020304" pitchFamily="18" charset="0"/>
                <a:cs typeface="Times New Roman" panose="02020603050405020304" pitchFamily="18" charset="0"/>
              </a:rPr>
              <a:t>not in the anterior or posterior horns</a:t>
            </a:r>
          </a:p>
          <a:p>
            <a:pPr eaLnBrk="1" hangingPunct="1">
              <a:lnSpc>
                <a:spcPct val="90000"/>
              </a:lnSpc>
              <a:buClr>
                <a:srgbClr val="080808"/>
              </a:buClr>
              <a:buSzPct val="100000"/>
              <a:buFont typeface="Arial" panose="020B0604020202020204" pitchFamily="34" charset="0"/>
              <a:buChar char="•"/>
              <a:defRPr/>
            </a:pPr>
            <a:endParaRPr lang="en-US" altLang="en-US" sz="2400" u="sng" dirty="0">
              <a:solidFill>
                <a:schemeClr val="bg2"/>
              </a:solidFill>
              <a:effectLst/>
              <a:latin typeface="Times New Roman" panose="02020603050405020304" pitchFamily="18" charset="0"/>
              <a:cs typeface="Times New Roman" panose="02020603050405020304" pitchFamily="18" charset="0"/>
            </a:endParaRPr>
          </a:p>
          <a:p>
            <a:pPr eaLnBrk="1" hangingPunct="1">
              <a:lnSpc>
                <a:spcPct val="90000"/>
              </a:lnSpc>
              <a:buClr>
                <a:srgbClr val="080808"/>
              </a:buClr>
              <a:buSzPct val="100000"/>
              <a:buFont typeface="Arial" panose="020B0604020202020204" pitchFamily="34" charset="0"/>
              <a:buChar char="•"/>
              <a:defRPr/>
            </a:pPr>
            <a:r>
              <a:rPr lang="en-US" altLang="en-US" sz="2400" dirty="0">
                <a:solidFill>
                  <a:schemeClr val="bg1">
                    <a:lumMod val="75000"/>
                  </a:schemeClr>
                </a:solidFill>
                <a:effectLst/>
                <a:latin typeface="Times New Roman" panose="02020603050405020304" pitchFamily="18" charset="0"/>
                <a:cs typeface="Times New Roman" panose="02020603050405020304" pitchFamily="18" charset="0"/>
              </a:rPr>
              <a:t>Continues with the choroid plexus of 3</a:t>
            </a:r>
            <a:r>
              <a:rPr lang="en-US" altLang="en-US" sz="2400" baseline="30000" dirty="0">
                <a:solidFill>
                  <a:schemeClr val="bg1">
                    <a:lumMod val="75000"/>
                  </a:schemeClr>
                </a:solidFill>
                <a:effectLst/>
                <a:latin typeface="Times New Roman" panose="02020603050405020304" pitchFamily="18" charset="0"/>
                <a:cs typeface="Times New Roman" panose="02020603050405020304" pitchFamily="18" charset="0"/>
              </a:rPr>
              <a:t>rd</a:t>
            </a:r>
            <a:r>
              <a:rPr lang="en-US" altLang="en-US" sz="2400" dirty="0">
                <a:solidFill>
                  <a:schemeClr val="bg1">
                    <a:lumMod val="75000"/>
                  </a:schemeClr>
                </a:solidFill>
                <a:effectLst/>
                <a:latin typeface="Times New Roman" panose="02020603050405020304" pitchFamily="18" charset="0"/>
                <a:cs typeface="Times New Roman" panose="02020603050405020304" pitchFamily="18" charset="0"/>
              </a:rPr>
              <a:t> ventricle </a:t>
            </a:r>
            <a:r>
              <a:rPr lang="en-US" altLang="en-US" sz="2400" dirty="0">
                <a:solidFill>
                  <a:schemeClr val="bg2"/>
                </a:solidFill>
                <a:effectLst/>
                <a:latin typeface="Times New Roman" panose="02020603050405020304" pitchFamily="18" charset="0"/>
                <a:cs typeface="Times New Roman" panose="02020603050405020304" pitchFamily="18" charset="0"/>
              </a:rPr>
              <a:t>through the interventricular foramen.</a:t>
            </a:r>
          </a:p>
        </p:txBody>
      </p:sp>
      <p:pic>
        <p:nvPicPr>
          <p:cNvPr id="52228" name="Picture 8" descr="Picture2">
            <a:extLst>
              <a:ext uri="{FF2B5EF4-FFF2-40B4-BE49-F238E27FC236}">
                <a16:creationId xmlns:a16="http://schemas.microsoft.com/office/drawing/2014/main" id="{6B799A61-5396-B077-0D6C-B1FF61B2397F}"/>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l="24187" t="2991"/>
          <a:stretch>
            <a:fillRect/>
          </a:stretch>
        </p:blipFill>
        <p:spPr>
          <a:xfrm>
            <a:off x="5286375" y="3286125"/>
            <a:ext cx="2928938" cy="3381375"/>
          </a:xfrm>
          <a:noFill/>
        </p:spPr>
      </p:pic>
      <p:pic>
        <p:nvPicPr>
          <p:cNvPr id="52229" name="Picture 9" descr="C:\Documents and Settings\Free User\My Documents\My Pictures\aa.png">
            <a:extLst>
              <a:ext uri="{FF2B5EF4-FFF2-40B4-BE49-F238E27FC236}">
                <a16:creationId xmlns:a16="http://schemas.microsoft.com/office/drawing/2014/main" id="{6A6ABE83-E357-BA8F-AD78-2F8FE8FCA46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3438" y="285750"/>
            <a:ext cx="3786187" cy="284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53250" name="Picture 2" descr="C:\Documents and Settings\user\My Documents\My Pictures\fgh.png">
            <a:extLst>
              <a:ext uri="{FF2B5EF4-FFF2-40B4-BE49-F238E27FC236}">
                <a16:creationId xmlns:a16="http://schemas.microsoft.com/office/drawing/2014/main" id="{8C3E439A-0E7C-FB8C-230D-5406916EB8E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943" t="378"/>
          <a:stretch>
            <a:fillRect/>
          </a:stretch>
        </p:blipFill>
        <p:spPr bwMode="auto">
          <a:xfrm>
            <a:off x="857250" y="571500"/>
            <a:ext cx="7500938" cy="5737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54274" name="Picture 15" descr="C:\Documents and Settings\user\My Documents\My Pictures\vbb.png">
            <a:extLst>
              <a:ext uri="{FF2B5EF4-FFF2-40B4-BE49-F238E27FC236}">
                <a16:creationId xmlns:a16="http://schemas.microsoft.com/office/drawing/2014/main" id="{FAE69C42-0F89-47CC-99F4-14B04397296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68825" y="3786188"/>
            <a:ext cx="2860675" cy="279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275" name="Content Placeholder 9" descr="C:\Documents and Settings\Free User\My Documents\My Pictures\Neuro.pic\Picture1dd.jpg">
            <a:extLst>
              <a:ext uri="{FF2B5EF4-FFF2-40B4-BE49-F238E27FC236}">
                <a16:creationId xmlns:a16="http://schemas.microsoft.com/office/drawing/2014/main" id="{5B5D2564-6301-C563-B96F-AC9EDE7FA3D5}"/>
              </a:ext>
            </a:extLst>
          </p:cNvPr>
          <p:cNvPicPr>
            <a:picLocks noGrp="1" noChangeAspect="1" noChangeArrowheads="1"/>
          </p:cNvPicPr>
          <p:nvPr>
            <p:ph type="clipArt" sz="half" idx="2"/>
          </p:nvPr>
        </p:nvPicPr>
        <p:blipFill>
          <a:blip r:embed="rId3">
            <a:extLst>
              <a:ext uri="{28A0092B-C50C-407E-A947-70E740481C1C}">
                <a14:useLocalDpi xmlns:a14="http://schemas.microsoft.com/office/drawing/2010/main" val="0"/>
              </a:ext>
            </a:extLst>
          </a:blip>
          <a:srcRect l="1346" t="1434" r="1772"/>
          <a:stretch>
            <a:fillRect/>
          </a:stretch>
        </p:blipFill>
        <p:spPr>
          <a:xfrm>
            <a:off x="4857750" y="285750"/>
            <a:ext cx="3500438" cy="3341688"/>
          </a:xfrm>
          <a:noFill/>
          <a:ln w="28575">
            <a:solidFill>
              <a:schemeClr val="tx1"/>
            </a:solidFill>
            <a:miter lim="800000"/>
            <a:headEnd/>
            <a:tailEnd/>
          </a:ln>
        </p:spPr>
      </p:pic>
      <p:sp>
        <p:nvSpPr>
          <p:cNvPr id="51202" name="Rectangle 3">
            <a:extLst>
              <a:ext uri="{FF2B5EF4-FFF2-40B4-BE49-F238E27FC236}">
                <a16:creationId xmlns:a16="http://schemas.microsoft.com/office/drawing/2014/main" id="{B7A633CD-CB7F-EDE2-0855-A88AC7F3B3C5}"/>
              </a:ext>
            </a:extLst>
          </p:cNvPr>
          <p:cNvSpPr>
            <a:spLocks noGrp="1" noChangeArrowheads="1"/>
          </p:cNvSpPr>
          <p:nvPr>
            <p:ph type="title"/>
          </p:nvPr>
        </p:nvSpPr>
        <p:spPr>
          <a:xfrm>
            <a:off x="214313" y="214313"/>
            <a:ext cx="4214812" cy="606425"/>
          </a:xfrm>
        </p:spPr>
        <p:txBody>
          <a:bodyPr/>
          <a:lstStyle/>
          <a:p>
            <a:pPr algn="ctr" eaLnBrk="1" hangingPunct="1">
              <a:defRPr/>
            </a:pPr>
            <a:r>
              <a:rPr lang="en-US" sz="3200" dirty="0">
                <a:solidFill>
                  <a:schemeClr val="bg2"/>
                </a:solidFill>
                <a:effectLst>
                  <a:outerShdw blurRad="38100" dist="38100" dir="2700000" algn="tl">
                    <a:srgbClr val="000000">
                      <a:alpha val="43137"/>
                    </a:srgbClr>
                  </a:outerShdw>
                </a:effectLst>
                <a:latin typeface="Arial Unicode MS" pitchFamily="34" charset="-128"/>
              </a:rPr>
              <a:t>Septum </a:t>
            </a:r>
            <a:r>
              <a:rPr lang="en-US" sz="3200" dirty="0" err="1">
                <a:solidFill>
                  <a:schemeClr val="bg2"/>
                </a:solidFill>
                <a:effectLst>
                  <a:outerShdw blurRad="38100" dist="38100" dir="2700000" algn="tl">
                    <a:srgbClr val="000000">
                      <a:alpha val="43137"/>
                    </a:srgbClr>
                  </a:outerShdw>
                </a:effectLst>
                <a:latin typeface="Arial Unicode MS" pitchFamily="34" charset="-128"/>
              </a:rPr>
              <a:t>Pellucidum</a:t>
            </a:r>
            <a:endParaRPr lang="en-US" sz="3200" dirty="0">
              <a:solidFill>
                <a:schemeClr val="bg2"/>
              </a:solidFill>
              <a:effectLst>
                <a:outerShdw blurRad="38100" dist="38100" dir="2700000" algn="tl">
                  <a:srgbClr val="000000">
                    <a:alpha val="43137"/>
                  </a:srgbClr>
                </a:outerShdw>
              </a:effectLst>
              <a:latin typeface="Arial Unicode MS" pitchFamily="34" charset="-128"/>
            </a:endParaRPr>
          </a:p>
        </p:txBody>
      </p:sp>
      <p:sp>
        <p:nvSpPr>
          <p:cNvPr id="52229" name="Rectangle 7">
            <a:extLst>
              <a:ext uri="{FF2B5EF4-FFF2-40B4-BE49-F238E27FC236}">
                <a16:creationId xmlns:a16="http://schemas.microsoft.com/office/drawing/2014/main" id="{5F965772-7045-C66D-EFE7-D50D3E830527}"/>
              </a:ext>
            </a:extLst>
          </p:cNvPr>
          <p:cNvSpPr>
            <a:spLocks noGrp="1" noChangeArrowheads="1"/>
          </p:cNvSpPr>
          <p:nvPr>
            <p:ph type="body" sz="half" idx="1"/>
          </p:nvPr>
        </p:nvSpPr>
        <p:spPr>
          <a:xfrm>
            <a:off x="193675" y="1371600"/>
            <a:ext cx="4321175" cy="4895850"/>
          </a:xfrm>
        </p:spPr>
        <p:txBody>
          <a:bodyPr/>
          <a:lstStyle/>
          <a:p>
            <a:pPr eaLnBrk="1" hangingPunct="1">
              <a:lnSpc>
                <a:spcPct val="80000"/>
              </a:lnSpc>
              <a:buClr>
                <a:srgbClr val="080808"/>
              </a:buClr>
              <a:buSzPct val="100000"/>
              <a:buFont typeface="Arial" panose="020B0604020202020204" pitchFamily="34" charset="0"/>
              <a:buChar char="•"/>
              <a:defRPr/>
            </a:pPr>
            <a:r>
              <a:rPr lang="en-US" altLang="en-US" sz="2400" dirty="0">
                <a:solidFill>
                  <a:schemeClr val="bg2"/>
                </a:solidFill>
                <a:effectLst/>
                <a:latin typeface="Times New Roman" panose="02020603050405020304" pitchFamily="18" charset="0"/>
                <a:cs typeface="Times New Roman" panose="02020603050405020304" pitchFamily="18" charset="0"/>
              </a:rPr>
              <a:t>Paired membranes</a:t>
            </a:r>
          </a:p>
          <a:p>
            <a:pPr eaLnBrk="1" hangingPunct="1">
              <a:lnSpc>
                <a:spcPct val="80000"/>
              </a:lnSpc>
              <a:buClr>
                <a:srgbClr val="080808"/>
              </a:buClr>
              <a:buSzPct val="100000"/>
              <a:buFont typeface="Arial" panose="020B0604020202020204" pitchFamily="34" charset="0"/>
              <a:buChar char="•"/>
              <a:defRPr/>
            </a:pPr>
            <a:r>
              <a:rPr lang="en-US" altLang="en-US" sz="2400" dirty="0">
                <a:solidFill>
                  <a:schemeClr val="bg2"/>
                </a:solidFill>
                <a:effectLst/>
                <a:latin typeface="Times New Roman" panose="02020603050405020304" pitchFamily="18" charset="0"/>
                <a:cs typeface="Times New Roman" panose="02020603050405020304" pitchFamily="18" charset="0"/>
              </a:rPr>
              <a:t>Each lies on each side of the midline</a:t>
            </a:r>
          </a:p>
          <a:p>
            <a:pPr eaLnBrk="1" hangingPunct="1">
              <a:lnSpc>
                <a:spcPct val="80000"/>
              </a:lnSpc>
              <a:buClr>
                <a:srgbClr val="080808"/>
              </a:buClr>
              <a:buSzPct val="100000"/>
              <a:buFont typeface="Arial" panose="020B0604020202020204" pitchFamily="34" charset="0"/>
              <a:buChar char="•"/>
              <a:defRPr/>
            </a:pPr>
            <a:r>
              <a:rPr lang="en-US" altLang="en-US" sz="2400" dirty="0">
                <a:solidFill>
                  <a:schemeClr val="bg1">
                    <a:lumMod val="75000"/>
                  </a:schemeClr>
                </a:solidFill>
                <a:effectLst/>
                <a:latin typeface="Times New Roman" panose="02020603050405020304" pitchFamily="18" charset="0"/>
                <a:cs typeface="Times New Roman" panose="02020603050405020304" pitchFamily="18" charset="0"/>
              </a:rPr>
              <a:t>Fill the gap between the corpus callosum and the fornix</a:t>
            </a:r>
          </a:p>
          <a:p>
            <a:pPr eaLnBrk="1" hangingPunct="1">
              <a:lnSpc>
                <a:spcPct val="80000"/>
              </a:lnSpc>
              <a:buClr>
                <a:srgbClr val="080808"/>
              </a:buClr>
              <a:buSzPct val="100000"/>
              <a:buFont typeface="Arial" panose="020B0604020202020204" pitchFamily="34" charset="0"/>
              <a:buChar char="•"/>
              <a:defRPr/>
            </a:pPr>
            <a:r>
              <a:rPr lang="en-US" altLang="en-US" sz="2400" dirty="0">
                <a:solidFill>
                  <a:schemeClr val="bg1">
                    <a:lumMod val="75000"/>
                  </a:schemeClr>
                </a:solidFill>
                <a:effectLst/>
                <a:latin typeface="Times New Roman" panose="02020603050405020304" pitchFamily="18" charset="0"/>
                <a:cs typeface="Times New Roman" panose="02020603050405020304" pitchFamily="18" charset="0"/>
              </a:rPr>
              <a:t>Form the medial wall of the lateral ventricle (body &amp; anterior horn)</a:t>
            </a:r>
          </a:p>
          <a:p>
            <a:pPr eaLnBrk="1" hangingPunct="1">
              <a:lnSpc>
                <a:spcPct val="80000"/>
              </a:lnSpc>
              <a:buClr>
                <a:srgbClr val="080808"/>
              </a:buClr>
              <a:buSzPct val="100000"/>
              <a:buFont typeface="Arial" panose="020B0604020202020204" pitchFamily="34" charset="0"/>
              <a:buChar char="•"/>
              <a:defRPr/>
            </a:pPr>
            <a:r>
              <a:rPr lang="en-US" altLang="en-US" sz="2400" dirty="0">
                <a:solidFill>
                  <a:schemeClr val="bg2"/>
                </a:solidFill>
                <a:effectLst/>
                <a:latin typeface="Times New Roman" panose="02020603050405020304" pitchFamily="18" charset="0"/>
                <a:cs typeface="Times New Roman" panose="02020603050405020304" pitchFamily="18" charset="0"/>
              </a:rPr>
              <a:t>The two membranes are separated from each other by a midline slit like closed cavity, the </a:t>
            </a:r>
            <a:r>
              <a:rPr lang="en-US" altLang="en-US" sz="2400" dirty="0">
                <a:solidFill>
                  <a:schemeClr val="bg1">
                    <a:lumMod val="75000"/>
                  </a:schemeClr>
                </a:solidFill>
                <a:effectLst/>
                <a:latin typeface="Times New Roman" panose="02020603050405020304" pitchFamily="18" charset="0"/>
                <a:cs typeface="Times New Roman" panose="02020603050405020304" pitchFamily="18" charset="0"/>
              </a:rPr>
              <a:t>cavum septum pellucidum</a:t>
            </a:r>
            <a:r>
              <a:rPr lang="en-US" altLang="en-US" sz="2400" dirty="0">
                <a:solidFill>
                  <a:schemeClr val="bg2"/>
                </a:solidFill>
                <a:effectLst/>
                <a:latin typeface="Times New Roman" panose="02020603050405020304" pitchFamily="18" charset="0"/>
                <a:cs typeface="Times New Roman" panose="02020603050405020304" pitchFamily="18" charset="0"/>
              </a:rPr>
              <a:t>, </a:t>
            </a:r>
            <a:r>
              <a:rPr lang="en-US" altLang="en-US" sz="2400" u="sng" dirty="0">
                <a:solidFill>
                  <a:schemeClr val="bg2"/>
                </a:solidFill>
                <a:effectLst/>
                <a:latin typeface="Times New Roman" panose="02020603050405020304" pitchFamily="18" charset="0"/>
                <a:cs typeface="Times New Roman" panose="02020603050405020304" pitchFamily="18" charset="0"/>
              </a:rPr>
              <a:t>which has no communication with the ventricular system of the brain</a:t>
            </a:r>
          </a:p>
        </p:txBody>
      </p:sp>
      <p:sp>
        <p:nvSpPr>
          <p:cNvPr id="9" name="TextBox 8">
            <a:extLst>
              <a:ext uri="{FF2B5EF4-FFF2-40B4-BE49-F238E27FC236}">
                <a16:creationId xmlns:a16="http://schemas.microsoft.com/office/drawing/2014/main" id="{EE64541B-8496-BBCF-AC4F-FB7F1C9D4947}"/>
              </a:ext>
            </a:extLst>
          </p:cNvPr>
          <p:cNvSpPr txBox="1"/>
          <p:nvPr/>
        </p:nvSpPr>
        <p:spPr>
          <a:xfrm>
            <a:off x="5929313" y="1143000"/>
            <a:ext cx="357187" cy="461665"/>
          </a:xfrm>
          <a:prstGeom prst="rect">
            <a:avLst/>
          </a:prstGeom>
          <a:noFill/>
        </p:spPr>
        <p:txBody>
          <a:bodyPr>
            <a:spAutoFit/>
          </a:bodyPr>
          <a:lstStyle/>
          <a:p>
            <a:pPr eaLnBrk="1" hangingPunct="1">
              <a:defRPr/>
            </a:pPr>
            <a:r>
              <a:rPr lang="en-US" dirty="0">
                <a:solidFill>
                  <a:schemeClr val="bg2"/>
                </a:solidFill>
                <a:latin typeface="Arial Black" panose="020B0A04020102020204" pitchFamily="34" charset="0"/>
                <a:cs typeface="Arial" charset="0"/>
              </a:rPr>
              <a:t>F</a:t>
            </a:r>
          </a:p>
        </p:txBody>
      </p:sp>
      <p:sp>
        <p:nvSpPr>
          <p:cNvPr id="10" name="TextBox 9">
            <a:extLst>
              <a:ext uri="{FF2B5EF4-FFF2-40B4-BE49-F238E27FC236}">
                <a16:creationId xmlns:a16="http://schemas.microsoft.com/office/drawing/2014/main" id="{974AB703-0926-74A7-5D6C-AFC13C5B600A}"/>
              </a:ext>
            </a:extLst>
          </p:cNvPr>
          <p:cNvSpPr txBox="1"/>
          <p:nvPr/>
        </p:nvSpPr>
        <p:spPr>
          <a:xfrm>
            <a:off x="4786313" y="285750"/>
            <a:ext cx="785812" cy="400110"/>
          </a:xfrm>
          <a:prstGeom prst="rect">
            <a:avLst/>
          </a:prstGeom>
          <a:noFill/>
        </p:spPr>
        <p:txBody>
          <a:bodyPr>
            <a:spAutoFit/>
          </a:bodyPr>
          <a:lstStyle/>
          <a:p>
            <a:pPr eaLnBrk="1" hangingPunct="1">
              <a:defRPr/>
            </a:pPr>
            <a:r>
              <a:rPr lang="en-US" sz="2000" dirty="0">
                <a:solidFill>
                  <a:schemeClr val="bg2"/>
                </a:solidFill>
                <a:latin typeface="Arial Black" panose="020B0A04020102020204" pitchFamily="34" charset="0"/>
                <a:cs typeface="Arial" charset="0"/>
              </a:rPr>
              <a:t>CC</a:t>
            </a:r>
          </a:p>
        </p:txBody>
      </p:sp>
      <p:sp>
        <p:nvSpPr>
          <p:cNvPr id="52233" name="TextBox 15">
            <a:extLst>
              <a:ext uri="{FF2B5EF4-FFF2-40B4-BE49-F238E27FC236}">
                <a16:creationId xmlns:a16="http://schemas.microsoft.com/office/drawing/2014/main" id="{186EC334-9B9F-C3E6-CF8B-B1C0A8F4EDF0}"/>
              </a:ext>
            </a:extLst>
          </p:cNvPr>
          <p:cNvSpPr txBox="1">
            <a:spLocks noChangeArrowheads="1"/>
          </p:cNvSpPr>
          <p:nvPr/>
        </p:nvSpPr>
        <p:spPr bwMode="auto">
          <a:xfrm>
            <a:off x="7429500" y="4429125"/>
            <a:ext cx="1357313" cy="830263"/>
          </a:xfrm>
          <a:prstGeom prst="rect">
            <a:avLst/>
          </a:prstGeom>
          <a:noFill/>
          <a:ln w="9525">
            <a:noFill/>
            <a:miter lim="800000"/>
            <a:headEnd/>
            <a:tailEnd/>
          </a:ln>
        </p:spPr>
        <p:txBody>
          <a:bodyPr>
            <a:spAutoFit/>
          </a:bodyPr>
          <a:lstStyle/>
          <a:p>
            <a:pPr eaLnBrk="1" hangingPunct="1">
              <a:defRPr/>
            </a:pPr>
            <a:r>
              <a:rPr lang="en-US" sz="1600" b="1" dirty="0" err="1">
                <a:solidFill>
                  <a:schemeClr val="bg2"/>
                </a:solidFill>
                <a:effectLst>
                  <a:outerShdw blurRad="38100" dist="38100" dir="2700000" algn="tl">
                    <a:srgbClr val="000000">
                      <a:alpha val="43137"/>
                    </a:srgbClr>
                  </a:outerShdw>
                </a:effectLst>
                <a:latin typeface="Arial" charset="0"/>
                <a:cs typeface="Arial" charset="0"/>
              </a:rPr>
              <a:t>Cavum</a:t>
            </a:r>
            <a:r>
              <a:rPr lang="en-US" sz="1600" b="1" dirty="0">
                <a:solidFill>
                  <a:schemeClr val="bg2"/>
                </a:solidFill>
                <a:effectLst>
                  <a:outerShdw blurRad="38100" dist="38100" dir="2700000" algn="tl">
                    <a:srgbClr val="000000">
                      <a:alpha val="43137"/>
                    </a:srgbClr>
                  </a:outerShdw>
                </a:effectLst>
                <a:latin typeface="Arial" charset="0"/>
                <a:cs typeface="Arial" charset="0"/>
              </a:rPr>
              <a:t> septum </a:t>
            </a:r>
            <a:r>
              <a:rPr lang="en-US" sz="1600" b="1" dirty="0" err="1">
                <a:solidFill>
                  <a:schemeClr val="bg2"/>
                </a:solidFill>
                <a:effectLst>
                  <a:outerShdw blurRad="38100" dist="38100" dir="2700000" algn="tl">
                    <a:srgbClr val="000000">
                      <a:alpha val="43137"/>
                    </a:srgbClr>
                  </a:outerShdw>
                </a:effectLst>
                <a:latin typeface="Arial" charset="0"/>
                <a:cs typeface="Arial" charset="0"/>
              </a:rPr>
              <a:t>pellucidum</a:t>
            </a:r>
            <a:endParaRPr lang="en-US" sz="1600" b="1" dirty="0">
              <a:solidFill>
                <a:schemeClr val="bg2"/>
              </a:solidFill>
              <a:effectLst>
                <a:outerShdw blurRad="38100" dist="38100" dir="2700000" algn="tl">
                  <a:srgbClr val="000000">
                    <a:alpha val="43137"/>
                  </a:srgbClr>
                </a:outerShdw>
              </a:effectLst>
              <a:latin typeface="Arial" charset="0"/>
              <a:cs typeface="Arial" charset="0"/>
            </a:endParaRPr>
          </a:p>
        </p:txBody>
      </p:sp>
      <p:sp>
        <p:nvSpPr>
          <p:cNvPr id="17" name="Freeform 16">
            <a:extLst>
              <a:ext uri="{FF2B5EF4-FFF2-40B4-BE49-F238E27FC236}">
                <a16:creationId xmlns:a16="http://schemas.microsoft.com/office/drawing/2014/main" id="{050616A2-9149-5B21-7C8E-7A5FBCFE57EC}"/>
              </a:ext>
            </a:extLst>
          </p:cNvPr>
          <p:cNvSpPr/>
          <p:nvPr/>
        </p:nvSpPr>
        <p:spPr>
          <a:xfrm>
            <a:off x="4872038" y="430213"/>
            <a:ext cx="2154237" cy="1135062"/>
          </a:xfrm>
          <a:custGeom>
            <a:avLst/>
            <a:gdLst>
              <a:gd name="connsiteX0" fmla="*/ 2142698 w 2154071"/>
              <a:gd name="connsiteY0" fmla="*/ 184245 h 1135039"/>
              <a:gd name="connsiteX1" fmla="*/ 1746913 w 2154071"/>
              <a:gd name="connsiteY1" fmla="*/ 75063 h 1135039"/>
              <a:gd name="connsiteX2" fmla="*/ 1419367 w 2154071"/>
              <a:gd name="connsiteY2" fmla="*/ 34120 h 1135039"/>
              <a:gd name="connsiteX3" fmla="*/ 1132764 w 2154071"/>
              <a:gd name="connsiteY3" fmla="*/ 6824 h 1135039"/>
              <a:gd name="connsiteX4" fmla="*/ 859809 w 2154071"/>
              <a:gd name="connsiteY4" fmla="*/ 75063 h 1135039"/>
              <a:gd name="connsiteX5" fmla="*/ 477671 w 2154071"/>
              <a:gd name="connsiteY5" fmla="*/ 225189 h 1135039"/>
              <a:gd name="connsiteX6" fmla="*/ 177421 w 2154071"/>
              <a:gd name="connsiteY6" fmla="*/ 429905 h 1135039"/>
              <a:gd name="connsiteX7" fmla="*/ 27295 w 2154071"/>
              <a:gd name="connsiteY7" fmla="*/ 812042 h 1135039"/>
              <a:gd name="connsiteX8" fmla="*/ 13648 w 2154071"/>
              <a:gd name="connsiteY8" fmla="*/ 1016759 h 1135039"/>
              <a:gd name="connsiteX9" fmla="*/ 95534 w 2154071"/>
              <a:gd name="connsiteY9" fmla="*/ 1112293 h 1135039"/>
              <a:gd name="connsiteX10" fmla="*/ 259307 w 2154071"/>
              <a:gd name="connsiteY10" fmla="*/ 1125941 h 1135039"/>
              <a:gd name="connsiteX11" fmla="*/ 450376 w 2154071"/>
              <a:gd name="connsiteY11" fmla="*/ 1057702 h 1135039"/>
              <a:gd name="connsiteX12" fmla="*/ 682388 w 2154071"/>
              <a:gd name="connsiteY12" fmla="*/ 1084997 h 1135039"/>
              <a:gd name="connsiteX13" fmla="*/ 709683 w 2154071"/>
              <a:gd name="connsiteY13" fmla="*/ 1084997 h 1135039"/>
              <a:gd name="connsiteX14" fmla="*/ 859809 w 2154071"/>
              <a:gd name="connsiteY14" fmla="*/ 989463 h 1135039"/>
              <a:gd name="connsiteX15" fmla="*/ 968991 w 2154071"/>
              <a:gd name="connsiteY15" fmla="*/ 784747 h 1135039"/>
              <a:gd name="connsiteX16" fmla="*/ 1132764 w 2154071"/>
              <a:gd name="connsiteY16" fmla="*/ 675565 h 1135039"/>
              <a:gd name="connsiteX17" fmla="*/ 1337480 w 2154071"/>
              <a:gd name="connsiteY17" fmla="*/ 539087 h 1135039"/>
              <a:gd name="connsiteX18" fmla="*/ 1678674 w 2154071"/>
              <a:gd name="connsiteY18" fmla="*/ 293427 h 1135039"/>
              <a:gd name="connsiteX19" fmla="*/ 2142698 w 2154071"/>
              <a:gd name="connsiteY19" fmla="*/ 184245 h 1135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54071" h="1135039">
                <a:moveTo>
                  <a:pt x="2142698" y="184245"/>
                </a:moveTo>
                <a:cubicBezTo>
                  <a:pt x="2154071" y="147851"/>
                  <a:pt x="1867468" y="100084"/>
                  <a:pt x="1746913" y="75063"/>
                </a:cubicBezTo>
                <a:cubicBezTo>
                  <a:pt x="1626358" y="50042"/>
                  <a:pt x="1521725" y="45493"/>
                  <a:pt x="1419367" y="34120"/>
                </a:cubicBezTo>
                <a:cubicBezTo>
                  <a:pt x="1317009" y="22747"/>
                  <a:pt x="1226024" y="0"/>
                  <a:pt x="1132764" y="6824"/>
                </a:cubicBezTo>
                <a:cubicBezTo>
                  <a:pt x="1039504" y="13648"/>
                  <a:pt x="968991" y="38669"/>
                  <a:pt x="859809" y="75063"/>
                </a:cubicBezTo>
                <a:cubicBezTo>
                  <a:pt x="750627" y="111457"/>
                  <a:pt x="591402" y="166049"/>
                  <a:pt x="477671" y="225189"/>
                </a:cubicBezTo>
                <a:cubicBezTo>
                  <a:pt x="363940" y="284329"/>
                  <a:pt x="252484" y="332096"/>
                  <a:pt x="177421" y="429905"/>
                </a:cubicBezTo>
                <a:cubicBezTo>
                  <a:pt x="102358" y="527714"/>
                  <a:pt x="54590" y="714233"/>
                  <a:pt x="27295" y="812042"/>
                </a:cubicBezTo>
                <a:cubicBezTo>
                  <a:pt x="0" y="909851"/>
                  <a:pt x="2275" y="966717"/>
                  <a:pt x="13648" y="1016759"/>
                </a:cubicBezTo>
                <a:cubicBezTo>
                  <a:pt x="25021" y="1066801"/>
                  <a:pt x="54591" y="1094096"/>
                  <a:pt x="95534" y="1112293"/>
                </a:cubicBezTo>
                <a:cubicBezTo>
                  <a:pt x="136477" y="1130490"/>
                  <a:pt x="200167" y="1135039"/>
                  <a:pt x="259307" y="1125941"/>
                </a:cubicBezTo>
                <a:cubicBezTo>
                  <a:pt x="318447" y="1116843"/>
                  <a:pt x="379863" y="1064526"/>
                  <a:pt x="450376" y="1057702"/>
                </a:cubicBezTo>
                <a:cubicBezTo>
                  <a:pt x="520889" y="1050878"/>
                  <a:pt x="639170" y="1080448"/>
                  <a:pt x="682388" y="1084997"/>
                </a:cubicBezTo>
                <a:cubicBezTo>
                  <a:pt x="725606" y="1089546"/>
                  <a:pt x="680113" y="1100919"/>
                  <a:pt x="709683" y="1084997"/>
                </a:cubicBezTo>
                <a:cubicBezTo>
                  <a:pt x="739253" y="1069075"/>
                  <a:pt x="816591" y="1039505"/>
                  <a:pt x="859809" y="989463"/>
                </a:cubicBezTo>
                <a:cubicBezTo>
                  <a:pt x="903027" y="939421"/>
                  <a:pt x="923499" y="837063"/>
                  <a:pt x="968991" y="784747"/>
                </a:cubicBezTo>
                <a:cubicBezTo>
                  <a:pt x="1014483" y="732431"/>
                  <a:pt x="1132764" y="675565"/>
                  <a:pt x="1132764" y="675565"/>
                </a:cubicBezTo>
                <a:cubicBezTo>
                  <a:pt x="1194179" y="634622"/>
                  <a:pt x="1246495" y="602777"/>
                  <a:pt x="1337480" y="539087"/>
                </a:cubicBezTo>
                <a:cubicBezTo>
                  <a:pt x="1428465" y="475397"/>
                  <a:pt x="1539922" y="350293"/>
                  <a:pt x="1678674" y="293427"/>
                </a:cubicBezTo>
                <a:cubicBezTo>
                  <a:pt x="1817426" y="236561"/>
                  <a:pt x="2131325" y="220639"/>
                  <a:pt x="2142698" y="184245"/>
                </a:cubicBezTo>
                <a:close/>
              </a:path>
            </a:pathLst>
          </a:custGeom>
          <a:noFill/>
          <a:ln>
            <a:solidFill>
              <a:srgbClr val="FF006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54282" name="TextBox 10">
            <a:extLst>
              <a:ext uri="{FF2B5EF4-FFF2-40B4-BE49-F238E27FC236}">
                <a16:creationId xmlns:a16="http://schemas.microsoft.com/office/drawing/2014/main" id="{E4D73853-D0BB-6B12-7ED3-2490BB16C482}"/>
              </a:ext>
            </a:extLst>
          </p:cNvPr>
          <p:cNvSpPr txBox="1">
            <a:spLocks noChangeArrowheads="1"/>
          </p:cNvSpPr>
          <p:nvPr/>
        </p:nvSpPr>
        <p:spPr bwMode="auto">
          <a:xfrm>
            <a:off x="5643563" y="5214938"/>
            <a:ext cx="2857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Char char="•"/>
              <a:defRPr sz="3200">
                <a:solidFill>
                  <a:schemeClr val="tx1"/>
                </a:solidFill>
                <a:latin typeface="Arial Black" panose="020B0A04020102020204" pitchFamily="34" charset="0"/>
                <a:cs typeface="Arial" panose="020B0604020202020204" pitchFamily="34" charset="0"/>
              </a:defRPr>
            </a:lvl1pPr>
            <a:lvl2pPr marL="742950" indent="-285750">
              <a:spcBef>
                <a:spcPct val="20000"/>
              </a:spcBef>
              <a:buClr>
                <a:schemeClr val="folHlink"/>
              </a:buClr>
              <a:buChar char="•"/>
              <a:defRPr sz="2800">
                <a:solidFill>
                  <a:schemeClr val="tx1"/>
                </a:solidFill>
                <a:latin typeface="Arial Black" panose="020B0A04020102020204" pitchFamily="34" charset="0"/>
                <a:cs typeface="Arial" panose="020B0604020202020204" pitchFamily="34" charset="0"/>
              </a:defRPr>
            </a:lvl2pPr>
            <a:lvl3pPr marL="1143000" indent="-228600">
              <a:spcBef>
                <a:spcPct val="20000"/>
              </a:spcBef>
              <a:buChar char="•"/>
              <a:defRPr sz="2400">
                <a:solidFill>
                  <a:schemeClr val="tx1"/>
                </a:solidFill>
                <a:latin typeface="Arial Black" panose="020B0A04020102020204" pitchFamily="34" charset="0"/>
                <a:cs typeface="Arial" panose="020B0604020202020204" pitchFamily="34" charset="0"/>
              </a:defRPr>
            </a:lvl3pPr>
            <a:lvl4pPr marL="1600200" indent="-228600">
              <a:spcBef>
                <a:spcPct val="20000"/>
              </a:spcBef>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4pPr>
            <a:lvl5pPr marL="2057400" indent="-228600">
              <a:spcBef>
                <a:spcPct val="20000"/>
              </a:spcBef>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5pPr>
            <a:lvl6pPr marL="2514600" indent="-228600" eaLnBrk="0" fontAlgn="base" hangingPunct="0">
              <a:spcBef>
                <a:spcPct val="20000"/>
              </a:spcBef>
              <a:spcAft>
                <a:spcPct val="0"/>
              </a:spcAft>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6pPr>
            <a:lvl7pPr marL="2971800" indent="-228600" eaLnBrk="0" fontAlgn="base" hangingPunct="0">
              <a:spcBef>
                <a:spcPct val="20000"/>
              </a:spcBef>
              <a:spcAft>
                <a:spcPct val="0"/>
              </a:spcAft>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7pPr>
            <a:lvl8pPr marL="3429000" indent="-228600" eaLnBrk="0" fontAlgn="base" hangingPunct="0">
              <a:spcBef>
                <a:spcPct val="20000"/>
              </a:spcBef>
              <a:spcAft>
                <a:spcPct val="0"/>
              </a:spcAft>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8pPr>
            <a:lvl9pPr marL="3886200" indent="-228600" eaLnBrk="0" fontAlgn="base" hangingPunct="0">
              <a:spcBef>
                <a:spcPct val="20000"/>
              </a:spcBef>
              <a:spcAft>
                <a:spcPct val="0"/>
              </a:spcAft>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9pPr>
          </a:lstStyle>
          <a:p>
            <a:pPr eaLnBrk="1" hangingPunct="1">
              <a:spcBef>
                <a:spcPct val="0"/>
              </a:spcBef>
              <a:buClrTx/>
              <a:buFontTx/>
              <a:buNone/>
            </a:pPr>
            <a:r>
              <a:rPr lang="en-US" altLang="en-US" sz="1800" dirty="0">
                <a:solidFill>
                  <a:schemeClr val="bg1">
                    <a:lumMod val="20000"/>
                    <a:lumOff val="80000"/>
                  </a:schemeClr>
                </a:solidFill>
              </a:rPr>
              <a:t>T</a:t>
            </a:r>
          </a:p>
        </p:txBody>
      </p:sp>
      <p:sp>
        <p:nvSpPr>
          <p:cNvPr id="54283" name="TextBox 11">
            <a:extLst>
              <a:ext uri="{FF2B5EF4-FFF2-40B4-BE49-F238E27FC236}">
                <a16:creationId xmlns:a16="http://schemas.microsoft.com/office/drawing/2014/main" id="{C043ECF8-2FBC-09CD-7507-C9DD65506492}"/>
              </a:ext>
            </a:extLst>
          </p:cNvPr>
          <p:cNvSpPr txBox="1">
            <a:spLocks noChangeArrowheads="1"/>
          </p:cNvSpPr>
          <p:nvPr/>
        </p:nvSpPr>
        <p:spPr bwMode="auto">
          <a:xfrm>
            <a:off x="6357938" y="4071938"/>
            <a:ext cx="8572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Char char="•"/>
              <a:defRPr sz="3200">
                <a:solidFill>
                  <a:schemeClr val="tx1"/>
                </a:solidFill>
                <a:latin typeface="Arial Black" panose="020B0A04020102020204" pitchFamily="34" charset="0"/>
                <a:cs typeface="Arial" panose="020B0604020202020204" pitchFamily="34" charset="0"/>
              </a:defRPr>
            </a:lvl1pPr>
            <a:lvl2pPr marL="742950" indent="-285750">
              <a:spcBef>
                <a:spcPct val="20000"/>
              </a:spcBef>
              <a:buClr>
                <a:schemeClr val="folHlink"/>
              </a:buClr>
              <a:buChar char="•"/>
              <a:defRPr sz="2800">
                <a:solidFill>
                  <a:schemeClr val="tx1"/>
                </a:solidFill>
                <a:latin typeface="Arial Black" panose="020B0A04020102020204" pitchFamily="34" charset="0"/>
                <a:cs typeface="Arial" panose="020B0604020202020204" pitchFamily="34" charset="0"/>
              </a:defRPr>
            </a:lvl2pPr>
            <a:lvl3pPr marL="1143000" indent="-228600">
              <a:spcBef>
                <a:spcPct val="20000"/>
              </a:spcBef>
              <a:buChar char="•"/>
              <a:defRPr sz="2400">
                <a:solidFill>
                  <a:schemeClr val="tx1"/>
                </a:solidFill>
                <a:latin typeface="Arial Black" panose="020B0A04020102020204" pitchFamily="34" charset="0"/>
                <a:cs typeface="Arial" panose="020B0604020202020204" pitchFamily="34" charset="0"/>
              </a:defRPr>
            </a:lvl3pPr>
            <a:lvl4pPr marL="1600200" indent="-228600">
              <a:spcBef>
                <a:spcPct val="20000"/>
              </a:spcBef>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4pPr>
            <a:lvl5pPr marL="2057400" indent="-228600">
              <a:spcBef>
                <a:spcPct val="20000"/>
              </a:spcBef>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5pPr>
            <a:lvl6pPr marL="2514600" indent="-228600" eaLnBrk="0" fontAlgn="base" hangingPunct="0">
              <a:spcBef>
                <a:spcPct val="20000"/>
              </a:spcBef>
              <a:spcAft>
                <a:spcPct val="0"/>
              </a:spcAft>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6pPr>
            <a:lvl7pPr marL="2971800" indent="-228600" eaLnBrk="0" fontAlgn="base" hangingPunct="0">
              <a:spcBef>
                <a:spcPct val="20000"/>
              </a:spcBef>
              <a:spcAft>
                <a:spcPct val="0"/>
              </a:spcAft>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7pPr>
            <a:lvl8pPr marL="3429000" indent="-228600" eaLnBrk="0" fontAlgn="base" hangingPunct="0">
              <a:spcBef>
                <a:spcPct val="20000"/>
              </a:spcBef>
              <a:spcAft>
                <a:spcPct val="0"/>
              </a:spcAft>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8pPr>
            <a:lvl9pPr marL="3886200" indent="-228600" eaLnBrk="0" fontAlgn="base" hangingPunct="0">
              <a:spcBef>
                <a:spcPct val="20000"/>
              </a:spcBef>
              <a:spcAft>
                <a:spcPct val="0"/>
              </a:spcAft>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9pPr>
          </a:lstStyle>
          <a:p>
            <a:pPr eaLnBrk="1" hangingPunct="1">
              <a:spcBef>
                <a:spcPct val="0"/>
              </a:spcBef>
              <a:buClrTx/>
              <a:buFontTx/>
              <a:buNone/>
            </a:pPr>
            <a:r>
              <a:rPr lang="en-US" altLang="en-US" sz="1800" dirty="0">
                <a:solidFill>
                  <a:schemeClr val="bg1">
                    <a:lumMod val="20000"/>
                    <a:lumOff val="80000"/>
                  </a:schemeClr>
                </a:solidFill>
              </a:rPr>
              <a:t>CC</a:t>
            </a:r>
          </a:p>
        </p:txBody>
      </p:sp>
      <p:sp>
        <p:nvSpPr>
          <p:cNvPr id="54284" name="TextBox 12">
            <a:extLst>
              <a:ext uri="{FF2B5EF4-FFF2-40B4-BE49-F238E27FC236}">
                <a16:creationId xmlns:a16="http://schemas.microsoft.com/office/drawing/2014/main" id="{6F92C313-5042-99DC-C279-9D116457CCBF}"/>
              </a:ext>
            </a:extLst>
          </p:cNvPr>
          <p:cNvSpPr txBox="1">
            <a:spLocks noChangeArrowheads="1"/>
          </p:cNvSpPr>
          <p:nvPr/>
        </p:nvSpPr>
        <p:spPr bwMode="auto">
          <a:xfrm>
            <a:off x="5357813" y="4143375"/>
            <a:ext cx="6429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Char char="•"/>
              <a:defRPr sz="3200">
                <a:solidFill>
                  <a:schemeClr val="tx1"/>
                </a:solidFill>
                <a:latin typeface="Arial Black" panose="020B0A04020102020204" pitchFamily="34" charset="0"/>
                <a:cs typeface="Arial" panose="020B0604020202020204" pitchFamily="34" charset="0"/>
              </a:defRPr>
            </a:lvl1pPr>
            <a:lvl2pPr marL="742950" indent="-285750">
              <a:spcBef>
                <a:spcPct val="20000"/>
              </a:spcBef>
              <a:buClr>
                <a:schemeClr val="folHlink"/>
              </a:buClr>
              <a:buChar char="•"/>
              <a:defRPr sz="2800">
                <a:solidFill>
                  <a:schemeClr val="tx1"/>
                </a:solidFill>
                <a:latin typeface="Arial Black" panose="020B0A04020102020204" pitchFamily="34" charset="0"/>
                <a:cs typeface="Arial" panose="020B0604020202020204" pitchFamily="34" charset="0"/>
              </a:defRPr>
            </a:lvl2pPr>
            <a:lvl3pPr marL="1143000" indent="-228600">
              <a:spcBef>
                <a:spcPct val="20000"/>
              </a:spcBef>
              <a:buChar char="•"/>
              <a:defRPr sz="2400">
                <a:solidFill>
                  <a:schemeClr val="tx1"/>
                </a:solidFill>
                <a:latin typeface="Arial Black" panose="020B0A04020102020204" pitchFamily="34" charset="0"/>
                <a:cs typeface="Arial" panose="020B0604020202020204" pitchFamily="34" charset="0"/>
              </a:defRPr>
            </a:lvl3pPr>
            <a:lvl4pPr marL="1600200" indent="-228600">
              <a:spcBef>
                <a:spcPct val="20000"/>
              </a:spcBef>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4pPr>
            <a:lvl5pPr marL="2057400" indent="-228600">
              <a:spcBef>
                <a:spcPct val="20000"/>
              </a:spcBef>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5pPr>
            <a:lvl6pPr marL="2514600" indent="-228600" eaLnBrk="0" fontAlgn="base" hangingPunct="0">
              <a:spcBef>
                <a:spcPct val="20000"/>
              </a:spcBef>
              <a:spcAft>
                <a:spcPct val="0"/>
              </a:spcAft>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6pPr>
            <a:lvl7pPr marL="2971800" indent="-228600" eaLnBrk="0" fontAlgn="base" hangingPunct="0">
              <a:spcBef>
                <a:spcPct val="20000"/>
              </a:spcBef>
              <a:spcAft>
                <a:spcPct val="0"/>
              </a:spcAft>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7pPr>
            <a:lvl8pPr marL="3429000" indent="-228600" eaLnBrk="0" fontAlgn="base" hangingPunct="0">
              <a:spcBef>
                <a:spcPct val="20000"/>
              </a:spcBef>
              <a:spcAft>
                <a:spcPct val="0"/>
              </a:spcAft>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8pPr>
            <a:lvl9pPr marL="3886200" indent="-228600" eaLnBrk="0" fontAlgn="base" hangingPunct="0">
              <a:spcBef>
                <a:spcPct val="20000"/>
              </a:spcBef>
              <a:spcAft>
                <a:spcPct val="0"/>
              </a:spcAft>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9pPr>
          </a:lstStyle>
          <a:p>
            <a:pPr eaLnBrk="1" hangingPunct="1">
              <a:spcBef>
                <a:spcPct val="0"/>
              </a:spcBef>
              <a:buClrTx/>
              <a:buFontTx/>
              <a:buNone/>
            </a:pPr>
            <a:r>
              <a:rPr lang="en-US" altLang="en-US" sz="1800" dirty="0">
                <a:solidFill>
                  <a:schemeClr val="bg1">
                    <a:lumMod val="20000"/>
                    <a:lumOff val="80000"/>
                  </a:schemeClr>
                </a:solidFill>
              </a:rPr>
              <a:t>LV</a:t>
            </a:r>
          </a:p>
        </p:txBody>
      </p:sp>
      <p:sp>
        <p:nvSpPr>
          <p:cNvPr id="52237" name="TextBox 13">
            <a:extLst>
              <a:ext uri="{FF2B5EF4-FFF2-40B4-BE49-F238E27FC236}">
                <a16:creationId xmlns:a16="http://schemas.microsoft.com/office/drawing/2014/main" id="{72308623-8C0C-3334-F6E8-6B4B6095AFAC}"/>
              </a:ext>
            </a:extLst>
          </p:cNvPr>
          <p:cNvSpPr txBox="1">
            <a:spLocks noChangeArrowheads="1"/>
          </p:cNvSpPr>
          <p:nvPr/>
        </p:nvSpPr>
        <p:spPr bwMode="auto">
          <a:xfrm>
            <a:off x="7358063" y="5929313"/>
            <a:ext cx="1500187" cy="338137"/>
          </a:xfrm>
          <a:prstGeom prst="rect">
            <a:avLst/>
          </a:prstGeom>
          <a:noFill/>
          <a:ln>
            <a:noFill/>
          </a:ln>
        </p:spPr>
        <p:txBody>
          <a:bodyPr>
            <a:spAutoFit/>
          </a:bodyPr>
          <a:lstStyle>
            <a:lvl1pPr eaLnBrk="0" hangingPunct="0">
              <a:defRPr>
                <a:solidFill>
                  <a:schemeClr val="tx1"/>
                </a:solidFill>
                <a:latin typeface="Arial Black" panose="020B0A04020102020204" pitchFamily="34" charset="0"/>
                <a:cs typeface="Arial" panose="020B0604020202020204" pitchFamily="34" charset="0"/>
              </a:defRPr>
            </a:lvl1pPr>
            <a:lvl2pPr marL="742950" indent="-285750" eaLnBrk="0" hangingPunct="0">
              <a:defRPr>
                <a:solidFill>
                  <a:schemeClr val="tx1"/>
                </a:solidFill>
                <a:latin typeface="Arial Black" panose="020B0A04020102020204" pitchFamily="34" charset="0"/>
                <a:cs typeface="Arial" panose="020B0604020202020204" pitchFamily="34" charset="0"/>
              </a:defRPr>
            </a:lvl2pPr>
            <a:lvl3pPr marL="1143000" indent="-228600" eaLnBrk="0" hangingPunct="0">
              <a:defRPr>
                <a:solidFill>
                  <a:schemeClr val="tx1"/>
                </a:solidFill>
                <a:latin typeface="Arial Black" panose="020B0A04020102020204" pitchFamily="34" charset="0"/>
                <a:cs typeface="Arial" panose="020B0604020202020204" pitchFamily="34" charset="0"/>
              </a:defRPr>
            </a:lvl3pPr>
            <a:lvl4pPr marL="1600200" indent="-228600" eaLnBrk="0" hangingPunct="0">
              <a:defRPr>
                <a:solidFill>
                  <a:schemeClr val="tx1"/>
                </a:solidFill>
                <a:latin typeface="Arial Black" panose="020B0A04020102020204" pitchFamily="34" charset="0"/>
                <a:cs typeface="Arial" panose="020B0604020202020204" pitchFamily="34" charset="0"/>
              </a:defRPr>
            </a:lvl4pPr>
            <a:lvl5pPr marL="2057400" indent="-228600" eaLnBrk="0" hangingPunct="0">
              <a:defRPr>
                <a:solidFill>
                  <a:schemeClr val="tx1"/>
                </a:solidFill>
                <a:latin typeface="Arial Black" panose="020B0A040201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Black" panose="020B0A040201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Black" panose="020B0A040201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Black" panose="020B0A040201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Black" panose="020B0A04020102020204" pitchFamily="34" charset="0"/>
                <a:cs typeface="Arial" panose="020B0604020202020204" pitchFamily="34" charset="0"/>
              </a:defRPr>
            </a:lvl9pPr>
          </a:lstStyle>
          <a:p>
            <a:pPr eaLnBrk="1" hangingPunct="1">
              <a:defRPr/>
            </a:pPr>
            <a:r>
              <a:rPr lang="en-US" altLang="en-US" sz="1600" dirty="0">
                <a:solidFill>
                  <a:schemeClr val="bg2"/>
                </a:solidFill>
              </a:rPr>
              <a:t>III Ventricle</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Sp="0" showMasterPhAnim="0">
  <p:cSld>
    <p:bg>
      <p:bgPr>
        <a:solidFill>
          <a:schemeClr val="tx1"/>
        </a:solidFill>
        <a:effectLst/>
      </p:bgPr>
    </p:bg>
    <p:spTree>
      <p:nvGrpSpPr>
        <p:cNvPr id="1" name=""/>
        <p:cNvGrpSpPr/>
        <p:nvPr/>
      </p:nvGrpSpPr>
      <p:grpSpPr>
        <a:xfrm>
          <a:off x="0" y="0"/>
          <a:ext cx="0" cy="0"/>
          <a:chOff x="0" y="0"/>
          <a:chExt cx="0" cy="0"/>
        </a:xfrm>
      </p:grpSpPr>
      <p:sp>
        <p:nvSpPr>
          <p:cNvPr id="61444" name="Rectangle 4">
            <a:extLst>
              <a:ext uri="{FF2B5EF4-FFF2-40B4-BE49-F238E27FC236}">
                <a16:creationId xmlns:a16="http://schemas.microsoft.com/office/drawing/2014/main" id="{FC5471B7-E34F-33F9-4A64-0FF73768DBAC}"/>
              </a:ext>
            </a:extLst>
          </p:cNvPr>
          <p:cNvSpPr>
            <a:spLocks noGrp="1" noChangeArrowheads="1"/>
          </p:cNvSpPr>
          <p:nvPr>
            <p:ph type="body" sz="half" idx="4294967295"/>
          </p:nvPr>
        </p:nvSpPr>
        <p:spPr>
          <a:xfrm>
            <a:off x="214313" y="214313"/>
            <a:ext cx="3857625" cy="6429375"/>
          </a:xfrm>
          <a:ln>
            <a:solidFill>
              <a:srgbClr val="FF0000"/>
            </a:solidFill>
          </a:ln>
        </p:spPr>
        <p:txBody>
          <a:bodyPr/>
          <a:lstStyle/>
          <a:p>
            <a:pPr eaLnBrk="1" hangingPunct="1">
              <a:lnSpc>
                <a:spcPct val="90000"/>
              </a:lnSpc>
              <a:buFont typeface="Wingdings" panose="05000000000000000000" pitchFamily="2" charset="2"/>
              <a:buNone/>
              <a:defRPr/>
            </a:pPr>
            <a:r>
              <a:rPr lang="en-US" altLang="en-US" sz="2400" u="sng" dirty="0">
                <a:solidFill>
                  <a:srgbClr val="FF0000"/>
                </a:solidFill>
                <a:effectLst>
                  <a:outerShdw blurRad="38100" dist="38100" dir="2700000" algn="tl">
                    <a:srgbClr val="FFFFFF"/>
                  </a:outerShdw>
                </a:effectLst>
              </a:rPr>
              <a:t>Central sulcus </a:t>
            </a:r>
          </a:p>
          <a:p>
            <a:pPr eaLnBrk="1" hangingPunct="1">
              <a:lnSpc>
                <a:spcPct val="90000"/>
              </a:lnSpc>
              <a:buClr>
                <a:schemeClr val="bg2"/>
              </a:buClr>
              <a:defRPr/>
            </a:pPr>
            <a:r>
              <a:rPr lang="en-US" altLang="en-US" sz="2000" dirty="0">
                <a:solidFill>
                  <a:schemeClr val="bg2"/>
                </a:solidFill>
              </a:rPr>
              <a:t>An uninterrupted vertical sulcus running from the lateral fissure  to the median longitudinal fissure</a:t>
            </a:r>
          </a:p>
          <a:p>
            <a:pPr eaLnBrk="1" hangingPunct="1">
              <a:lnSpc>
                <a:spcPct val="90000"/>
              </a:lnSpc>
              <a:buClr>
                <a:schemeClr val="bg2"/>
              </a:buClr>
              <a:defRPr/>
            </a:pPr>
            <a:r>
              <a:rPr lang="en-US" altLang="en-US" sz="2000" dirty="0">
                <a:solidFill>
                  <a:schemeClr val="bg2"/>
                </a:solidFill>
              </a:rPr>
              <a:t>Extending for a short distance on the medial surface of the hemisphere</a:t>
            </a:r>
          </a:p>
          <a:p>
            <a:pPr eaLnBrk="1" hangingPunct="1">
              <a:lnSpc>
                <a:spcPct val="90000"/>
              </a:lnSpc>
              <a:buClr>
                <a:schemeClr val="bg2"/>
              </a:buClr>
              <a:defRPr/>
            </a:pPr>
            <a:r>
              <a:rPr lang="en-US" altLang="en-US" sz="2000" dirty="0">
                <a:solidFill>
                  <a:schemeClr val="bg2"/>
                </a:solidFill>
              </a:rPr>
              <a:t>Separates the frontal lobe from parietal lobe</a:t>
            </a:r>
          </a:p>
          <a:p>
            <a:pPr eaLnBrk="1" hangingPunct="1">
              <a:lnSpc>
                <a:spcPct val="90000"/>
              </a:lnSpc>
              <a:buFont typeface="Wingdings" panose="05000000000000000000" pitchFamily="2" charset="2"/>
              <a:buNone/>
              <a:defRPr/>
            </a:pPr>
            <a:r>
              <a:rPr lang="en-US" altLang="en-US" sz="2400" u="sng" dirty="0">
                <a:solidFill>
                  <a:srgbClr val="66FF33"/>
                </a:solidFill>
                <a:effectLst>
                  <a:outerShdw blurRad="38100" dist="38100" dir="2700000" algn="tl">
                    <a:srgbClr val="FFFFFF"/>
                  </a:outerShdw>
                </a:effectLst>
              </a:rPr>
              <a:t>Lateral sulcus </a:t>
            </a:r>
          </a:p>
          <a:p>
            <a:pPr eaLnBrk="1" hangingPunct="1">
              <a:lnSpc>
                <a:spcPct val="90000"/>
              </a:lnSpc>
              <a:buClr>
                <a:schemeClr val="bg2"/>
              </a:buClr>
              <a:defRPr/>
            </a:pPr>
            <a:r>
              <a:rPr lang="en-US" altLang="en-US" sz="2000" dirty="0">
                <a:solidFill>
                  <a:schemeClr val="bg2"/>
                </a:solidFill>
              </a:rPr>
              <a:t>Deepest cleft on the lateral surface</a:t>
            </a:r>
          </a:p>
          <a:p>
            <a:pPr eaLnBrk="1" hangingPunct="1">
              <a:lnSpc>
                <a:spcPct val="90000"/>
              </a:lnSpc>
              <a:buClr>
                <a:schemeClr val="bg2"/>
              </a:buClr>
              <a:defRPr/>
            </a:pPr>
            <a:r>
              <a:rPr lang="en-US" altLang="en-US" sz="2000" dirty="0">
                <a:solidFill>
                  <a:schemeClr val="bg2"/>
                </a:solidFill>
              </a:rPr>
              <a:t>Separates the temporal lobe from the frontal and parietal lobes</a:t>
            </a:r>
          </a:p>
          <a:p>
            <a:pPr eaLnBrk="1" hangingPunct="1">
              <a:lnSpc>
                <a:spcPct val="90000"/>
              </a:lnSpc>
              <a:buFont typeface="Wingdings" panose="05000000000000000000" pitchFamily="2" charset="2"/>
              <a:buNone/>
              <a:defRPr/>
            </a:pPr>
            <a:r>
              <a:rPr lang="en-US" altLang="en-US" sz="2400" u="sng" dirty="0">
                <a:solidFill>
                  <a:srgbClr val="FFC000"/>
                </a:solidFill>
                <a:effectLst>
                  <a:outerShdw blurRad="38100" dist="38100" dir="2700000" algn="tl">
                    <a:srgbClr val="FFFFFF"/>
                  </a:outerShdw>
                </a:effectLst>
              </a:rPr>
              <a:t>Parieto-occipital sulcus</a:t>
            </a:r>
          </a:p>
          <a:p>
            <a:pPr eaLnBrk="1" hangingPunct="1">
              <a:lnSpc>
                <a:spcPct val="90000"/>
              </a:lnSpc>
              <a:buClr>
                <a:schemeClr val="bg2"/>
              </a:buClr>
              <a:defRPr/>
            </a:pPr>
            <a:r>
              <a:rPr lang="en-US" altLang="en-US" sz="2000" dirty="0">
                <a:solidFill>
                  <a:schemeClr val="bg2"/>
                </a:solidFill>
              </a:rPr>
              <a:t>Separates the occipital lobe from the parietal lobe on the </a:t>
            </a:r>
            <a:r>
              <a:rPr lang="en-US" altLang="en-US" sz="2000" dirty="0" err="1">
                <a:solidFill>
                  <a:schemeClr val="bg2"/>
                </a:solidFill>
              </a:rPr>
              <a:t>mdial</a:t>
            </a:r>
            <a:r>
              <a:rPr lang="en-US" altLang="en-US" sz="2000" dirty="0">
                <a:solidFill>
                  <a:schemeClr val="bg2"/>
                </a:solidFill>
              </a:rPr>
              <a:t> surface</a:t>
            </a:r>
          </a:p>
          <a:p>
            <a:pPr eaLnBrk="1" hangingPunct="1">
              <a:lnSpc>
                <a:spcPct val="90000"/>
              </a:lnSpc>
              <a:defRPr/>
            </a:pPr>
            <a:endParaRPr lang="en-US" altLang="en-US" sz="2800" dirty="0">
              <a:solidFill>
                <a:srgbClr val="FFFF66"/>
              </a:solidFill>
              <a:effectLst>
                <a:outerShdw blurRad="38100" dist="38100" dir="2700000" algn="tl">
                  <a:srgbClr val="FFFFFF"/>
                </a:outerShdw>
              </a:effectLst>
            </a:endParaRPr>
          </a:p>
        </p:txBody>
      </p:sp>
      <p:pic>
        <p:nvPicPr>
          <p:cNvPr id="25603" name="Picture 12" descr="brain lateral">
            <a:extLst>
              <a:ext uri="{FF2B5EF4-FFF2-40B4-BE49-F238E27FC236}">
                <a16:creationId xmlns:a16="http://schemas.microsoft.com/office/drawing/2014/main" id="{BFF70BDE-FB05-4326-C0D6-B206101BB03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57688" y="571500"/>
            <a:ext cx="4556125" cy="310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4" name="Picture 8" descr="f15-1cb_the_human_brain_c">
            <a:extLst>
              <a:ext uri="{FF2B5EF4-FFF2-40B4-BE49-F238E27FC236}">
                <a16:creationId xmlns:a16="http://schemas.microsoft.com/office/drawing/2014/main" id="{1ACCED14-B96D-5672-A2BD-C391DED1472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84663" y="3716338"/>
            <a:ext cx="4610100" cy="292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7" name="Freeform 19">
            <a:extLst>
              <a:ext uri="{FF2B5EF4-FFF2-40B4-BE49-F238E27FC236}">
                <a16:creationId xmlns:a16="http://schemas.microsoft.com/office/drawing/2014/main" id="{7D5B4DBA-9173-3CC1-2492-90182E362AE2}"/>
              </a:ext>
            </a:extLst>
          </p:cNvPr>
          <p:cNvSpPr>
            <a:spLocks noChangeArrowheads="1"/>
          </p:cNvSpPr>
          <p:nvPr/>
        </p:nvSpPr>
        <p:spPr bwMode="auto">
          <a:xfrm>
            <a:off x="6215063" y="857250"/>
            <a:ext cx="477837" cy="1009650"/>
          </a:xfrm>
          <a:custGeom>
            <a:avLst/>
            <a:gdLst>
              <a:gd name="T0" fmla="*/ 479655 w 477672"/>
              <a:gd name="T1" fmla="*/ 0 h 1009935"/>
              <a:gd name="T2" fmla="*/ 411135 w 477672"/>
              <a:gd name="T3" fmla="*/ 176821 h 1009935"/>
              <a:gd name="T4" fmla="*/ 370021 w 477672"/>
              <a:gd name="T5" fmla="*/ 190421 h 1009935"/>
              <a:gd name="T6" fmla="*/ 287791 w 477672"/>
              <a:gd name="T7" fmla="*/ 244832 h 1009935"/>
              <a:gd name="T8" fmla="*/ 260388 w 477672"/>
              <a:gd name="T9" fmla="*/ 285631 h 1009935"/>
              <a:gd name="T10" fmla="*/ 260388 w 477672"/>
              <a:gd name="T11" fmla="*/ 448853 h 1009935"/>
              <a:gd name="T12" fmla="*/ 178155 w 477672"/>
              <a:gd name="T13" fmla="*/ 503263 h 1009935"/>
              <a:gd name="T14" fmla="*/ 164457 w 477672"/>
              <a:gd name="T15" fmla="*/ 584873 h 1009935"/>
              <a:gd name="T16" fmla="*/ 137042 w 477672"/>
              <a:gd name="T17" fmla="*/ 625673 h 1009935"/>
              <a:gd name="T18" fmla="*/ 82223 w 477672"/>
              <a:gd name="T19" fmla="*/ 720886 h 1009935"/>
              <a:gd name="T20" fmla="*/ 54819 w 477672"/>
              <a:gd name="T21" fmla="*/ 802494 h 1009935"/>
              <a:gd name="T22" fmla="*/ 41111 w 477672"/>
              <a:gd name="T23" fmla="*/ 965715 h 1009935"/>
              <a:gd name="T24" fmla="*/ 0 w 477672"/>
              <a:gd name="T25" fmla="*/ 979316 h 1009935"/>
              <a:gd name="T26" fmla="*/ 0 w 477672"/>
              <a:gd name="T27" fmla="*/ 1006520 h 100993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77672"/>
              <a:gd name="T43" fmla="*/ 0 h 1009935"/>
              <a:gd name="T44" fmla="*/ 477672 w 477672"/>
              <a:gd name="T45" fmla="*/ 1009935 h 100993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77672" h="1009935">
                <a:moveTo>
                  <a:pt x="477672" y="0"/>
                </a:moveTo>
                <a:cubicBezTo>
                  <a:pt x="471815" y="41001"/>
                  <a:pt x="469192" y="157501"/>
                  <a:pt x="409433" y="177421"/>
                </a:cubicBezTo>
                <a:cubicBezTo>
                  <a:pt x="395785" y="181970"/>
                  <a:pt x="381066" y="184083"/>
                  <a:pt x="368490" y="191069"/>
                </a:cubicBezTo>
                <a:cubicBezTo>
                  <a:pt x="339813" y="207001"/>
                  <a:pt x="286603" y="245660"/>
                  <a:pt x="286603" y="245660"/>
                </a:cubicBezTo>
                <a:cubicBezTo>
                  <a:pt x="277505" y="259308"/>
                  <a:pt x="261628" y="270365"/>
                  <a:pt x="259308" y="286603"/>
                </a:cubicBezTo>
                <a:cubicBezTo>
                  <a:pt x="244652" y="389195"/>
                  <a:pt x="348019" y="298299"/>
                  <a:pt x="259308" y="450377"/>
                </a:cubicBezTo>
                <a:cubicBezTo>
                  <a:pt x="242778" y="478714"/>
                  <a:pt x="177421" y="504968"/>
                  <a:pt x="177421" y="504968"/>
                </a:cubicBezTo>
                <a:cubicBezTo>
                  <a:pt x="172872" y="532263"/>
                  <a:pt x="172524" y="560602"/>
                  <a:pt x="163773" y="586854"/>
                </a:cubicBezTo>
                <a:cubicBezTo>
                  <a:pt x="158586" y="602415"/>
                  <a:pt x="142237" y="612439"/>
                  <a:pt x="136478" y="627797"/>
                </a:cubicBezTo>
                <a:cubicBezTo>
                  <a:pt x="99938" y="725237"/>
                  <a:pt x="156043" y="673893"/>
                  <a:pt x="81887" y="723332"/>
                </a:cubicBezTo>
                <a:cubicBezTo>
                  <a:pt x="72788" y="750627"/>
                  <a:pt x="56980" y="776546"/>
                  <a:pt x="54591" y="805218"/>
                </a:cubicBezTo>
                <a:cubicBezTo>
                  <a:pt x="50042" y="859809"/>
                  <a:pt x="57053" y="916633"/>
                  <a:pt x="40943" y="968991"/>
                </a:cubicBezTo>
                <a:cubicBezTo>
                  <a:pt x="36712" y="982741"/>
                  <a:pt x="10172" y="972466"/>
                  <a:pt x="0" y="982639"/>
                </a:cubicBezTo>
                <a:lnTo>
                  <a:pt x="0" y="1009935"/>
                </a:lnTo>
              </a:path>
            </a:pathLst>
          </a:custGeom>
          <a:noFill/>
          <a:ln w="38100" algn="ctr">
            <a:solidFill>
              <a:srgbClr val="FF3300"/>
            </a:solidFill>
            <a:round/>
            <a:headEnd/>
            <a:tailEnd/>
          </a:ln>
          <a:extLst>
            <a:ext uri="{909E8E84-426E-40DD-AFC4-6F175D3DCCD1}">
              <a14:hiddenFill xmlns:a14="http://schemas.microsoft.com/office/drawing/2010/main">
                <a:solidFill>
                  <a:srgbClr val="FFFFFF"/>
                </a:solidFill>
              </a14:hiddenFill>
            </a:ext>
          </a:extLst>
        </p:spPr>
        <p:txBody>
          <a:bodyPr wrap="none"/>
          <a:lstStyle/>
          <a:p>
            <a:endParaRPr lang="en-GB"/>
          </a:p>
        </p:txBody>
      </p:sp>
      <p:sp>
        <p:nvSpPr>
          <p:cNvPr id="28678" name="Freeform 21">
            <a:extLst>
              <a:ext uri="{FF2B5EF4-FFF2-40B4-BE49-F238E27FC236}">
                <a16:creationId xmlns:a16="http://schemas.microsoft.com/office/drawing/2014/main" id="{324F23E0-D838-B39F-E71F-8D1C3FC70E65}"/>
              </a:ext>
            </a:extLst>
          </p:cNvPr>
          <p:cNvSpPr>
            <a:spLocks noChangeArrowheads="1"/>
          </p:cNvSpPr>
          <p:nvPr/>
        </p:nvSpPr>
        <p:spPr bwMode="auto">
          <a:xfrm>
            <a:off x="5715000" y="1571625"/>
            <a:ext cx="1487488" cy="698500"/>
          </a:xfrm>
          <a:custGeom>
            <a:avLst/>
            <a:gdLst>
              <a:gd name="T0" fmla="*/ 0 w 1487606"/>
              <a:gd name="T1" fmla="*/ 697840 h 698560"/>
              <a:gd name="T2" fmla="*/ 27271 w 1487606"/>
              <a:gd name="T3" fmla="*/ 656945 h 698560"/>
              <a:gd name="T4" fmla="*/ 40907 w 1487606"/>
              <a:gd name="T5" fmla="*/ 616038 h 698560"/>
              <a:gd name="T6" fmla="*/ 95438 w 1487606"/>
              <a:gd name="T7" fmla="*/ 602402 h 698560"/>
              <a:gd name="T8" fmla="*/ 136346 w 1487606"/>
              <a:gd name="T9" fmla="*/ 575142 h 698560"/>
              <a:gd name="T10" fmla="*/ 149981 w 1487606"/>
              <a:gd name="T11" fmla="*/ 534235 h 698560"/>
              <a:gd name="T12" fmla="*/ 177253 w 1487606"/>
              <a:gd name="T13" fmla="*/ 493340 h 698560"/>
              <a:gd name="T14" fmla="*/ 190889 w 1487606"/>
              <a:gd name="T15" fmla="*/ 452432 h 698560"/>
              <a:gd name="T16" fmla="*/ 272691 w 1487606"/>
              <a:gd name="T17" fmla="*/ 411537 h 698560"/>
              <a:gd name="T18" fmla="*/ 368141 w 1487606"/>
              <a:gd name="T19" fmla="*/ 397901 h 698560"/>
              <a:gd name="T20" fmla="*/ 449944 w 1487606"/>
              <a:gd name="T21" fmla="*/ 384266 h 698560"/>
              <a:gd name="T22" fmla="*/ 490851 w 1487606"/>
              <a:gd name="T23" fmla="*/ 356994 h 698560"/>
              <a:gd name="T24" fmla="*/ 518120 w 1487606"/>
              <a:gd name="T25" fmla="*/ 316099 h 698560"/>
              <a:gd name="T26" fmla="*/ 559027 w 1487606"/>
              <a:gd name="T27" fmla="*/ 302463 h 698560"/>
              <a:gd name="T28" fmla="*/ 804450 w 1487606"/>
              <a:gd name="T29" fmla="*/ 288827 h 698560"/>
              <a:gd name="T30" fmla="*/ 845354 w 1487606"/>
              <a:gd name="T31" fmla="*/ 261557 h 698560"/>
              <a:gd name="T32" fmla="*/ 858990 w 1487606"/>
              <a:gd name="T33" fmla="*/ 220660 h 698560"/>
              <a:gd name="T34" fmla="*/ 940795 w 1487606"/>
              <a:gd name="T35" fmla="*/ 207025 h 698560"/>
              <a:gd name="T36" fmla="*/ 1199860 w 1487606"/>
              <a:gd name="T37" fmla="*/ 207025 h 698560"/>
              <a:gd name="T38" fmla="*/ 1281662 w 1487606"/>
              <a:gd name="T39" fmla="*/ 166129 h 698560"/>
              <a:gd name="T40" fmla="*/ 1363477 w 1487606"/>
              <a:gd name="T41" fmla="*/ 152494 h 698560"/>
              <a:gd name="T42" fmla="*/ 1418012 w 1487606"/>
              <a:gd name="T43" fmla="*/ 70691 h 698560"/>
              <a:gd name="T44" fmla="*/ 1431644 w 1487606"/>
              <a:gd name="T45" fmla="*/ 29784 h 698560"/>
              <a:gd name="T46" fmla="*/ 1486187 w 1487606"/>
              <a:gd name="T47" fmla="*/ 2524 h 69856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487606"/>
              <a:gd name="T73" fmla="*/ 0 h 698560"/>
              <a:gd name="T74" fmla="*/ 1487606 w 1487606"/>
              <a:gd name="T75" fmla="*/ 698560 h 698560"/>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487606" h="698560">
                <a:moveTo>
                  <a:pt x="0" y="698560"/>
                </a:moveTo>
                <a:cubicBezTo>
                  <a:pt x="9098" y="684912"/>
                  <a:pt x="19960" y="672288"/>
                  <a:pt x="27295" y="657617"/>
                </a:cubicBezTo>
                <a:cubicBezTo>
                  <a:pt x="33729" y="644750"/>
                  <a:pt x="29709" y="625661"/>
                  <a:pt x="40943" y="616674"/>
                </a:cubicBezTo>
                <a:cubicBezTo>
                  <a:pt x="55590" y="604957"/>
                  <a:pt x="77337" y="607575"/>
                  <a:pt x="95534" y="603026"/>
                </a:cubicBezTo>
                <a:cubicBezTo>
                  <a:pt x="109182" y="593927"/>
                  <a:pt x="126231" y="588538"/>
                  <a:pt x="136478" y="575730"/>
                </a:cubicBezTo>
                <a:cubicBezTo>
                  <a:pt x="145465" y="564497"/>
                  <a:pt x="143691" y="547654"/>
                  <a:pt x="150125" y="534787"/>
                </a:cubicBezTo>
                <a:cubicBezTo>
                  <a:pt x="157460" y="520116"/>
                  <a:pt x="168322" y="507492"/>
                  <a:pt x="177421" y="493844"/>
                </a:cubicBezTo>
                <a:cubicBezTo>
                  <a:pt x="181970" y="480196"/>
                  <a:pt x="182082" y="464134"/>
                  <a:pt x="191069" y="452900"/>
                </a:cubicBezTo>
                <a:cubicBezTo>
                  <a:pt x="206404" y="433731"/>
                  <a:pt x="249409" y="416666"/>
                  <a:pt x="272955" y="411957"/>
                </a:cubicBezTo>
                <a:cubicBezTo>
                  <a:pt x="304498" y="405648"/>
                  <a:pt x="336695" y="403200"/>
                  <a:pt x="368489" y="398309"/>
                </a:cubicBezTo>
                <a:cubicBezTo>
                  <a:pt x="395839" y="394101"/>
                  <a:pt x="423080" y="389211"/>
                  <a:pt x="450376" y="384662"/>
                </a:cubicBezTo>
                <a:cubicBezTo>
                  <a:pt x="464024" y="375563"/>
                  <a:pt x="479721" y="368964"/>
                  <a:pt x="491319" y="357366"/>
                </a:cubicBezTo>
                <a:cubicBezTo>
                  <a:pt x="502917" y="345768"/>
                  <a:pt x="505807" y="326670"/>
                  <a:pt x="518615" y="316423"/>
                </a:cubicBezTo>
                <a:cubicBezTo>
                  <a:pt x="529849" y="307436"/>
                  <a:pt x="545237" y="304139"/>
                  <a:pt x="559558" y="302775"/>
                </a:cubicBezTo>
                <a:cubicBezTo>
                  <a:pt x="641201" y="294999"/>
                  <a:pt x="723331" y="293676"/>
                  <a:pt x="805218" y="289127"/>
                </a:cubicBezTo>
                <a:cubicBezTo>
                  <a:pt x="818866" y="280029"/>
                  <a:pt x="835915" y="274640"/>
                  <a:pt x="846161" y="261832"/>
                </a:cubicBezTo>
                <a:cubicBezTo>
                  <a:pt x="855148" y="250598"/>
                  <a:pt x="847318" y="228026"/>
                  <a:pt x="859809" y="220888"/>
                </a:cubicBezTo>
                <a:cubicBezTo>
                  <a:pt x="883835" y="207159"/>
                  <a:pt x="914400" y="211790"/>
                  <a:pt x="941695" y="207241"/>
                </a:cubicBezTo>
                <a:cubicBezTo>
                  <a:pt x="1070640" y="225661"/>
                  <a:pt x="1040628" y="228624"/>
                  <a:pt x="1201003" y="207241"/>
                </a:cubicBezTo>
                <a:cubicBezTo>
                  <a:pt x="1278350" y="196928"/>
                  <a:pt x="1206211" y="191856"/>
                  <a:pt x="1282889" y="166297"/>
                </a:cubicBezTo>
                <a:cubicBezTo>
                  <a:pt x="1309141" y="157546"/>
                  <a:pt x="1337480" y="157199"/>
                  <a:pt x="1364776" y="152650"/>
                </a:cubicBezTo>
                <a:cubicBezTo>
                  <a:pt x="1382973" y="125354"/>
                  <a:pt x="1408993" y="101885"/>
                  <a:pt x="1419367" y="70763"/>
                </a:cubicBezTo>
                <a:cubicBezTo>
                  <a:pt x="1423916" y="57115"/>
                  <a:pt x="1424028" y="41054"/>
                  <a:pt x="1433015" y="29820"/>
                </a:cubicBezTo>
                <a:cubicBezTo>
                  <a:pt x="1456871" y="0"/>
                  <a:pt x="1463345" y="2524"/>
                  <a:pt x="1487606" y="2524"/>
                </a:cubicBezTo>
              </a:path>
            </a:pathLst>
          </a:custGeom>
          <a:noFill/>
          <a:ln w="38100" algn="ctr">
            <a:solidFill>
              <a:srgbClr val="66FF33"/>
            </a:solidFill>
            <a:round/>
            <a:headEnd/>
            <a:tailEnd/>
          </a:ln>
          <a:extLst>
            <a:ext uri="{909E8E84-426E-40DD-AFC4-6F175D3DCCD1}">
              <a14:hiddenFill xmlns:a14="http://schemas.microsoft.com/office/drawing/2010/main">
                <a:solidFill>
                  <a:srgbClr val="FFFFFF"/>
                </a:solidFill>
              </a14:hiddenFill>
            </a:ext>
          </a:extLst>
        </p:spPr>
        <p:txBody>
          <a:bodyPr wrap="none"/>
          <a:lstStyle/>
          <a:p>
            <a:endParaRPr lang="en-GB"/>
          </a:p>
        </p:txBody>
      </p:sp>
      <p:sp>
        <p:nvSpPr>
          <p:cNvPr id="23" name="Freeform 22">
            <a:extLst>
              <a:ext uri="{FF2B5EF4-FFF2-40B4-BE49-F238E27FC236}">
                <a16:creationId xmlns:a16="http://schemas.microsoft.com/office/drawing/2014/main" id="{6BEA961F-E52D-9F0B-4252-60D7777E8DFE}"/>
              </a:ext>
            </a:extLst>
          </p:cNvPr>
          <p:cNvSpPr>
            <a:spLocks noChangeArrowheads="1"/>
          </p:cNvSpPr>
          <p:nvPr/>
        </p:nvSpPr>
        <p:spPr bwMode="auto">
          <a:xfrm>
            <a:off x="7019925" y="4652963"/>
            <a:ext cx="763588" cy="428625"/>
          </a:xfrm>
          <a:custGeom>
            <a:avLst/>
            <a:gdLst>
              <a:gd name="T0" fmla="*/ 95871 w 763670"/>
              <a:gd name="T1" fmla="*/ 297458 h 451123"/>
              <a:gd name="T2" fmla="*/ 368556 w 763670"/>
              <a:gd name="T3" fmla="*/ 278268 h 451123"/>
              <a:gd name="T4" fmla="*/ 409457 w 763670"/>
              <a:gd name="T5" fmla="*/ 259077 h 451123"/>
              <a:gd name="T6" fmla="*/ 436728 w 763670"/>
              <a:gd name="T7" fmla="*/ 230291 h 451123"/>
              <a:gd name="T8" fmla="*/ 518537 w 763670"/>
              <a:gd name="T9" fmla="*/ 191909 h 451123"/>
              <a:gd name="T10" fmla="*/ 532170 w 763670"/>
              <a:gd name="T11" fmla="*/ 163123 h 451123"/>
              <a:gd name="T12" fmla="*/ 627614 w 763670"/>
              <a:gd name="T13" fmla="*/ 143931 h 451123"/>
              <a:gd name="T14" fmla="*/ 723050 w 763670"/>
              <a:gd name="T15" fmla="*/ 76763 h 451123"/>
              <a:gd name="T16" fmla="*/ 750318 w 763670"/>
              <a:gd name="T17" fmla="*/ 0 h 4511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63670"/>
              <a:gd name="T28" fmla="*/ 0 h 451123"/>
              <a:gd name="T29" fmla="*/ 763670 w 763670"/>
              <a:gd name="T30" fmla="*/ 451123 h 45112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63670" h="451123">
                <a:moveTo>
                  <a:pt x="95961" y="423080"/>
                </a:moveTo>
                <a:cubicBezTo>
                  <a:pt x="233155" y="377351"/>
                  <a:pt x="0" y="451123"/>
                  <a:pt x="368916" y="395785"/>
                </a:cubicBezTo>
                <a:cubicBezTo>
                  <a:pt x="385137" y="393352"/>
                  <a:pt x="396211" y="377588"/>
                  <a:pt x="409859" y="368489"/>
                </a:cubicBezTo>
                <a:cubicBezTo>
                  <a:pt x="418958" y="354841"/>
                  <a:pt x="424811" y="338347"/>
                  <a:pt x="437155" y="327546"/>
                </a:cubicBezTo>
                <a:cubicBezTo>
                  <a:pt x="461843" y="305944"/>
                  <a:pt x="519041" y="272955"/>
                  <a:pt x="519041" y="272955"/>
                </a:cubicBezTo>
                <a:cubicBezTo>
                  <a:pt x="523590" y="259307"/>
                  <a:pt x="522517" y="242184"/>
                  <a:pt x="532689" y="232012"/>
                </a:cubicBezTo>
                <a:cubicBezTo>
                  <a:pt x="539216" y="225485"/>
                  <a:pt x="627750" y="204834"/>
                  <a:pt x="628223" y="204716"/>
                </a:cubicBezTo>
                <a:cubicBezTo>
                  <a:pt x="690794" y="110860"/>
                  <a:pt x="651692" y="133204"/>
                  <a:pt x="723758" y="109182"/>
                </a:cubicBezTo>
                <a:cubicBezTo>
                  <a:pt x="763670" y="49313"/>
                  <a:pt x="751053" y="84641"/>
                  <a:pt x="751053" y="0"/>
                </a:cubicBezTo>
              </a:path>
            </a:pathLst>
          </a:custGeom>
          <a:noFill/>
          <a:ln w="38100" algn="ctr">
            <a:solidFill>
              <a:srgbClr val="FFCC66"/>
            </a:solidFill>
            <a:round/>
            <a:headEnd/>
            <a:tailEnd/>
          </a:ln>
          <a:extLst>
            <a:ext uri="{909E8E84-426E-40DD-AFC4-6F175D3DCCD1}">
              <a14:hiddenFill xmlns:a14="http://schemas.microsoft.com/office/drawing/2010/main">
                <a:solidFill>
                  <a:srgbClr val="FFFFFF"/>
                </a:solidFill>
              </a14:hiddenFill>
            </a:ext>
          </a:extLst>
        </p:spPr>
        <p:txBody>
          <a:bodyPr wrap="none"/>
          <a:lstStyle/>
          <a:p>
            <a:endParaRPr lang="en-GB"/>
          </a:p>
        </p:txBody>
      </p:sp>
      <p:sp>
        <p:nvSpPr>
          <p:cNvPr id="27657" name="TextBox 8">
            <a:extLst>
              <a:ext uri="{FF2B5EF4-FFF2-40B4-BE49-F238E27FC236}">
                <a16:creationId xmlns:a16="http://schemas.microsoft.com/office/drawing/2014/main" id="{E2C57B3B-4C4A-2CE4-F593-32A1C5AD88F8}"/>
              </a:ext>
            </a:extLst>
          </p:cNvPr>
          <p:cNvSpPr txBox="1">
            <a:spLocks noChangeArrowheads="1"/>
          </p:cNvSpPr>
          <p:nvPr/>
        </p:nvSpPr>
        <p:spPr bwMode="auto">
          <a:xfrm>
            <a:off x="5580063" y="1268413"/>
            <a:ext cx="357187" cy="519112"/>
          </a:xfrm>
          <a:prstGeom prst="rect">
            <a:avLst/>
          </a:prstGeom>
          <a:noFill/>
          <a:ln>
            <a:noFill/>
          </a:ln>
        </p:spPr>
        <p:txBody>
          <a:bodyPr>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defRPr/>
            </a:pPr>
            <a:r>
              <a:rPr lang="en-US" altLang="en-US" sz="2800" b="1">
                <a:solidFill>
                  <a:schemeClr val="bg2"/>
                </a:solidFill>
                <a:effectLst>
                  <a:outerShdw blurRad="38100" dist="38100" dir="2700000" algn="tl">
                    <a:srgbClr val="FFFFFF"/>
                  </a:outerShdw>
                </a:effectLst>
                <a:latin typeface="Eras Bold ITC" panose="020B0907030504020204" pitchFamily="34" charset="0"/>
              </a:rPr>
              <a:t>F</a:t>
            </a:r>
          </a:p>
        </p:txBody>
      </p:sp>
      <p:sp>
        <p:nvSpPr>
          <p:cNvPr id="10" name="TextBox 9">
            <a:extLst>
              <a:ext uri="{FF2B5EF4-FFF2-40B4-BE49-F238E27FC236}">
                <a16:creationId xmlns:a16="http://schemas.microsoft.com/office/drawing/2014/main" id="{D53B2668-568C-3E04-9B53-2B22BD854743}"/>
              </a:ext>
            </a:extLst>
          </p:cNvPr>
          <p:cNvSpPr txBox="1"/>
          <p:nvPr/>
        </p:nvSpPr>
        <p:spPr>
          <a:xfrm>
            <a:off x="6572250" y="1285875"/>
            <a:ext cx="357188" cy="519113"/>
          </a:xfrm>
          <a:prstGeom prst="rect">
            <a:avLst/>
          </a:prstGeom>
          <a:noFill/>
        </p:spPr>
        <p:txBody>
          <a:bodyPr>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defRPr/>
            </a:pPr>
            <a:r>
              <a:rPr lang="en-US" altLang="en-US" sz="2800" b="1">
                <a:solidFill>
                  <a:schemeClr val="bg2"/>
                </a:solidFill>
                <a:effectLst>
                  <a:outerShdw blurRad="38100" dist="38100" dir="2700000" algn="tl">
                    <a:srgbClr val="FFFFFF"/>
                  </a:outerShdw>
                </a:effectLst>
                <a:latin typeface="Eras Bold ITC" panose="020B0907030504020204" pitchFamily="34" charset="0"/>
              </a:rPr>
              <a:t>P</a:t>
            </a:r>
          </a:p>
        </p:txBody>
      </p:sp>
      <p:sp>
        <p:nvSpPr>
          <p:cNvPr id="11" name="TextBox 10">
            <a:extLst>
              <a:ext uri="{FF2B5EF4-FFF2-40B4-BE49-F238E27FC236}">
                <a16:creationId xmlns:a16="http://schemas.microsoft.com/office/drawing/2014/main" id="{A1FF7E0E-31AB-AA3B-7AEF-52ACCA880596}"/>
              </a:ext>
            </a:extLst>
          </p:cNvPr>
          <p:cNvSpPr txBox="1"/>
          <p:nvPr/>
        </p:nvSpPr>
        <p:spPr>
          <a:xfrm>
            <a:off x="6715125" y="2000250"/>
            <a:ext cx="357188" cy="519113"/>
          </a:xfrm>
          <a:prstGeom prst="rect">
            <a:avLst/>
          </a:prstGeom>
          <a:noFill/>
        </p:spPr>
        <p:txBody>
          <a:bodyPr>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defRPr/>
            </a:pPr>
            <a:r>
              <a:rPr lang="en-US" altLang="en-US" sz="2800" b="1">
                <a:solidFill>
                  <a:schemeClr val="bg2"/>
                </a:solidFill>
                <a:effectLst>
                  <a:outerShdw blurRad="38100" dist="38100" dir="2700000" algn="tl">
                    <a:srgbClr val="FFFFFF"/>
                  </a:outerShdw>
                </a:effectLst>
                <a:latin typeface="Eras Bold ITC" panose="020B0907030504020204" pitchFamily="34" charset="0"/>
              </a:rPr>
              <a:t>T</a:t>
            </a:r>
          </a:p>
        </p:txBody>
      </p:sp>
      <p:sp>
        <p:nvSpPr>
          <p:cNvPr id="12" name="TextBox 11">
            <a:extLst>
              <a:ext uri="{FF2B5EF4-FFF2-40B4-BE49-F238E27FC236}">
                <a16:creationId xmlns:a16="http://schemas.microsoft.com/office/drawing/2014/main" id="{35F87888-3877-BBD3-B35E-8CAD69C0B57B}"/>
              </a:ext>
            </a:extLst>
          </p:cNvPr>
          <p:cNvSpPr txBox="1"/>
          <p:nvPr/>
        </p:nvSpPr>
        <p:spPr>
          <a:xfrm>
            <a:off x="7143750" y="4500563"/>
            <a:ext cx="357188" cy="519112"/>
          </a:xfrm>
          <a:prstGeom prst="rect">
            <a:avLst/>
          </a:prstGeom>
          <a:noFill/>
        </p:spPr>
        <p:txBody>
          <a:bodyPr>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defRPr/>
            </a:pPr>
            <a:r>
              <a:rPr lang="en-US" altLang="en-US" sz="2800" b="1">
                <a:solidFill>
                  <a:schemeClr val="bg2"/>
                </a:solidFill>
                <a:effectLst>
                  <a:outerShdw blurRad="38100" dist="38100" dir="2700000" algn="tl">
                    <a:srgbClr val="FFFFFF"/>
                  </a:outerShdw>
                </a:effectLst>
                <a:latin typeface="Eras Bold ITC" panose="020B0907030504020204" pitchFamily="34" charset="0"/>
              </a:rPr>
              <a:t>P</a:t>
            </a:r>
          </a:p>
        </p:txBody>
      </p:sp>
      <p:sp>
        <p:nvSpPr>
          <p:cNvPr id="13" name="TextBox 12">
            <a:extLst>
              <a:ext uri="{FF2B5EF4-FFF2-40B4-BE49-F238E27FC236}">
                <a16:creationId xmlns:a16="http://schemas.microsoft.com/office/drawing/2014/main" id="{DD5F5FC1-6ACD-5F34-DF8C-4C3C9E03C098}"/>
              </a:ext>
            </a:extLst>
          </p:cNvPr>
          <p:cNvSpPr txBox="1"/>
          <p:nvPr/>
        </p:nvSpPr>
        <p:spPr>
          <a:xfrm>
            <a:off x="7572375" y="5000625"/>
            <a:ext cx="357188" cy="519113"/>
          </a:xfrm>
          <a:prstGeom prst="rect">
            <a:avLst/>
          </a:prstGeom>
          <a:noFill/>
        </p:spPr>
        <p:txBody>
          <a:bodyPr>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defRPr/>
            </a:pPr>
            <a:r>
              <a:rPr lang="en-US" altLang="en-US" sz="2800" b="1">
                <a:solidFill>
                  <a:schemeClr val="bg2"/>
                </a:solidFill>
                <a:effectLst>
                  <a:outerShdw blurRad="38100" dist="38100" dir="2700000" algn="tl">
                    <a:srgbClr val="FFFFFF"/>
                  </a:outerShdw>
                </a:effectLst>
                <a:latin typeface="Eras Bold ITC" panose="020B0907030504020204" pitchFamily="34" charset="0"/>
              </a:rPr>
              <a:t>O</a:t>
            </a:r>
          </a:p>
        </p:txBody>
      </p:sp>
      <p:sp>
        <p:nvSpPr>
          <p:cNvPr id="27663" name="TextBox 8">
            <a:extLst>
              <a:ext uri="{FF2B5EF4-FFF2-40B4-BE49-F238E27FC236}">
                <a16:creationId xmlns:a16="http://schemas.microsoft.com/office/drawing/2014/main" id="{1D465C74-4AA4-1786-5251-56569CDA1D02}"/>
              </a:ext>
            </a:extLst>
          </p:cNvPr>
          <p:cNvSpPr txBox="1">
            <a:spLocks noChangeArrowheads="1"/>
          </p:cNvSpPr>
          <p:nvPr/>
        </p:nvSpPr>
        <p:spPr bwMode="auto">
          <a:xfrm>
            <a:off x="5795963" y="4005263"/>
            <a:ext cx="357187" cy="519112"/>
          </a:xfrm>
          <a:prstGeom prst="rect">
            <a:avLst/>
          </a:prstGeom>
          <a:noFill/>
          <a:ln>
            <a:noFill/>
          </a:ln>
        </p:spPr>
        <p:txBody>
          <a:bodyPr>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defRPr/>
            </a:pPr>
            <a:r>
              <a:rPr lang="en-US" altLang="en-US" sz="2800" b="1">
                <a:solidFill>
                  <a:schemeClr val="bg2"/>
                </a:solidFill>
                <a:effectLst>
                  <a:outerShdw blurRad="38100" dist="38100" dir="2700000" algn="tl">
                    <a:srgbClr val="FFFFFF"/>
                  </a:outerShdw>
                </a:effectLst>
                <a:latin typeface="Eras Bold ITC" panose="020B0907030504020204" pitchFamily="34" charset="0"/>
              </a:rPr>
              <a:t>F</a:t>
            </a:r>
          </a:p>
        </p:txBody>
      </p:sp>
      <p:sp>
        <p:nvSpPr>
          <p:cNvPr id="27666" name="Freeform 18">
            <a:extLst>
              <a:ext uri="{FF2B5EF4-FFF2-40B4-BE49-F238E27FC236}">
                <a16:creationId xmlns:a16="http://schemas.microsoft.com/office/drawing/2014/main" id="{540FA7A2-2C75-AA4B-B5D5-2A824ADB3C7B}"/>
              </a:ext>
            </a:extLst>
          </p:cNvPr>
          <p:cNvSpPr>
            <a:spLocks/>
          </p:cNvSpPr>
          <p:nvPr/>
        </p:nvSpPr>
        <p:spPr bwMode="auto">
          <a:xfrm>
            <a:off x="6330950" y="3854450"/>
            <a:ext cx="141288" cy="431800"/>
          </a:xfrm>
          <a:custGeom>
            <a:avLst/>
            <a:gdLst>
              <a:gd name="T0" fmla="*/ 22225 w 89"/>
              <a:gd name="T1" fmla="*/ 17463 h 272"/>
              <a:gd name="T2" fmla="*/ 80963 w 89"/>
              <a:gd name="T3" fmla="*/ 65088 h 272"/>
              <a:gd name="T4" fmla="*/ 141288 w 89"/>
              <a:gd name="T5" fmla="*/ 134938 h 272"/>
              <a:gd name="T6" fmla="*/ 117475 w 89"/>
              <a:gd name="T7" fmla="*/ 206375 h 272"/>
              <a:gd name="T8" fmla="*/ 69850 w 89"/>
              <a:gd name="T9" fmla="*/ 277813 h 272"/>
              <a:gd name="T10" fmla="*/ 128588 w 89"/>
              <a:gd name="T11" fmla="*/ 385763 h 272"/>
              <a:gd name="T12" fmla="*/ 117475 w 89"/>
              <a:gd name="T13" fmla="*/ 431800 h 27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9" h="272">
                <a:moveTo>
                  <a:pt x="14" y="11"/>
                </a:moveTo>
                <a:cubicBezTo>
                  <a:pt x="57" y="74"/>
                  <a:pt x="0" y="0"/>
                  <a:pt x="51" y="41"/>
                </a:cubicBezTo>
                <a:cubicBezTo>
                  <a:pt x="66" y="53"/>
                  <a:pt x="75" y="72"/>
                  <a:pt x="89" y="85"/>
                </a:cubicBezTo>
                <a:cubicBezTo>
                  <a:pt x="84" y="100"/>
                  <a:pt x="82" y="117"/>
                  <a:pt x="74" y="130"/>
                </a:cubicBezTo>
                <a:cubicBezTo>
                  <a:pt x="32" y="197"/>
                  <a:pt x="65" y="84"/>
                  <a:pt x="44" y="175"/>
                </a:cubicBezTo>
                <a:cubicBezTo>
                  <a:pt x="53" y="204"/>
                  <a:pt x="72" y="214"/>
                  <a:pt x="81" y="243"/>
                </a:cubicBezTo>
                <a:cubicBezTo>
                  <a:pt x="79" y="253"/>
                  <a:pt x="74" y="272"/>
                  <a:pt x="74" y="272"/>
                </a:cubicBezTo>
              </a:path>
            </a:pathLst>
          </a:custGeom>
          <a:noFill/>
          <a:ln w="38100" cmpd="sng">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nodeType="clickEffect">
                                  <p:stCondLst>
                                    <p:cond delay="0"/>
                                  </p:stCondLst>
                                  <p:childTnLst>
                                    <p:set>
                                      <p:cBhvr>
                                        <p:cTn id="6" dur="1" fill="hold">
                                          <p:stCondLst>
                                            <p:cond delay="0"/>
                                          </p:stCondLst>
                                        </p:cTn>
                                        <p:tgtEl>
                                          <p:spTgt spid="28677"/>
                                        </p:tgtEl>
                                        <p:attrNameLst>
                                          <p:attrName>style.visibility</p:attrName>
                                        </p:attrNameLst>
                                      </p:cBhvr>
                                      <p:to>
                                        <p:strVal val="visible"/>
                                      </p:to>
                                    </p:set>
                                    <p:animEffect transition="in" filter="wipe(down)">
                                      <p:cBhvr>
                                        <p:cTn id="7" dur="2000"/>
                                        <p:tgtEl>
                                          <p:spTgt spid="2867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nodeType="clickEffect">
                                  <p:stCondLst>
                                    <p:cond delay="0"/>
                                  </p:stCondLst>
                                  <p:childTnLst>
                                    <p:set>
                                      <p:cBhvr>
                                        <p:cTn id="11" dur="1" fill="hold">
                                          <p:stCondLst>
                                            <p:cond delay="0"/>
                                          </p:stCondLst>
                                        </p:cTn>
                                        <p:tgtEl>
                                          <p:spTgt spid="27666"/>
                                        </p:tgtEl>
                                        <p:attrNameLst>
                                          <p:attrName>style.visibility</p:attrName>
                                        </p:attrNameLst>
                                      </p:cBhvr>
                                      <p:to>
                                        <p:strVal val="visible"/>
                                      </p:to>
                                    </p:set>
                                    <p:animEffect transition="in" filter="wipe(up)">
                                      <p:cBhvr>
                                        <p:cTn id="12" dur="2000"/>
                                        <p:tgtEl>
                                          <p:spTgt spid="2766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4" fill="hold" nodeType="clickEffect">
                                  <p:stCondLst>
                                    <p:cond delay="0"/>
                                  </p:stCondLst>
                                  <p:childTnLst>
                                    <p:set>
                                      <p:cBhvr>
                                        <p:cTn id="16" dur="1" fill="hold">
                                          <p:stCondLst>
                                            <p:cond delay="0"/>
                                          </p:stCondLst>
                                        </p:cTn>
                                        <p:tgtEl>
                                          <p:spTgt spid="28678"/>
                                        </p:tgtEl>
                                        <p:attrNameLst>
                                          <p:attrName>style.visibility</p:attrName>
                                        </p:attrNameLst>
                                      </p:cBhvr>
                                      <p:to>
                                        <p:strVal val="visible"/>
                                      </p:to>
                                    </p:set>
                                    <p:animEffect transition="in" filter="wipe(down)">
                                      <p:cBhvr>
                                        <p:cTn id="17" dur="2000"/>
                                        <p:tgtEl>
                                          <p:spTgt spid="28678"/>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4" fill="hold" nodeType="click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wipe(down)">
                                      <p:cBhvr>
                                        <p:cTn id="22" dur="2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7" grpId="0" animBg="1"/>
      <p:bldP spid="28678" grpId="0" animBg="1"/>
      <p:bldP spid="23" grpId="0" animBg="1"/>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23554" name="Picture 17" descr="C:\Documents and Settings\user\My Documents\My Pictures\figure5-22.jpg">
            <a:extLst>
              <a:ext uri="{FF2B5EF4-FFF2-40B4-BE49-F238E27FC236}">
                <a16:creationId xmlns:a16="http://schemas.microsoft.com/office/drawing/2014/main" id="{07D0740E-0706-9D9C-2DD9-F551FCBFFAC2}"/>
              </a:ext>
            </a:extLst>
          </p:cNvPr>
          <p:cNvPicPr>
            <a:picLocks noGrp="1" noChangeAspect="1" noChangeArrowheads="1"/>
          </p:cNvPicPr>
          <p:nvPr>
            <p:ph sz="half" idx="4294967295"/>
          </p:nvPr>
        </p:nvPicPr>
        <p:blipFill>
          <a:blip r:embed="rId2">
            <a:extLst>
              <a:ext uri="{28A0092B-C50C-407E-A947-70E740481C1C}">
                <a14:useLocalDpi xmlns:a14="http://schemas.microsoft.com/office/drawing/2010/main" val="0"/>
              </a:ext>
            </a:extLst>
          </a:blip>
          <a:srcRect b="5853"/>
          <a:stretch>
            <a:fillRect/>
          </a:stretch>
        </p:blipFill>
        <p:spPr>
          <a:xfrm>
            <a:off x="2571750" y="1785938"/>
            <a:ext cx="4286250" cy="3929062"/>
          </a:xfrm>
        </p:spPr>
      </p:pic>
      <p:sp>
        <p:nvSpPr>
          <p:cNvPr id="25603" name="Rectangle 3">
            <a:extLst>
              <a:ext uri="{FF2B5EF4-FFF2-40B4-BE49-F238E27FC236}">
                <a16:creationId xmlns:a16="http://schemas.microsoft.com/office/drawing/2014/main" id="{8C3DE235-6320-6708-1C7C-91D568893C26}"/>
              </a:ext>
            </a:extLst>
          </p:cNvPr>
          <p:cNvSpPr>
            <a:spLocks noChangeArrowheads="1"/>
          </p:cNvSpPr>
          <p:nvPr/>
        </p:nvSpPr>
        <p:spPr bwMode="auto">
          <a:xfrm>
            <a:off x="820738" y="1588"/>
            <a:ext cx="7500937" cy="1384300"/>
          </a:xfrm>
          <a:prstGeom prst="rect">
            <a:avLst/>
          </a:prstGeom>
          <a:noFill/>
          <a:ln>
            <a:noFill/>
          </a:ln>
        </p:spPr>
        <p:txBody>
          <a:bodyPr>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defRPr/>
            </a:pPr>
            <a:r>
              <a:rPr lang="en-US" altLang="en-US" sz="2800" dirty="0">
                <a:solidFill>
                  <a:schemeClr val="bg2"/>
                </a:solidFill>
              </a:rPr>
              <a:t>Each hemisphere is divided into </a:t>
            </a:r>
            <a:r>
              <a:rPr lang="en-US" altLang="en-US" sz="2800" dirty="0">
                <a:solidFill>
                  <a:schemeClr val="bg1">
                    <a:lumMod val="75000"/>
                  </a:schemeClr>
                </a:solidFill>
              </a:rPr>
              <a:t>FIVE</a:t>
            </a:r>
            <a:r>
              <a:rPr lang="en-US" altLang="en-US" sz="2800" dirty="0"/>
              <a:t> </a:t>
            </a:r>
            <a:r>
              <a:rPr lang="en-US" altLang="en-US" sz="2800" dirty="0">
                <a:solidFill>
                  <a:schemeClr val="bg2"/>
                </a:solidFill>
              </a:rPr>
              <a:t>lobes</a:t>
            </a:r>
            <a:br>
              <a:rPr lang="en-US" altLang="en-US" sz="2800" dirty="0">
                <a:solidFill>
                  <a:schemeClr val="bg2"/>
                </a:solidFill>
              </a:rPr>
            </a:br>
            <a:r>
              <a:rPr lang="en-US" altLang="en-US" sz="2800" dirty="0">
                <a:solidFill>
                  <a:schemeClr val="bg2"/>
                </a:solidFill>
              </a:rPr>
              <a:t> (4 named after overlying bones and 1 hidden by overlying lobes)</a:t>
            </a:r>
          </a:p>
        </p:txBody>
      </p:sp>
      <p:sp>
        <p:nvSpPr>
          <p:cNvPr id="23556" name="Freeform 4">
            <a:extLst>
              <a:ext uri="{FF2B5EF4-FFF2-40B4-BE49-F238E27FC236}">
                <a16:creationId xmlns:a16="http://schemas.microsoft.com/office/drawing/2014/main" id="{1854A481-21D6-1E04-74FF-3C26CA003723}"/>
              </a:ext>
            </a:extLst>
          </p:cNvPr>
          <p:cNvSpPr>
            <a:spLocks noChangeArrowheads="1"/>
          </p:cNvSpPr>
          <p:nvPr/>
        </p:nvSpPr>
        <p:spPr bwMode="auto">
          <a:xfrm>
            <a:off x="4214813" y="2214563"/>
            <a:ext cx="858837" cy="1408112"/>
          </a:xfrm>
          <a:custGeom>
            <a:avLst/>
            <a:gdLst>
              <a:gd name="T0" fmla="*/ 11540 w 716380"/>
              <a:gd name="T1" fmla="*/ 1661352 h 1296537"/>
              <a:gd name="T2" fmla="*/ 35056 w 716380"/>
              <a:gd name="T3" fmla="*/ 1521450 h 1296537"/>
              <a:gd name="T4" fmla="*/ 152637 w 716380"/>
              <a:gd name="T5" fmla="*/ 1503961 h 1296537"/>
              <a:gd name="T6" fmla="*/ 199670 w 716380"/>
              <a:gd name="T7" fmla="*/ 1399035 h 1296537"/>
              <a:gd name="T8" fmla="*/ 223186 w 716380"/>
              <a:gd name="T9" fmla="*/ 1346570 h 1296537"/>
              <a:gd name="T10" fmla="*/ 293734 w 716380"/>
              <a:gd name="T11" fmla="*/ 1311593 h 1296537"/>
              <a:gd name="T12" fmla="*/ 317251 w 716380"/>
              <a:gd name="T13" fmla="*/ 874396 h 1296537"/>
              <a:gd name="T14" fmla="*/ 387799 w 716380"/>
              <a:gd name="T15" fmla="*/ 839419 h 1296537"/>
              <a:gd name="T16" fmla="*/ 411316 w 716380"/>
              <a:gd name="T17" fmla="*/ 786956 h 1296537"/>
              <a:gd name="T18" fmla="*/ 458347 w 716380"/>
              <a:gd name="T19" fmla="*/ 734493 h 1296537"/>
              <a:gd name="T20" fmla="*/ 528897 w 716380"/>
              <a:gd name="T21" fmla="*/ 629564 h 1296537"/>
              <a:gd name="T22" fmla="*/ 599445 w 716380"/>
              <a:gd name="T23" fmla="*/ 594589 h 1296537"/>
              <a:gd name="T24" fmla="*/ 646478 w 716380"/>
              <a:gd name="T25" fmla="*/ 542126 h 1296537"/>
              <a:gd name="T26" fmla="*/ 764059 w 716380"/>
              <a:gd name="T27" fmla="*/ 454686 h 1296537"/>
              <a:gd name="T28" fmla="*/ 811094 w 716380"/>
              <a:gd name="T29" fmla="*/ 349758 h 1296537"/>
              <a:gd name="T30" fmla="*/ 834609 w 716380"/>
              <a:gd name="T31" fmla="*/ 209855 h 1296537"/>
              <a:gd name="T32" fmla="*/ 858125 w 716380"/>
              <a:gd name="T33" fmla="*/ 157391 h 1296537"/>
              <a:gd name="T34" fmla="*/ 999223 w 716380"/>
              <a:gd name="T35" fmla="*/ 87441 h 1296537"/>
              <a:gd name="T36" fmla="*/ 1210869 w 716380"/>
              <a:gd name="T37" fmla="*/ 17489 h 1296537"/>
              <a:gd name="T38" fmla="*/ 1234384 w 716380"/>
              <a:gd name="T39" fmla="*/ 0 h 129653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716380"/>
              <a:gd name="T61" fmla="*/ 0 h 1296537"/>
              <a:gd name="T62" fmla="*/ 716380 w 716380"/>
              <a:gd name="T63" fmla="*/ 1296537 h 129653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716380" h="1296537">
                <a:moveTo>
                  <a:pt x="6697" y="1296537"/>
                </a:moveTo>
                <a:cubicBezTo>
                  <a:pt x="11246" y="1260143"/>
                  <a:pt x="0" y="1217872"/>
                  <a:pt x="20345" y="1187355"/>
                </a:cubicBezTo>
                <a:cubicBezTo>
                  <a:pt x="33212" y="1168054"/>
                  <a:pt x="72181" y="1190109"/>
                  <a:pt x="88583" y="1173707"/>
                </a:cubicBezTo>
                <a:cubicBezTo>
                  <a:pt x="108928" y="1153362"/>
                  <a:pt x="106780" y="1119116"/>
                  <a:pt x="115879" y="1091821"/>
                </a:cubicBezTo>
                <a:cubicBezTo>
                  <a:pt x="120428" y="1078173"/>
                  <a:pt x="117557" y="1058857"/>
                  <a:pt x="129527" y="1050877"/>
                </a:cubicBezTo>
                <a:lnTo>
                  <a:pt x="170470" y="1023582"/>
                </a:lnTo>
                <a:cubicBezTo>
                  <a:pt x="175019" y="909851"/>
                  <a:pt x="167438" y="794981"/>
                  <a:pt x="184118" y="682388"/>
                </a:cubicBezTo>
                <a:cubicBezTo>
                  <a:pt x="186522" y="666163"/>
                  <a:pt x="214814" y="667900"/>
                  <a:pt x="225061" y="655092"/>
                </a:cubicBezTo>
                <a:cubicBezTo>
                  <a:pt x="234048" y="643858"/>
                  <a:pt x="232275" y="627016"/>
                  <a:pt x="238709" y="614149"/>
                </a:cubicBezTo>
                <a:cubicBezTo>
                  <a:pt x="246044" y="599478"/>
                  <a:pt x="258669" y="587877"/>
                  <a:pt x="266004" y="573206"/>
                </a:cubicBezTo>
                <a:cubicBezTo>
                  <a:pt x="288204" y="528805"/>
                  <a:pt x="267835" y="530431"/>
                  <a:pt x="306948" y="491319"/>
                </a:cubicBezTo>
                <a:cubicBezTo>
                  <a:pt x="318546" y="479721"/>
                  <a:pt x="334243" y="473122"/>
                  <a:pt x="347891" y="464024"/>
                </a:cubicBezTo>
                <a:cubicBezTo>
                  <a:pt x="356989" y="450376"/>
                  <a:pt x="363588" y="434678"/>
                  <a:pt x="375186" y="423080"/>
                </a:cubicBezTo>
                <a:cubicBezTo>
                  <a:pt x="422501" y="375765"/>
                  <a:pt x="414309" y="420354"/>
                  <a:pt x="443425" y="354842"/>
                </a:cubicBezTo>
                <a:cubicBezTo>
                  <a:pt x="455110" y="328550"/>
                  <a:pt x="470721" y="272955"/>
                  <a:pt x="470721" y="272955"/>
                </a:cubicBezTo>
                <a:cubicBezTo>
                  <a:pt x="475270" y="236561"/>
                  <a:pt x="477808" y="199859"/>
                  <a:pt x="484369" y="163773"/>
                </a:cubicBezTo>
                <a:cubicBezTo>
                  <a:pt x="486942" y="149619"/>
                  <a:pt x="487844" y="133002"/>
                  <a:pt x="498016" y="122830"/>
                </a:cubicBezTo>
                <a:cubicBezTo>
                  <a:pt x="521213" y="99633"/>
                  <a:pt x="548781" y="78613"/>
                  <a:pt x="579903" y="68239"/>
                </a:cubicBezTo>
                <a:cubicBezTo>
                  <a:pt x="654581" y="43346"/>
                  <a:pt x="650829" y="52575"/>
                  <a:pt x="702733" y="13648"/>
                </a:cubicBezTo>
                <a:cubicBezTo>
                  <a:pt x="707880" y="9788"/>
                  <a:pt x="711831" y="4549"/>
                  <a:pt x="716380" y="0"/>
                </a:cubicBezTo>
              </a:path>
            </a:pathLst>
          </a:custGeom>
          <a:noFill/>
          <a:ln w="28575" algn="ctr">
            <a:solidFill>
              <a:srgbClr val="FF3300"/>
            </a:solidFill>
            <a:round/>
            <a:headEnd/>
            <a:tailEnd/>
          </a:ln>
          <a:extLst>
            <a:ext uri="{909E8E84-426E-40DD-AFC4-6F175D3DCCD1}">
              <a14:hiddenFill xmlns:a14="http://schemas.microsoft.com/office/drawing/2010/main">
                <a:solidFill>
                  <a:srgbClr val="FFFFFF"/>
                </a:solidFill>
              </a14:hiddenFill>
            </a:ext>
          </a:extLst>
        </p:spPr>
        <p:txBody>
          <a:bodyPr wrap="none"/>
          <a:lstStyle/>
          <a:p>
            <a:endParaRPr lang="en-GB"/>
          </a:p>
        </p:txBody>
      </p:sp>
      <p:sp>
        <p:nvSpPr>
          <p:cNvPr id="23557" name="Freeform 5">
            <a:extLst>
              <a:ext uri="{FF2B5EF4-FFF2-40B4-BE49-F238E27FC236}">
                <a16:creationId xmlns:a16="http://schemas.microsoft.com/office/drawing/2014/main" id="{84D7A1FF-EE62-F940-C387-838601BC2900}"/>
              </a:ext>
            </a:extLst>
          </p:cNvPr>
          <p:cNvSpPr>
            <a:spLocks noChangeArrowheads="1"/>
          </p:cNvSpPr>
          <p:nvPr/>
        </p:nvSpPr>
        <p:spPr bwMode="auto">
          <a:xfrm>
            <a:off x="3500438" y="3286125"/>
            <a:ext cx="1416050" cy="920750"/>
          </a:xfrm>
          <a:custGeom>
            <a:avLst/>
            <a:gdLst>
              <a:gd name="T0" fmla="*/ 0 w 1269241"/>
              <a:gd name="T1" fmla="*/ 1163917 h 818866"/>
              <a:gd name="T2" fmla="*/ 37897 w 1269241"/>
              <a:gd name="T3" fmla="*/ 1105721 h 818866"/>
              <a:gd name="T4" fmla="*/ 151589 w 1269241"/>
              <a:gd name="T5" fmla="*/ 1028127 h 818866"/>
              <a:gd name="T6" fmla="*/ 227382 w 1269241"/>
              <a:gd name="T7" fmla="*/ 911736 h 818866"/>
              <a:gd name="T8" fmla="*/ 265278 w 1269241"/>
              <a:gd name="T9" fmla="*/ 853539 h 818866"/>
              <a:gd name="T10" fmla="*/ 322124 w 1269241"/>
              <a:gd name="T11" fmla="*/ 814742 h 818866"/>
              <a:gd name="T12" fmla="*/ 378970 w 1269241"/>
              <a:gd name="T13" fmla="*/ 698350 h 818866"/>
              <a:gd name="T14" fmla="*/ 492661 w 1269241"/>
              <a:gd name="T15" fmla="*/ 659553 h 818866"/>
              <a:gd name="T16" fmla="*/ 606351 w 1269241"/>
              <a:gd name="T17" fmla="*/ 581959 h 818866"/>
              <a:gd name="T18" fmla="*/ 644248 w 1269241"/>
              <a:gd name="T19" fmla="*/ 523763 h 818866"/>
              <a:gd name="T20" fmla="*/ 757940 w 1269241"/>
              <a:gd name="T21" fmla="*/ 484965 h 818866"/>
              <a:gd name="T22" fmla="*/ 1042168 w 1269241"/>
              <a:gd name="T23" fmla="*/ 446168 h 818866"/>
              <a:gd name="T24" fmla="*/ 1117962 w 1269241"/>
              <a:gd name="T25" fmla="*/ 426769 h 818866"/>
              <a:gd name="T26" fmla="*/ 1231653 w 1269241"/>
              <a:gd name="T27" fmla="*/ 387972 h 818866"/>
              <a:gd name="T28" fmla="*/ 1326396 w 1269241"/>
              <a:gd name="T29" fmla="*/ 310377 h 818866"/>
              <a:gd name="T30" fmla="*/ 1440086 w 1269241"/>
              <a:gd name="T31" fmla="*/ 232783 h 818866"/>
              <a:gd name="T32" fmla="*/ 1459036 w 1269241"/>
              <a:gd name="T33" fmla="*/ 174588 h 818866"/>
              <a:gd name="T34" fmla="*/ 1515880 w 1269241"/>
              <a:gd name="T35" fmla="*/ 135790 h 818866"/>
              <a:gd name="T36" fmla="*/ 1591675 w 1269241"/>
              <a:gd name="T37" fmla="*/ 77594 h 818866"/>
              <a:gd name="T38" fmla="*/ 1724315 w 1269241"/>
              <a:gd name="T39" fmla="*/ 19399 h 818866"/>
              <a:gd name="T40" fmla="*/ 1762211 w 1269241"/>
              <a:gd name="T41" fmla="*/ 0 h 81886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269241"/>
              <a:gd name="T64" fmla="*/ 0 h 818866"/>
              <a:gd name="T65" fmla="*/ 1269241 w 1269241"/>
              <a:gd name="T66" fmla="*/ 818866 h 81886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269241" h="818866">
                <a:moveTo>
                  <a:pt x="0" y="818866"/>
                </a:moveTo>
                <a:cubicBezTo>
                  <a:pt x="9098" y="805218"/>
                  <a:pt x="14951" y="788723"/>
                  <a:pt x="27295" y="777922"/>
                </a:cubicBezTo>
                <a:cubicBezTo>
                  <a:pt x="51983" y="756319"/>
                  <a:pt x="109182" y="723331"/>
                  <a:pt x="109182" y="723331"/>
                </a:cubicBezTo>
                <a:lnTo>
                  <a:pt x="163773" y="641445"/>
                </a:lnTo>
                <a:cubicBezTo>
                  <a:pt x="172872" y="627797"/>
                  <a:pt x="177420" y="609599"/>
                  <a:pt x="191068" y="600501"/>
                </a:cubicBezTo>
                <a:lnTo>
                  <a:pt x="232011" y="573206"/>
                </a:lnTo>
                <a:cubicBezTo>
                  <a:pt x="239447" y="550897"/>
                  <a:pt x="250676" y="505244"/>
                  <a:pt x="272955" y="491319"/>
                </a:cubicBezTo>
                <a:cubicBezTo>
                  <a:pt x="297353" y="476070"/>
                  <a:pt x="330901" y="479984"/>
                  <a:pt x="354841" y="464024"/>
                </a:cubicBezTo>
                <a:lnTo>
                  <a:pt x="436728" y="409433"/>
                </a:lnTo>
                <a:cubicBezTo>
                  <a:pt x="445826" y="395785"/>
                  <a:pt x="450114" y="377183"/>
                  <a:pt x="464023" y="368490"/>
                </a:cubicBezTo>
                <a:cubicBezTo>
                  <a:pt x="488422" y="353241"/>
                  <a:pt x="518614" y="350293"/>
                  <a:pt x="545910" y="341194"/>
                </a:cubicBezTo>
                <a:cubicBezTo>
                  <a:pt x="638823" y="310223"/>
                  <a:pt x="572513" y="328741"/>
                  <a:pt x="750626" y="313898"/>
                </a:cubicBezTo>
                <a:cubicBezTo>
                  <a:pt x="768823" y="309349"/>
                  <a:pt x="787251" y="305641"/>
                  <a:pt x="805217" y="300251"/>
                </a:cubicBezTo>
                <a:cubicBezTo>
                  <a:pt x="832776" y="291983"/>
                  <a:pt x="887104" y="272955"/>
                  <a:pt x="887104" y="272955"/>
                </a:cubicBezTo>
                <a:cubicBezTo>
                  <a:pt x="948151" y="181387"/>
                  <a:pt x="876237" y="271102"/>
                  <a:pt x="955343" y="218364"/>
                </a:cubicBezTo>
                <a:cubicBezTo>
                  <a:pt x="1057574" y="150210"/>
                  <a:pt x="939877" y="196225"/>
                  <a:pt x="1037229" y="163773"/>
                </a:cubicBezTo>
                <a:cubicBezTo>
                  <a:pt x="1041778" y="150125"/>
                  <a:pt x="1041890" y="134064"/>
                  <a:pt x="1050877" y="122830"/>
                </a:cubicBezTo>
                <a:cubicBezTo>
                  <a:pt x="1061124" y="110022"/>
                  <a:pt x="1078473" y="105068"/>
                  <a:pt x="1091820" y="95534"/>
                </a:cubicBezTo>
                <a:cubicBezTo>
                  <a:pt x="1110329" y="82313"/>
                  <a:pt x="1127122" y="66646"/>
                  <a:pt x="1146411" y="54591"/>
                </a:cubicBezTo>
                <a:cubicBezTo>
                  <a:pt x="1201644" y="20071"/>
                  <a:pt x="1190347" y="34287"/>
                  <a:pt x="1241946" y="13648"/>
                </a:cubicBezTo>
                <a:cubicBezTo>
                  <a:pt x="1251391" y="9870"/>
                  <a:pt x="1260143" y="4549"/>
                  <a:pt x="1269241" y="0"/>
                </a:cubicBezTo>
              </a:path>
            </a:pathLst>
          </a:custGeom>
          <a:noFill/>
          <a:ln w="28575" algn="ctr">
            <a:solidFill>
              <a:srgbClr val="66FF33"/>
            </a:solidFill>
            <a:round/>
            <a:headEnd/>
            <a:tailEnd/>
          </a:ln>
          <a:extLst>
            <a:ext uri="{909E8E84-426E-40DD-AFC4-6F175D3DCCD1}">
              <a14:hiddenFill xmlns:a14="http://schemas.microsoft.com/office/drawing/2010/main">
                <a:solidFill>
                  <a:srgbClr val="FFFFFF"/>
                </a:solidFill>
              </a14:hiddenFill>
            </a:ext>
          </a:extLst>
        </p:spPr>
        <p:txBody>
          <a:bodyPr wrap="none"/>
          <a:lstStyle/>
          <a:p>
            <a:endParaRPr lang="en-GB"/>
          </a:p>
        </p:txBody>
      </p:sp>
      <p:sp>
        <p:nvSpPr>
          <p:cNvPr id="7" name="Freeform 6">
            <a:extLst>
              <a:ext uri="{FF2B5EF4-FFF2-40B4-BE49-F238E27FC236}">
                <a16:creationId xmlns:a16="http://schemas.microsoft.com/office/drawing/2014/main" id="{7AE20C26-960F-4FCB-B318-C0242C849008}"/>
              </a:ext>
            </a:extLst>
          </p:cNvPr>
          <p:cNvSpPr/>
          <p:nvPr/>
        </p:nvSpPr>
        <p:spPr bwMode="auto">
          <a:xfrm>
            <a:off x="5929313" y="3071813"/>
            <a:ext cx="577850" cy="1104900"/>
          </a:xfrm>
          <a:custGeom>
            <a:avLst/>
            <a:gdLst>
              <a:gd name="connsiteX0" fmla="*/ 0 w 577522"/>
              <a:gd name="connsiteY0" fmla="*/ 1105469 h 1105469"/>
              <a:gd name="connsiteX1" fmla="*/ 13648 w 577522"/>
              <a:gd name="connsiteY1" fmla="*/ 1064526 h 1105469"/>
              <a:gd name="connsiteX2" fmla="*/ 40943 w 577522"/>
              <a:gd name="connsiteY2" fmla="*/ 1023582 h 1105469"/>
              <a:gd name="connsiteX3" fmla="*/ 68239 w 577522"/>
              <a:gd name="connsiteY3" fmla="*/ 900753 h 1105469"/>
              <a:gd name="connsiteX4" fmla="*/ 109182 w 577522"/>
              <a:gd name="connsiteY4" fmla="*/ 873457 h 1105469"/>
              <a:gd name="connsiteX5" fmla="*/ 163773 w 577522"/>
              <a:gd name="connsiteY5" fmla="*/ 805218 h 1105469"/>
              <a:gd name="connsiteX6" fmla="*/ 259307 w 577522"/>
              <a:gd name="connsiteY6" fmla="*/ 696036 h 1105469"/>
              <a:gd name="connsiteX7" fmla="*/ 272955 w 577522"/>
              <a:gd name="connsiteY7" fmla="*/ 423081 h 1105469"/>
              <a:gd name="connsiteX8" fmla="*/ 327546 w 577522"/>
              <a:gd name="connsiteY8" fmla="*/ 341194 h 1105469"/>
              <a:gd name="connsiteX9" fmla="*/ 368490 w 577522"/>
              <a:gd name="connsiteY9" fmla="*/ 259308 h 1105469"/>
              <a:gd name="connsiteX10" fmla="*/ 409433 w 577522"/>
              <a:gd name="connsiteY10" fmla="*/ 245660 h 1105469"/>
              <a:gd name="connsiteX11" fmla="*/ 436728 w 577522"/>
              <a:gd name="connsiteY11" fmla="*/ 204717 h 1105469"/>
              <a:gd name="connsiteX12" fmla="*/ 477672 w 577522"/>
              <a:gd name="connsiteY12" fmla="*/ 191069 h 1105469"/>
              <a:gd name="connsiteX13" fmla="*/ 504967 w 577522"/>
              <a:gd name="connsiteY13" fmla="*/ 109182 h 1105469"/>
              <a:gd name="connsiteX14" fmla="*/ 518615 w 577522"/>
              <a:gd name="connsiteY14" fmla="*/ 68239 h 1105469"/>
              <a:gd name="connsiteX15" fmla="*/ 532263 w 577522"/>
              <a:gd name="connsiteY15" fmla="*/ 27296 h 1105469"/>
              <a:gd name="connsiteX16" fmla="*/ 573206 w 577522"/>
              <a:gd name="connsiteY16" fmla="*/ 0 h 1105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77522" h="1105469">
                <a:moveTo>
                  <a:pt x="0" y="1105469"/>
                </a:moveTo>
                <a:cubicBezTo>
                  <a:pt x="4549" y="1091821"/>
                  <a:pt x="7214" y="1077393"/>
                  <a:pt x="13648" y="1064526"/>
                </a:cubicBezTo>
                <a:cubicBezTo>
                  <a:pt x="20983" y="1049855"/>
                  <a:pt x="35756" y="1039143"/>
                  <a:pt x="40943" y="1023582"/>
                </a:cubicBezTo>
                <a:cubicBezTo>
                  <a:pt x="41323" y="1022443"/>
                  <a:pt x="53968" y="918592"/>
                  <a:pt x="68239" y="900753"/>
                </a:cubicBezTo>
                <a:cubicBezTo>
                  <a:pt x="78486" y="887945"/>
                  <a:pt x="95534" y="882556"/>
                  <a:pt x="109182" y="873457"/>
                </a:cubicBezTo>
                <a:cubicBezTo>
                  <a:pt x="139917" y="781256"/>
                  <a:pt x="97293" y="881196"/>
                  <a:pt x="163773" y="805218"/>
                </a:cubicBezTo>
                <a:cubicBezTo>
                  <a:pt x="275229" y="677839"/>
                  <a:pt x="167185" y="757452"/>
                  <a:pt x="259307" y="696036"/>
                </a:cubicBezTo>
                <a:cubicBezTo>
                  <a:pt x="263856" y="605051"/>
                  <a:pt x="255751" y="512540"/>
                  <a:pt x="272955" y="423081"/>
                </a:cubicBezTo>
                <a:cubicBezTo>
                  <a:pt x="279150" y="390866"/>
                  <a:pt x="317172" y="372316"/>
                  <a:pt x="327546" y="341194"/>
                </a:cubicBezTo>
                <a:cubicBezTo>
                  <a:pt x="336537" y="314222"/>
                  <a:pt x="344438" y="278550"/>
                  <a:pt x="368490" y="259308"/>
                </a:cubicBezTo>
                <a:cubicBezTo>
                  <a:pt x="379724" y="250321"/>
                  <a:pt x="395785" y="250209"/>
                  <a:pt x="409433" y="245660"/>
                </a:cubicBezTo>
                <a:cubicBezTo>
                  <a:pt x="418531" y="232012"/>
                  <a:pt x="423920" y="214963"/>
                  <a:pt x="436728" y="204717"/>
                </a:cubicBezTo>
                <a:cubicBezTo>
                  <a:pt x="447962" y="195730"/>
                  <a:pt x="469310" y="202776"/>
                  <a:pt x="477672" y="191069"/>
                </a:cubicBezTo>
                <a:cubicBezTo>
                  <a:pt x="494395" y="167656"/>
                  <a:pt x="495869" y="136478"/>
                  <a:pt x="504967" y="109182"/>
                </a:cubicBezTo>
                <a:lnTo>
                  <a:pt x="518615" y="68239"/>
                </a:lnTo>
                <a:cubicBezTo>
                  <a:pt x="523164" y="54591"/>
                  <a:pt x="518615" y="31845"/>
                  <a:pt x="532263" y="27296"/>
                </a:cubicBezTo>
                <a:cubicBezTo>
                  <a:pt x="577522" y="12209"/>
                  <a:pt x="573206" y="28034"/>
                  <a:pt x="573206" y="0"/>
                </a:cubicBezTo>
              </a:path>
            </a:pathLst>
          </a:custGeom>
          <a:noFill/>
          <a:ln w="28575" cap="flat" cmpd="sng" algn="ctr">
            <a:solidFill>
              <a:schemeClr val="bg1">
                <a:lumMod val="75000"/>
              </a:schemeClr>
            </a:solidFill>
            <a:prstDash val="dash"/>
            <a:round/>
            <a:headEnd type="none" w="med" len="med"/>
            <a:tailEnd type="none" w="med" len="med"/>
          </a:ln>
          <a:effectLst/>
        </p:spPr>
        <p:txBody>
          <a:bodyPr wrap="none"/>
          <a:lstStyle/>
          <a:p>
            <a:pPr eaLnBrk="1" hangingPunct="1">
              <a:defRPr/>
            </a:pPr>
            <a:endParaRPr lang="en-US"/>
          </a:p>
        </p:txBody>
      </p:sp>
      <p:sp>
        <p:nvSpPr>
          <p:cNvPr id="25607" name="Rectangle 7">
            <a:extLst>
              <a:ext uri="{FF2B5EF4-FFF2-40B4-BE49-F238E27FC236}">
                <a16:creationId xmlns:a16="http://schemas.microsoft.com/office/drawing/2014/main" id="{CF9D2D8B-421B-DBBD-42A8-245D078051B3}"/>
              </a:ext>
            </a:extLst>
          </p:cNvPr>
          <p:cNvSpPr>
            <a:spLocks noChangeArrowheads="1"/>
          </p:cNvSpPr>
          <p:nvPr/>
        </p:nvSpPr>
        <p:spPr bwMode="auto">
          <a:xfrm>
            <a:off x="214313" y="2000250"/>
            <a:ext cx="2214562" cy="1631216"/>
          </a:xfrm>
          <a:prstGeom prst="rect">
            <a:avLst/>
          </a:prstGeom>
          <a:noFill/>
          <a:ln w="9525">
            <a:solidFill>
              <a:schemeClr val="bg1">
                <a:lumMod val="50000"/>
              </a:schemeClr>
            </a:solidFill>
            <a:miter lim="800000"/>
            <a:headEnd/>
            <a:tailEnd/>
          </a:ln>
        </p:spPr>
        <p:txBody>
          <a:bodyPr>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defRPr/>
            </a:pPr>
            <a:r>
              <a:rPr lang="en-US" altLang="en-US" sz="2000" dirty="0">
                <a:solidFill>
                  <a:schemeClr val="bg1">
                    <a:lumMod val="50000"/>
                  </a:schemeClr>
                </a:solidFill>
              </a:rPr>
              <a:t>FRONTAL LOBE:</a:t>
            </a:r>
            <a:br>
              <a:rPr lang="en-US" altLang="en-US" sz="2000" dirty="0">
                <a:solidFill>
                  <a:schemeClr val="bg2"/>
                </a:solidFill>
              </a:rPr>
            </a:br>
            <a:r>
              <a:rPr lang="en-US" altLang="en-US" sz="2000" dirty="0">
                <a:solidFill>
                  <a:schemeClr val="bg2"/>
                </a:solidFill>
              </a:rPr>
              <a:t>motor function, motivation, aggression, smell and mood</a:t>
            </a:r>
          </a:p>
        </p:txBody>
      </p:sp>
      <p:sp>
        <p:nvSpPr>
          <p:cNvPr id="25608" name="Rectangle 8">
            <a:extLst>
              <a:ext uri="{FF2B5EF4-FFF2-40B4-BE49-F238E27FC236}">
                <a16:creationId xmlns:a16="http://schemas.microsoft.com/office/drawing/2014/main" id="{BE648AF3-9CE8-B8FB-9627-D3335DA9F575}"/>
              </a:ext>
            </a:extLst>
          </p:cNvPr>
          <p:cNvSpPr>
            <a:spLocks noChangeArrowheads="1"/>
          </p:cNvSpPr>
          <p:nvPr/>
        </p:nvSpPr>
        <p:spPr bwMode="auto">
          <a:xfrm>
            <a:off x="6655594" y="2024704"/>
            <a:ext cx="2430462" cy="1323439"/>
          </a:xfrm>
          <a:prstGeom prst="rect">
            <a:avLst/>
          </a:prstGeom>
          <a:noFill/>
          <a:ln w="9525">
            <a:solidFill>
              <a:schemeClr val="bg1">
                <a:lumMod val="50000"/>
              </a:schemeClr>
            </a:solidFill>
            <a:miter lim="800000"/>
            <a:headEnd/>
            <a:tailEnd/>
          </a:ln>
        </p:spPr>
        <p:txBody>
          <a:bodyPr wrap="square">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defRPr/>
            </a:pPr>
            <a:r>
              <a:rPr lang="en-US" altLang="en-US" sz="2000" dirty="0">
                <a:solidFill>
                  <a:schemeClr val="bg1">
                    <a:lumMod val="50000"/>
                  </a:schemeClr>
                </a:solidFill>
              </a:rPr>
              <a:t>PARIETAL LOBE:</a:t>
            </a:r>
            <a:br>
              <a:rPr lang="en-US" altLang="en-US" sz="2000" dirty="0">
                <a:solidFill>
                  <a:schemeClr val="bg2"/>
                </a:solidFill>
              </a:rPr>
            </a:br>
            <a:r>
              <a:rPr lang="en-US" altLang="en-US" sz="2000" dirty="0">
                <a:solidFill>
                  <a:schemeClr val="bg2"/>
                </a:solidFill>
              </a:rPr>
              <a:t>reception and evaluation of sensory information</a:t>
            </a:r>
          </a:p>
        </p:txBody>
      </p:sp>
      <p:sp>
        <p:nvSpPr>
          <p:cNvPr id="25609" name="Rectangle 9">
            <a:extLst>
              <a:ext uri="{FF2B5EF4-FFF2-40B4-BE49-F238E27FC236}">
                <a16:creationId xmlns:a16="http://schemas.microsoft.com/office/drawing/2014/main" id="{33D30080-67A7-6B22-F465-7F4DA04ADB32}"/>
              </a:ext>
            </a:extLst>
          </p:cNvPr>
          <p:cNvSpPr>
            <a:spLocks noChangeArrowheads="1"/>
          </p:cNvSpPr>
          <p:nvPr/>
        </p:nvSpPr>
        <p:spPr bwMode="auto">
          <a:xfrm>
            <a:off x="133350" y="5312768"/>
            <a:ext cx="2432050" cy="1323439"/>
          </a:xfrm>
          <a:prstGeom prst="rect">
            <a:avLst/>
          </a:prstGeom>
          <a:noFill/>
          <a:ln w="9525">
            <a:solidFill>
              <a:schemeClr val="bg1">
                <a:lumMod val="50000"/>
              </a:schemeClr>
            </a:solidFill>
            <a:miter lim="800000"/>
            <a:headEnd/>
            <a:tailEnd/>
          </a:ln>
        </p:spPr>
        <p:txBody>
          <a:bodyPr wrap="square">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defRPr/>
            </a:pPr>
            <a:r>
              <a:rPr lang="en-US" altLang="en-US" sz="2000" dirty="0">
                <a:solidFill>
                  <a:schemeClr val="bg1">
                    <a:lumMod val="50000"/>
                  </a:schemeClr>
                </a:solidFill>
              </a:rPr>
              <a:t>TEMPORAL LOBE:</a:t>
            </a:r>
            <a:br>
              <a:rPr lang="en-US" altLang="en-US" sz="2000" dirty="0">
                <a:solidFill>
                  <a:schemeClr val="bg2"/>
                </a:solidFill>
              </a:rPr>
            </a:br>
            <a:r>
              <a:rPr lang="en-US" altLang="en-US" sz="2000" dirty="0">
                <a:solidFill>
                  <a:schemeClr val="bg2"/>
                </a:solidFill>
              </a:rPr>
              <a:t>smell, hearing, memory and abstract thought</a:t>
            </a:r>
          </a:p>
        </p:txBody>
      </p:sp>
      <p:sp>
        <p:nvSpPr>
          <p:cNvPr id="25610" name="Rectangle 10">
            <a:extLst>
              <a:ext uri="{FF2B5EF4-FFF2-40B4-BE49-F238E27FC236}">
                <a16:creationId xmlns:a16="http://schemas.microsoft.com/office/drawing/2014/main" id="{E8E19CB0-8AC3-C4E7-24E8-49363EA9D245}"/>
              </a:ext>
            </a:extLst>
          </p:cNvPr>
          <p:cNvSpPr>
            <a:spLocks noChangeArrowheads="1"/>
          </p:cNvSpPr>
          <p:nvPr/>
        </p:nvSpPr>
        <p:spPr bwMode="auto">
          <a:xfrm>
            <a:off x="6832600" y="4500563"/>
            <a:ext cx="2302682" cy="707886"/>
          </a:xfrm>
          <a:prstGeom prst="rect">
            <a:avLst/>
          </a:prstGeom>
          <a:noFill/>
          <a:ln w="9525">
            <a:solidFill>
              <a:schemeClr val="bg1">
                <a:lumMod val="50000"/>
              </a:schemeClr>
            </a:solidFill>
            <a:miter lim="800000"/>
            <a:headEnd/>
            <a:tailEnd/>
          </a:ln>
        </p:spPr>
        <p:txBody>
          <a:bodyPr wrap="none">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defRPr/>
            </a:pPr>
            <a:r>
              <a:rPr lang="en-US" altLang="en-US" sz="2000" dirty="0">
                <a:solidFill>
                  <a:schemeClr val="bg1">
                    <a:lumMod val="50000"/>
                  </a:schemeClr>
                </a:solidFill>
              </a:rPr>
              <a:t>OCCIPITAL LOBE:</a:t>
            </a:r>
            <a:br>
              <a:rPr lang="en-US" altLang="en-US" sz="2000" dirty="0">
                <a:solidFill>
                  <a:schemeClr val="bg2"/>
                </a:solidFill>
              </a:rPr>
            </a:br>
            <a:r>
              <a:rPr lang="en-US" altLang="en-US" sz="2000" dirty="0">
                <a:solidFill>
                  <a:schemeClr val="bg2"/>
                </a:solidFill>
              </a:rPr>
              <a:t>visual processing</a:t>
            </a:r>
          </a:p>
        </p:txBody>
      </p:sp>
      <p:cxnSp>
        <p:nvCxnSpPr>
          <p:cNvPr id="23563" name="Straight Arrow Connector 12">
            <a:extLst>
              <a:ext uri="{FF2B5EF4-FFF2-40B4-BE49-F238E27FC236}">
                <a16:creationId xmlns:a16="http://schemas.microsoft.com/office/drawing/2014/main" id="{4256B67A-F3AD-D415-9279-57F952DD52FB}"/>
              </a:ext>
            </a:extLst>
          </p:cNvPr>
          <p:cNvCxnSpPr>
            <a:cxnSpLocks noChangeShapeType="1"/>
          </p:cNvCxnSpPr>
          <p:nvPr/>
        </p:nvCxnSpPr>
        <p:spPr bwMode="auto">
          <a:xfrm rot="10800000">
            <a:off x="2105025" y="2894013"/>
            <a:ext cx="714375" cy="142875"/>
          </a:xfrm>
          <a:prstGeom prst="straightConnector1">
            <a:avLst/>
          </a:prstGeom>
          <a:noFill/>
          <a:ln w="38100" algn="ctr">
            <a:solidFill>
              <a:srgbClr val="FF3300"/>
            </a:solidFill>
            <a:round/>
            <a:headEnd/>
            <a:tailEnd type="arrow" w="med" len="med"/>
          </a:ln>
          <a:extLst>
            <a:ext uri="{909E8E84-426E-40DD-AFC4-6F175D3DCCD1}">
              <a14:hiddenFill xmlns:a14="http://schemas.microsoft.com/office/drawing/2010/main">
                <a:noFill/>
              </a14:hiddenFill>
            </a:ext>
          </a:extLst>
        </p:spPr>
      </p:cxnSp>
      <p:cxnSp>
        <p:nvCxnSpPr>
          <p:cNvPr id="23564" name="Straight Arrow Connector 13">
            <a:extLst>
              <a:ext uri="{FF2B5EF4-FFF2-40B4-BE49-F238E27FC236}">
                <a16:creationId xmlns:a16="http://schemas.microsoft.com/office/drawing/2014/main" id="{01429F6C-3A1D-D5A1-9824-21D3CD9A96F3}"/>
              </a:ext>
            </a:extLst>
          </p:cNvPr>
          <p:cNvCxnSpPr>
            <a:cxnSpLocks noChangeShapeType="1"/>
          </p:cNvCxnSpPr>
          <p:nvPr/>
        </p:nvCxnSpPr>
        <p:spPr bwMode="auto">
          <a:xfrm flipV="1">
            <a:off x="5752306" y="2757755"/>
            <a:ext cx="928687" cy="71437"/>
          </a:xfrm>
          <a:prstGeom prst="straightConnector1">
            <a:avLst/>
          </a:prstGeom>
          <a:noFill/>
          <a:ln w="38100" algn="ctr">
            <a:solidFill>
              <a:srgbClr val="FF3300"/>
            </a:solidFill>
            <a:round/>
            <a:headEnd/>
            <a:tailEnd type="arrow" w="med" len="med"/>
          </a:ln>
          <a:extLst>
            <a:ext uri="{909E8E84-426E-40DD-AFC4-6F175D3DCCD1}">
              <a14:hiddenFill xmlns:a14="http://schemas.microsoft.com/office/drawing/2010/main">
                <a:noFill/>
              </a14:hiddenFill>
            </a:ext>
          </a:extLst>
        </p:spPr>
      </p:cxnSp>
      <p:cxnSp>
        <p:nvCxnSpPr>
          <p:cNvPr id="23565" name="Straight Arrow Connector 14">
            <a:extLst>
              <a:ext uri="{FF2B5EF4-FFF2-40B4-BE49-F238E27FC236}">
                <a16:creationId xmlns:a16="http://schemas.microsoft.com/office/drawing/2014/main" id="{4B9916C8-94B6-AECE-2C01-8DDDF8A43A50}"/>
              </a:ext>
            </a:extLst>
          </p:cNvPr>
          <p:cNvCxnSpPr>
            <a:cxnSpLocks noChangeShapeType="1"/>
          </p:cNvCxnSpPr>
          <p:nvPr/>
        </p:nvCxnSpPr>
        <p:spPr bwMode="auto">
          <a:xfrm>
            <a:off x="6500813" y="4286250"/>
            <a:ext cx="428625" cy="357188"/>
          </a:xfrm>
          <a:prstGeom prst="straightConnector1">
            <a:avLst/>
          </a:prstGeom>
          <a:noFill/>
          <a:ln w="38100" algn="ctr">
            <a:solidFill>
              <a:srgbClr val="FF3300"/>
            </a:solidFill>
            <a:round/>
            <a:headEnd/>
            <a:tailEnd type="arrow" w="med" len="med"/>
          </a:ln>
          <a:extLst>
            <a:ext uri="{909E8E84-426E-40DD-AFC4-6F175D3DCCD1}">
              <a14:hiddenFill xmlns:a14="http://schemas.microsoft.com/office/drawing/2010/main">
                <a:noFill/>
              </a14:hiddenFill>
            </a:ext>
          </a:extLst>
        </p:spPr>
      </p:cxnSp>
      <p:cxnSp>
        <p:nvCxnSpPr>
          <p:cNvPr id="23566" name="Straight Arrow Connector 15">
            <a:extLst>
              <a:ext uri="{FF2B5EF4-FFF2-40B4-BE49-F238E27FC236}">
                <a16:creationId xmlns:a16="http://schemas.microsoft.com/office/drawing/2014/main" id="{60DB1553-BFA5-DC96-5366-DA21827CB4F4}"/>
              </a:ext>
            </a:extLst>
          </p:cNvPr>
          <p:cNvCxnSpPr>
            <a:cxnSpLocks noChangeShapeType="1"/>
          </p:cNvCxnSpPr>
          <p:nvPr/>
        </p:nvCxnSpPr>
        <p:spPr bwMode="auto">
          <a:xfrm rot="10800000" flipV="1">
            <a:off x="2357438" y="4429125"/>
            <a:ext cx="1571625" cy="857250"/>
          </a:xfrm>
          <a:prstGeom prst="straightConnector1">
            <a:avLst/>
          </a:prstGeom>
          <a:noFill/>
          <a:ln w="38100" algn="ctr">
            <a:solidFill>
              <a:srgbClr val="FF3300"/>
            </a:solidFill>
            <a:round/>
            <a:headEnd/>
            <a:tailEnd type="arrow" w="med" len="med"/>
          </a:ln>
          <a:extLst>
            <a:ext uri="{909E8E84-426E-40DD-AFC4-6F175D3DCCD1}">
              <a14:hiddenFill xmlns:a14="http://schemas.microsoft.com/office/drawing/2010/main">
                <a:noFill/>
              </a14:hiddenFill>
            </a:ext>
          </a:extLst>
        </p:spPr>
      </p:cxnSp>
      <p:pic>
        <p:nvPicPr>
          <p:cNvPr id="23567" name="Picture 17" descr="Insula Cortex | What Is It?, Location, Function, Facts &amp; Summary">
            <a:extLst>
              <a:ext uri="{FF2B5EF4-FFF2-40B4-BE49-F238E27FC236}">
                <a16:creationId xmlns:a16="http://schemas.microsoft.com/office/drawing/2014/main" id="{D5F5E59F-A60C-6BD1-5C91-E5515AA591C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4085" t="8867" r="9993" b="9920"/>
          <a:stretch>
            <a:fillRect/>
          </a:stretch>
        </p:blipFill>
        <p:spPr bwMode="auto">
          <a:xfrm>
            <a:off x="3248025" y="4797425"/>
            <a:ext cx="3124200" cy="20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3568" name="Straight Connector 2">
            <a:extLst>
              <a:ext uri="{FF2B5EF4-FFF2-40B4-BE49-F238E27FC236}">
                <a16:creationId xmlns:a16="http://schemas.microsoft.com/office/drawing/2014/main" id="{C5E09D7C-57F2-B0F6-43A5-FFD8CD3A9368}"/>
              </a:ext>
            </a:extLst>
          </p:cNvPr>
          <p:cNvCxnSpPr>
            <a:cxnSpLocks noChangeShapeType="1"/>
          </p:cNvCxnSpPr>
          <p:nvPr/>
        </p:nvCxnSpPr>
        <p:spPr bwMode="auto">
          <a:xfrm flipV="1">
            <a:off x="3203575" y="6524625"/>
            <a:ext cx="576263" cy="144463"/>
          </a:xfrm>
          <a:prstGeom prst="line">
            <a:avLst/>
          </a:prstGeom>
          <a:noFill/>
          <a:ln w="9525" algn="ctr">
            <a:solidFill>
              <a:schemeClr val="tx1"/>
            </a:solidFill>
            <a:round/>
            <a:headEnd/>
            <a:tailEnd/>
          </a:ln>
        </p:spPr>
      </p:cxnSp>
      <p:cxnSp>
        <p:nvCxnSpPr>
          <p:cNvPr id="23569" name="Straight Connector 4">
            <a:extLst>
              <a:ext uri="{FF2B5EF4-FFF2-40B4-BE49-F238E27FC236}">
                <a16:creationId xmlns:a16="http://schemas.microsoft.com/office/drawing/2014/main" id="{1EE1E412-DD09-C204-20DF-EDD97849850B}"/>
              </a:ext>
            </a:extLst>
          </p:cNvPr>
          <p:cNvCxnSpPr>
            <a:cxnSpLocks noChangeShapeType="1"/>
          </p:cNvCxnSpPr>
          <p:nvPr/>
        </p:nvCxnSpPr>
        <p:spPr bwMode="auto">
          <a:xfrm>
            <a:off x="3203575" y="6669088"/>
            <a:ext cx="863600" cy="0"/>
          </a:xfrm>
          <a:prstGeom prst="line">
            <a:avLst/>
          </a:prstGeom>
          <a:noFill/>
          <a:ln w="28575" algn="ctr">
            <a:solidFill>
              <a:srgbClr val="FF0000"/>
            </a:solidFill>
            <a:round/>
            <a:headEnd/>
            <a:tailEnd/>
          </a:ln>
        </p:spPr>
      </p:cxnSp>
      <p:sp>
        <p:nvSpPr>
          <p:cNvPr id="6" name="TextBox 5">
            <a:extLst>
              <a:ext uri="{FF2B5EF4-FFF2-40B4-BE49-F238E27FC236}">
                <a16:creationId xmlns:a16="http://schemas.microsoft.com/office/drawing/2014/main" id="{6FBDE3AC-708A-8BE0-9818-44455C20489C}"/>
              </a:ext>
            </a:extLst>
          </p:cNvPr>
          <p:cNvSpPr txBox="1"/>
          <p:nvPr/>
        </p:nvSpPr>
        <p:spPr>
          <a:xfrm>
            <a:off x="5364089" y="5295371"/>
            <a:ext cx="3779911" cy="1631216"/>
          </a:xfrm>
          <a:prstGeom prst="rect">
            <a:avLst/>
          </a:prstGeom>
          <a:solidFill>
            <a:schemeClr val="tx1"/>
          </a:solidFill>
          <a:ln>
            <a:solidFill>
              <a:schemeClr val="bg1">
                <a:lumMod val="50000"/>
              </a:schemeClr>
            </a:solidFill>
          </a:ln>
        </p:spPr>
        <p:txBody>
          <a:bodyPr>
            <a:spAutoFit/>
          </a:bodyPr>
          <a:lstStyle/>
          <a:p>
            <a:pPr eaLnBrk="1" hangingPunct="1">
              <a:defRPr/>
            </a:pPr>
            <a:r>
              <a:rPr lang="en-GB" sz="2000" dirty="0">
                <a:solidFill>
                  <a:schemeClr val="bg1">
                    <a:lumMod val="50000"/>
                  </a:schemeClr>
                </a:solidFill>
                <a:highlight>
                  <a:srgbClr val="FFFFFF"/>
                </a:highlight>
                <a:latin typeface="+mn-lt"/>
              </a:rPr>
              <a:t>INSULA:</a:t>
            </a:r>
          </a:p>
          <a:p>
            <a:pPr eaLnBrk="1" hangingPunct="1">
              <a:defRPr/>
            </a:pPr>
            <a:r>
              <a:rPr lang="en-GB" sz="2000" dirty="0">
                <a:solidFill>
                  <a:schemeClr val="bg2"/>
                </a:solidFill>
                <a:highlight>
                  <a:srgbClr val="FFFFFF"/>
                </a:highlight>
                <a:latin typeface="+mn-lt"/>
              </a:rPr>
              <a:t>gustatory and sensorimotor </a:t>
            </a:r>
            <a:br>
              <a:rPr lang="en-GB" sz="2000" dirty="0">
                <a:solidFill>
                  <a:schemeClr val="bg2"/>
                </a:solidFill>
                <a:highlight>
                  <a:srgbClr val="FFFFFF"/>
                </a:highlight>
                <a:latin typeface="+mn-lt"/>
              </a:rPr>
            </a:br>
            <a:r>
              <a:rPr lang="en-GB" sz="2000" dirty="0">
                <a:solidFill>
                  <a:schemeClr val="bg2"/>
                </a:solidFill>
                <a:highlight>
                  <a:srgbClr val="FFFFFF"/>
                </a:highlight>
                <a:latin typeface="+mn-lt"/>
              </a:rPr>
              <a:t>processing, risk-reward </a:t>
            </a:r>
            <a:r>
              <a:rPr lang="en-GB" sz="2000" dirty="0" err="1">
                <a:solidFill>
                  <a:schemeClr val="bg2"/>
                </a:solidFill>
                <a:highlight>
                  <a:srgbClr val="FFFFFF"/>
                </a:highlight>
                <a:latin typeface="+mn-lt"/>
              </a:rPr>
              <a:t>behavior</a:t>
            </a:r>
            <a:r>
              <a:rPr lang="en-GB" sz="2000" dirty="0">
                <a:solidFill>
                  <a:schemeClr val="bg2"/>
                </a:solidFill>
                <a:highlight>
                  <a:srgbClr val="FFFFFF"/>
                </a:highlight>
                <a:latin typeface="+mn-lt"/>
              </a:rPr>
              <a:t>, </a:t>
            </a:r>
            <a:br>
              <a:rPr lang="en-GB" sz="2000" dirty="0">
                <a:solidFill>
                  <a:schemeClr val="bg2"/>
                </a:solidFill>
                <a:highlight>
                  <a:srgbClr val="FFFFFF"/>
                </a:highlight>
                <a:latin typeface="+mn-lt"/>
              </a:rPr>
            </a:br>
            <a:r>
              <a:rPr lang="en-GB" sz="2000" dirty="0">
                <a:solidFill>
                  <a:schemeClr val="bg2"/>
                </a:solidFill>
                <a:highlight>
                  <a:srgbClr val="FFFFFF"/>
                </a:highlight>
                <a:latin typeface="+mn-lt"/>
              </a:rPr>
              <a:t>autonomics, pain pathways, and </a:t>
            </a:r>
            <a:br>
              <a:rPr lang="en-GB" sz="2000" dirty="0">
                <a:solidFill>
                  <a:schemeClr val="bg2"/>
                </a:solidFill>
                <a:highlight>
                  <a:srgbClr val="FFFFFF"/>
                </a:highlight>
                <a:latin typeface="+mn-lt"/>
              </a:rPr>
            </a:br>
            <a:r>
              <a:rPr lang="en-GB" sz="2000" dirty="0" err="1">
                <a:solidFill>
                  <a:schemeClr val="bg2"/>
                </a:solidFill>
                <a:highlight>
                  <a:srgbClr val="FFFFFF"/>
                </a:highlight>
                <a:latin typeface="+mn-lt"/>
              </a:rPr>
              <a:t>auditoryand</a:t>
            </a:r>
            <a:r>
              <a:rPr lang="en-GB" sz="2000" dirty="0">
                <a:solidFill>
                  <a:schemeClr val="bg2"/>
                </a:solidFill>
                <a:highlight>
                  <a:srgbClr val="FFFFFF"/>
                </a:highlight>
                <a:latin typeface="+mn-lt"/>
              </a:rPr>
              <a:t> vestibular functioning.</a:t>
            </a:r>
            <a:endParaRPr lang="en-GB" sz="2000" baseline="30000" dirty="0">
              <a:solidFill>
                <a:schemeClr val="bg2"/>
              </a:solidFill>
              <a:highlight>
                <a:srgbClr val="FFFFFF"/>
              </a:highlight>
              <a:latin typeface="+mn-lt"/>
            </a:endParaRPr>
          </a:p>
        </p:txBody>
      </p:sp>
      <p:cxnSp>
        <p:nvCxnSpPr>
          <p:cNvPr id="23571" name="Straight Arrow Connector 8">
            <a:extLst>
              <a:ext uri="{FF2B5EF4-FFF2-40B4-BE49-F238E27FC236}">
                <a16:creationId xmlns:a16="http://schemas.microsoft.com/office/drawing/2014/main" id="{2FBACCB8-C98F-E010-0A0D-780B5E201C51}"/>
              </a:ext>
            </a:extLst>
          </p:cNvPr>
          <p:cNvCxnSpPr>
            <a:cxnSpLocks noChangeShapeType="1"/>
          </p:cNvCxnSpPr>
          <p:nvPr/>
        </p:nvCxnSpPr>
        <p:spPr bwMode="auto">
          <a:xfrm flipH="1">
            <a:off x="4456113" y="5605463"/>
            <a:ext cx="908050" cy="287337"/>
          </a:xfrm>
          <a:prstGeom prst="straightConnector1">
            <a:avLst/>
          </a:prstGeom>
          <a:noFill/>
          <a:ln w="28575" algn="ctr">
            <a:solidFill>
              <a:srgbClr val="FF0000"/>
            </a:solidFill>
            <a:round/>
            <a:headEnd/>
            <a:tailEnd type="triangle" w="med" len="med"/>
          </a:ln>
        </p:spPr>
      </p:cxn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D55B87E-C9C8-2720-CB76-FEEC17581CCD}"/>
              </a:ext>
            </a:extLst>
          </p:cNvPr>
          <p:cNvSpPr txBox="1"/>
          <p:nvPr/>
        </p:nvSpPr>
        <p:spPr>
          <a:xfrm>
            <a:off x="35496" y="44624"/>
            <a:ext cx="9108504" cy="3693319"/>
          </a:xfrm>
          <a:prstGeom prst="rect">
            <a:avLst/>
          </a:prstGeom>
          <a:noFill/>
        </p:spPr>
        <p:txBody>
          <a:bodyPr wrap="square">
            <a:spAutoFit/>
          </a:bodyPr>
          <a:lstStyle/>
          <a:p>
            <a:r>
              <a:rPr lang="en-GB" sz="1800" dirty="0">
                <a:solidFill>
                  <a:schemeClr val="bg2">
                    <a:lumMod val="95000"/>
                    <a:lumOff val="5000"/>
                  </a:schemeClr>
                </a:solidFill>
                <a:latin typeface="Times New Roman" panose="02020603050405020304" pitchFamily="18" charset="0"/>
                <a:cs typeface="Times New Roman" panose="02020603050405020304" pitchFamily="18" charset="0"/>
              </a:rPr>
              <a:t>• </a:t>
            </a:r>
            <a:r>
              <a:rPr lang="en-GB" sz="1800" b="1" dirty="0">
                <a:solidFill>
                  <a:schemeClr val="bg2">
                    <a:lumMod val="95000"/>
                    <a:lumOff val="5000"/>
                  </a:schemeClr>
                </a:solidFill>
                <a:latin typeface="Times New Roman" panose="02020603050405020304" pitchFamily="18" charset="0"/>
                <a:cs typeface="Times New Roman" panose="02020603050405020304" pitchFamily="18" charset="0"/>
              </a:rPr>
              <a:t>The frontal lobe </a:t>
            </a:r>
            <a:r>
              <a:rPr lang="en-GB" sz="1800" dirty="0">
                <a:solidFill>
                  <a:schemeClr val="bg2">
                    <a:lumMod val="95000"/>
                    <a:lumOff val="5000"/>
                  </a:schemeClr>
                </a:solidFill>
                <a:latin typeface="Times New Roman" panose="02020603050405020304" pitchFamily="18" charset="0"/>
                <a:cs typeface="Times New Roman" panose="02020603050405020304" pitchFamily="18" charset="0"/>
              </a:rPr>
              <a:t>is located deep to the frontal bone and fills the anterior cranial fossa. It</a:t>
            </a:r>
            <a:br>
              <a:rPr lang="en-GB" sz="1800" dirty="0">
                <a:solidFill>
                  <a:schemeClr val="bg2">
                    <a:lumMod val="95000"/>
                    <a:lumOff val="5000"/>
                  </a:schemeClr>
                </a:solidFill>
                <a:latin typeface="Times New Roman" panose="02020603050405020304" pitchFamily="18" charset="0"/>
                <a:cs typeface="Times New Roman" panose="02020603050405020304" pitchFamily="18" charset="0"/>
              </a:rPr>
            </a:br>
            <a:r>
              <a:rPr lang="en-GB" sz="1800" dirty="0">
                <a:solidFill>
                  <a:schemeClr val="bg2">
                    <a:lumMod val="95000"/>
                    <a:lumOff val="5000"/>
                  </a:schemeClr>
                </a:solidFill>
                <a:latin typeface="Times New Roman" panose="02020603050405020304" pitchFamily="18" charset="0"/>
                <a:cs typeface="Times New Roman" panose="02020603050405020304" pitchFamily="18" charset="0"/>
              </a:rPr>
              <a:t>  extends posteriorly to the central sulcus, which separates the frontal lobe from the parietal lobe.</a:t>
            </a:r>
            <a:br>
              <a:rPr lang="en-GB" sz="1800" dirty="0">
                <a:solidFill>
                  <a:schemeClr val="bg2">
                    <a:lumMod val="95000"/>
                    <a:lumOff val="5000"/>
                  </a:schemeClr>
                </a:solidFill>
                <a:latin typeface="Times New Roman" panose="02020603050405020304" pitchFamily="18" charset="0"/>
                <a:cs typeface="Times New Roman" panose="02020603050405020304" pitchFamily="18" charset="0"/>
              </a:rPr>
            </a:br>
            <a:r>
              <a:rPr lang="en-GB" sz="1800" dirty="0">
                <a:solidFill>
                  <a:schemeClr val="bg2">
                    <a:lumMod val="95000"/>
                    <a:lumOff val="5000"/>
                  </a:schemeClr>
                </a:solidFill>
                <a:latin typeface="Times New Roman" panose="02020603050405020304" pitchFamily="18" charset="0"/>
                <a:cs typeface="Times New Roman" panose="02020603050405020304" pitchFamily="18" charset="0"/>
              </a:rPr>
              <a:t> - The precentral gyrus containing the primary motor cortex lies just anterior to the central sulcus.</a:t>
            </a:r>
            <a:br>
              <a:rPr lang="en-GB" sz="1800" dirty="0">
                <a:solidFill>
                  <a:schemeClr val="bg2">
                    <a:lumMod val="95000"/>
                    <a:lumOff val="5000"/>
                  </a:schemeClr>
                </a:solidFill>
                <a:latin typeface="Times New Roman" panose="02020603050405020304" pitchFamily="18" charset="0"/>
                <a:cs typeface="Times New Roman" panose="02020603050405020304" pitchFamily="18" charset="0"/>
              </a:rPr>
            </a:br>
            <a:r>
              <a:rPr lang="en-GB" sz="1800" dirty="0">
                <a:solidFill>
                  <a:schemeClr val="bg2">
                    <a:lumMod val="95000"/>
                    <a:lumOff val="5000"/>
                  </a:schemeClr>
                </a:solidFill>
                <a:latin typeface="Times New Roman" panose="02020603050405020304" pitchFamily="18" charset="0"/>
                <a:cs typeface="Times New Roman" panose="02020603050405020304" pitchFamily="18" charset="0"/>
              </a:rPr>
              <a:t>   - The frontal lobe contains functional areas that plan, initiate, and enact motor movement</a:t>
            </a:r>
            <a:br>
              <a:rPr lang="en-GB" sz="1800" dirty="0">
                <a:solidFill>
                  <a:schemeClr val="bg2">
                    <a:lumMod val="95000"/>
                    <a:lumOff val="5000"/>
                  </a:schemeClr>
                </a:solidFill>
                <a:latin typeface="Times New Roman" panose="02020603050405020304" pitchFamily="18" charset="0"/>
                <a:cs typeface="Times New Roman" panose="02020603050405020304" pitchFamily="18" charset="0"/>
              </a:rPr>
            </a:br>
            <a:r>
              <a:rPr lang="en-GB" sz="1800" dirty="0">
                <a:solidFill>
                  <a:schemeClr val="bg2">
                    <a:lumMod val="95000"/>
                    <a:lumOff val="5000"/>
                  </a:schemeClr>
                </a:solidFill>
                <a:latin typeface="Times New Roman" panose="02020603050405020304" pitchFamily="18" charset="0"/>
                <a:cs typeface="Times New Roman" panose="02020603050405020304" pitchFamily="18" charset="0"/>
              </a:rPr>
              <a:t>     including eye movement and speech production. </a:t>
            </a:r>
            <a:br>
              <a:rPr lang="en-GB" sz="1800" dirty="0">
                <a:solidFill>
                  <a:schemeClr val="bg2">
                    <a:lumMod val="95000"/>
                    <a:lumOff val="5000"/>
                  </a:schemeClr>
                </a:solidFill>
                <a:latin typeface="Times New Roman" panose="02020603050405020304" pitchFamily="18" charset="0"/>
                <a:cs typeface="Times New Roman" panose="02020603050405020304" pitchFamily="18" charset="0"/>
              </a:rPr>
            </a:br>
            <a:r>
              <a:rPr lang="en-GB" sz="1800" dirty="0">
                <a:solidFill>
                  <a:schemeClr val="bg2">
                    <a:lumMod val="95000"/>
                    <a:lumOff val="5000"/>
                  </a:schemeClr>
                </a:solidFill>
                <a:latin typeface="Times New Roman" panose="02020603050405020304" pitchFamily="18" charset="0"/>
                <a:cs typeface="Times New Roman" panose="02020603050405020304" pitchFamily="18" charset="0"/>
              </a:rPr>
              <a:t>   - The most anterior region of the frontal cortex performs higher-order cognitive functions, such</a:t>
            </a:r>
            <a:br>
              <a:rPr lang="en-GB" sz="1800" dirty="0">
                <a:solidFill>
                  <a:schemeClr val="bg2">
                    <a:lumMod val="95000"/>
                    <a:lumOff val="5000"/>
                  </a:schemeClr>
                </a:solidFill>
                <a:latin typeface="Times New Roman" panose="02020603050405020304" pitchFamily="18" charset="0"/>
                <a:cs typeface="Times New Roman" panose="02020603050405020304" pitchFamily="18" charset="0"/>
              </a:rPr>
            </a:br>
            <a:r>
              <a:rPr lang="en-GB" sz="1800" dirty="0">
                <a:solidFill>
                  <a:schemeClr val="bg2">
                    <a:lumMod val="95000"/>
                    <a:lumOff val="5000"/>
                  </a:schemeClr>
                </a:solidFill>
                <a:latin typeface="Times New Roman" panose="02020603050405020304" pitchFamily="18" charset="0"/>
                <a:cs typeface="Times New Roman" panose="02020603050405020304" pitchFamily="18" charset="0"/>
              </a:rPr>
              <a:t>     as thinking, planning, decision making, working memory, and other executive functions. </a:t>
            </a:r>
          </a:p>
          <a:p>
            <a:r>
              <a:rPr lang="en-GB" sz="1800" dirty="0">
                <a:solidFill>
                  <a:schemeClr val="bg2">
                    <a:lumMod val="95000"/>
                    <a:lumOff val="5000"/>
                  </a:schemeClr>
                </a:solidFill>
                <a:latin typeface="Times New Roman" panose="02020603050405020304" pitchFamily="18" charset="0"/>
                <a:cs typeface="Times New Roman" panose="02020603050405020304" pitchFamily="18" charset="0"/>
              </a:rPr>
              <a:t>• </a:t>
            </a:r>
            <a:r>
              <a:rPr lang="en-GB" sz="1800" b="1" dirty="0">
                <a:solidFill>
                  <a:schemeClr val="bg2">
                    <a:lumMod val="95000"/>
                    <a:lumOff val="5000"/>
                  </a:schemeClr>
                </a:solidFill>
                <a:latin typeface="Times New Roman" panose="02020603050405020304" pitchFamily="18" charset="0"/>
                <a:cs typeface="Times New Roman" panose="02020603050405020304" pitchFamily="18" charset="0"/>
              </a:rPr>
              <a:t>The parietal lobe</a:t>
            </a:r>
            <a:r>
              <a:rPr lang="en-GB" sz="1800" dirty="0">
                <a:solidFill>
                  <a:schemeClr val="bg2">
                    <a:lumMod val="95000"/>
                    <a:lumOff val="5000"/>
                  </a:schemeClr>
                </a:solidFill>
                <a:latin typeface="Times New Roman" panose="02020603050405020304" pitchFamily="18" charset="0"/>
                <a:cs typeface="Times New Roman" panose="02020603050405020304" pitchFamily="18" charset="0"/>
              </a:rPr>
              <a:t>, deep to the parietal bones, extends posteriorly from the central sulcus to the</a:t>
            </a:r>
            <a:br>
              <a:rPr lang="en-GB" sz="1800" dirty="0">
                <a:solidFill>
                  <a:schemeClr val="bg2">
                    <a:lumMod val="95000"/>
                    <a:lumOff val="5000"/>
                  </a:schemeClr>
                </a:solidFill>
                <a:latin typeface="Times New Roman" panose="02020603050405020304" pitchFamily="18" charset="0"/>
                <a:cs typeface="Times New Roman" panose="02020603050405020304" pitchFamily="18" charset="0"/>
              </a:rPr>
            </a:br>
            <a:r>
              <a:rPr lang="en-GB" sz="1800" dirty="0">
                <a:solidFill>
                  <a:schemeClr val="bg2">
                    <a:lumMod val="95000"/>
                    <a:lumOff val="5000"/>
                  </a:schemeClr>
                </a:solidFill>
                <a:latin typeface="Times New Roman" panose="02020603050405020304" pitchFamily="18" charset="0"/>
                <a:cs typeface="Times New Roman" panose="02020603050405020304" pitchFamily="18" charset="0"/>
              </a:rPr>
              <a:t>   parieto-occipital sulcus. The lateral sulcus forms its inferior boundary. </a:t>
            </a:r>
            <a:br>
              <a:rPr lang="en-GB" sz="1800" dirty="0">
                <a:solidFill>
                  <a:schemeClr val="bg2">
                    <a:lumMod val="95000"/>
                    <a:lumOff val="5000"/>
                  </a:schemeClr>
                </a:solidFill>
                <a:latin typeface="Times New Roman" panose="02020603050405020304" pitchFamily="18" charset="0"/>
                <a:cs typeface="Times New Roman" panose="02020603050405020304" pitchFamily="18" charset="0"/>
              </a:rPr>
            </a:br>
            <a:r>
              <a:rPr lang="en-GB" sz="1800" dirty="0">
                <a:solidFill>
                  <a:schemeClr val="bg2">
                    <a:lumMod val="95000"/>
                    <a:lumOff val="5000"/>
                  </a:schemeClr>
                </a:solidFill>
                <a:latin typeface="Times New Roman" panose="02020603050405020304" pitchFamily="18" charset="0"/>
                <a:cs typeface="Times New Roman" panose="02020603050405020304" pitchFamily="18" charset="0"/>
              </a:rPr>
              <a:t>  - The postcentral gyrus, just posterior to the central sulcus, contains the primary somatosensory</a:t>
            </a:r>
            <a:br>
              <a:rPr lang="en-GB" sz="1800" dirty="0">
                <a:solidFill>
                  <a:schemeClr val="bg2">
                    <a:lumMod val="95000"/>
                    <a:lumOff val="5000"/>
                  </a:schemeClr>
                </a:solidFill>
                <a:latin typeface="Times New Roman" panose="02020603050405020304" pitchFamily="18" charset="0"/>
                <a:cs typeface="Times New Roman" panose="02020603050405020304" pitchFamily="18" charset="0"/>
              </a:rPr>
            </a:br>
            <a:r>
              <a:rPr lang="en-GB" sz="1800" dirty="0">
                <a:solidFill>
                  <a:schemeClr val="bg2">
                    <a:lumMod val="95000"/>
                    <a:lumOff val="5000"/>
                  </a:schemeClr>
                </a:solidFill>
                <a:latin typeface="Times New Roman" panose="02020603050405020304" pitchFamily="18" charset="0"/>
                <a:cs typeface="Times New Roman" panose="02020603050405020304" pitchFamily="18" charset="0"/>
              </a:rPr>
              <a:t>   cortex. The parietal lobe processes sensory stimuli allowing (1) conscious awareness of general</a:t>
            </a:r>
            <a:br>
              <a:rPr lang="en-GB" sz="1800" dirty="0">
                <a:solidFill>
                  <a:schemeClr val="bg2">
                    <a:lumMod val="95000"/>
                    <a:lumOff val="5000"/>
                  </a:schemeClr>
                </a:solidFill>
                <a:latin typeface="Times New Roman" panose="02020603050405020304" pitchFamily="18" charset="0"/>
                <a:cs typeface="Times New Roman" panose="02020603050405020304" pitchFamily="18" charset="0"/>
              </a:rPr>
            </a:br>
            <a:r>
              <a:rPr lang="en-GB" sz="1800" dirty="0">
                <a:solidFill>
                  <a:schemeClr val="bg2">
                    <a:lumMod val="95000"/>
                    <a:lumOff val="5000"/>
                  </a:schemeClr>
                </a:solidFill>
                <a:latin typeface="Times New Roman" panose="02020603050405020304" pitchFamily="18" charset="0"/>
                <a:cs typeface="Times New Roman" panose="02020603050405020304" pitchFamily="18" charset="0"/>
              </a:rPr>
              <a:t>   somatic sensation; (2) spatial awareness of objects, sounds and body parts; and </a:t>
            </a:r>
            <a:br>
              <a:rPr lang="en-GB" sz="1800" dirty="0">
                <a:solidFill>
                  <a:schemeClr val="bg2">
                    <a:lumMod val="95000"/>
                    <a:lumOff val="5000"/>
                  </a:schemeClr>
                </a:solidFill>
                <a:latin typeface="Times New Roman" panose="02020603050405020304" pitchFamily="18" charset="0"/>
                <a:cs typeface="Times New Roman" panose="02020603050405020304" pitchFamily="18" charset="0"/>
              </a:rPr>
            </a:br>
            <a:r>
              <a:rPr lang="en-GB" sz="1800" dirty="0">
                <a:solidFill>
                  <a:schemeClr val="bg2">
                    <a:lumMod val="95000"/>
                    <a:lumOff val="5000"/>
                  </a:schemeClr>
                </a:solidFill>
                <a:latin typeface="Times New Roman" panose="02020603050405020304" pitchFamily="18" charset="0"/>
                <a:cs typeface="Times New Roman" panose="02020603050405020304" pitchFamily="18" charset="0"/>
              </a:rPr>
              <a:t>   (3) understanding of speech. </a:t>
            </a:r>
          </a:p>
        </p:txBody>
      </p:sp>
      <p:pic>
        <p:nvPicPr>
          <p:cNvPr id="2" name="Picture 17" descr="C:\Documents and Settings\user\My Documents\My Pictures\figure5-22.jpg">
            <a:extLst>
              <a:ext uri="{FF2B5EF4-FFF2-40B4-BE49-F238E27FC236}">
                <a16:creationId xmlns:a16="http://schemas.microsoft.com/office/drawing/2014/main" id="{79423D72-8ABB-DF97-D050-96193264309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b="5853"/>
          <a:stretch>
            <a:fillRect/>
          </a:stretch>
        </p:blipFill>
        <p:spPr bwMode="auto">
          <a:xfrm>
            <a:off x="5292080" y="3413864"/>
            <a:ext cx="3600786" cy="3300720"/>
          </a:xfrm>
          <a:prstGeom prst="rect">
            <a:avLst/>
          </a:prstGeom>
          <a:noFill/>
          <a:ln w="9525">
            <a:noFill/>
            <a:miter lim="800000"/>
            <a:headEnd/>
            <a:tailEnd/>
          </a:ln>
          <a:effectLst/>
        </p:spPr>
      </p:pic>
    </p:spTree>
    <p:extLst>
      <p:ext uri="{BB962C8B-B14F-4D97-AF65-F5344CB8AC3E}">
        <p14:creationId xmlns:p14="http://schemas.microsoft.com/office/powerpoint/2010/main" val="16976674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D55B87E-C9C8-2720-CB76-FEEC17581CCD}"/>
              </a:ext>
            </a:extLst>
          </p:cNvPr>
          <p:cNvSpPr txBox="1"/>
          <p:nvPr/>
        </p:nvSpPr>
        <p:spPr>
          <a:xfrm>
            <a:off x="43384" y="25192"/>
            <a:ext cx="9108504" cy="3416320"/>
          </a:xfrm>
          <a:prstGeom prst="rect">
            <a:avLst/>
          </a:prstGeom>
          <a:noFill/>
        </p:spPr>
        <p:txBody>
          <a:bodyPr wrap="square">
            <a:spAutoFit/>
          </a:bodyPr>
          <a:lstStyle/>
          <a:p>
            <a:r>
              <a:rPr lang="en-GB" sz="1800" dirty="0">
                <a:solidFill>
                  <a:schemeClr val="bg2">
                    <a:lumMod val="95000"/>
                    <a:lumOff val="5000"/>
                  </a:schemeClr>
                </a:solidFill>
                <a:latin typeface="Times New Roman" panose="02020603050405020304" pitchFamily="18" charset="0"/>
                <a:cs typeface="Times New Roman" panose="02020603050405020304" pitchFamily="18" charset="0"/>
              </a:rPr>
              <a:t>• </a:t>
            </a:r>
            <a:r>
              <a:rPr lang="en-GB" sz="1800" b="1" dirty="0">
                <a:solidFill>
                  <a:schemeClr val="bg2">
                    <a:lumMod val="95000"/>
                    <a:lumOff val="5000"/>
                  </a:schemeClr>
                </a:solidFill>
                <a:latin typeface="Times New Roman" panose="02020603050405020304" pitchFamily="18" charset="0"/>
                <a:cs typeface="Times New Roman" panose="02020603050405020304" pitchFamily="18" charset="0"/>
              </a:rPr>
              <a:t>The occipital lobe </a:t>
            </a:r>
            <a:r>
              <a:rPr lang="en-GB" sz="1800" dirty="0">
                <a:solidFill>
                  <a:schemeClr val="bg2">
                    <a:lumMod val="95000"/>
                    <a:lumOff val="5000"/>
                  </a:schemeClr>
                </a:solidFill>
                <a:latin typeface="Times New Roman" panose="02020603050405020304" pitchFamily="18" charset="0"/>
                <a:cs typeface="Times New Roman" panose="02020603050405020304" pitchFamily="18" charset="0"/>
              </a:rPr>
              <a:t>lies deep to the occipital bone and forms the most posterior portion of the</a:t>
            </a:r>
            <a:br>
              <a:rPr lang="en-GB" sz="1800" dirty="0">
                <a:solidFill>
                  <a:schemeClr val="bg2">
                    <a:lumMod val="95000"/>
                    <a:lumOff val="5000"/>
                  </a:schemeClr>
                </a:solidFill>
                <a:latin typeface="Times New Roman" panose="02020603050405020304" pitchFamily="18" charset="0"/>
                <a:cs typeface="Times New Roman" panose="02020603050405020304" pitchFamily="18" charset="0"/>
              </a:rPr>
            </a:br>
            <a:r>
              <a:rPr lang="en-GB" sz="1800" dirty="0">
                <a:solidFill>
                  <a:schemeClr val="bg2">
                    <a:lumMod val="95000"/>
                    <a:lumOff val="5000"/>
                  </a:schemeClr>
                </a:solidFill>
                <a:latin typeface="Times New Roman" panose="02020603050405020304" pitchFamily="18" charset="0"/>
                <a:cs typeface="Times New Roman" panose="02020603050405020304" pitchFamily="18" charset="0"/>
              </a:rPr>
              <a:t>   cerebrum. It is separated from the parietal lobe by the parieto-occipital sulcus on the medial</a:t>
            </a:r>
            <a:br>
              <a:rPr lang="en-GB" sz="1800" dirty="0">
                <a:solidFill>
                  <a:schemeClr val="bg2">
                    <a:lumMod val="95000"/>
                    <a:lumOff val="5000"/>
                  </a:schemeClr>
                </a:solidFill>
                <a:latin typeface="Times New Roman" panose="02020603050405020304" pitchFamily="18" charset="0"/>
                <a:cs typeface="Times New Roman" panose="02020603050405020304" pitchFamily="18" charset="0"/>
              </a:rPr>
            </a:br>
            <a:r>
              <a:rPr lang="en-GB" sz="1800" dirty="0">
                <a:solidFill>
                  <a:schemeClr val="bg2">
                    <a:lumMod val="95000"/>
                    <a:lumOff val="5000"/>
                  </a:schemeClr>
                </a:solidFill>
                <a:latin typeface="Times New Roman" panose="02020603050405020304" pitchFamily="18" charset="0"/>
                <a:cs typeface="Times New Roman" panose="02020603050405020304" pitchFamily="18" charset="0"/>
              </a:rPr>
              <a:t>   surface of the hemisphere. The occipital lobe contains the visual cortex. </a:t>
            </a:r>
          </a:p>
          <a:p>
            <a:r>
              <a:rPr lang="en-GB" sz="1800" dirty="0">
                <a:solidFill>
                  <a:schemeClr val="bg2">
                    <a:lumMod val="95000"/>
                    <a:lumOff val="5000"/>
                  </a:schemeClr>
                </a:solidFill>
                <a:latin typeface="Times New Roman" panose="02020603050405020304" pitchFamily="18" charset="0"/>
                <a:cs typeface="Times New Roman" panose="02020603050405020304" pitchFamily="18" charset="0"/>
              </a:rPr>
              <a:t>• </a:t>
            </a:r>
            <a:r>
              <a:rPr lang="en-GB" sz="1800" b="1" dirty="0">
                <a:solidFill>
                  <a:schemeClr val="bg2">
                    <a:lumMod val="95000"/>
                    <a:lumOff val="5000"/>
                  </a:schemeClr>
                </a:solidFill>
                <a:latin typeface="Times New Roman" panose="02020603050405020304" pitchFamily="18" charset="0"/>
                <a:cs typeface="Times New Roman" panose="02020603050405020304" pitchFamily="18" charset="0"/>
              </a:rPr>
              <a:t>The temporal lobe</a:t>
            </a:r>
            <a:r>
              <a:rPr lang="en-GB" sz="1800" dirty="0">
                <a:solidFill>
                  <a:schemeClr val="bg2">
                    <a:lumMod val="95000"/>
                    <a:lumOff val="5000"/>
                  </a:schemeClr>
                </a:solidFill>
                <a:latin typeface="Times New Roman" panose="02020603050405020304" pitchFamily="18" charset="0"/>
                <a:cs typeface="Times New Roman" panose="02020603050405020304" pitchFamily="18" charset="0"/>
              </a:rPr>
              <a:t>, on the lateral side of the hemisphere, lies in the middle cranial fossa deep</a:t>
            </a:r>
            <a:br>
              <a:rPr lang="en-GB" sz="1800" dirty="0">
                <a:solidFill>
                  <a:schemeClr val="bg2">
                    <a:lumMod val="95000"/>
                    <a:lumOff val="5000"/>
                  </a:schemeClr>
                </a:solidFill>
                <a:latin typeface="Times New Roman" panose="02020603050405020304" pitchFamily="18" charset="0"/>
                <a:cs typeface="Times New Roman" panose="02020603050405020304" pitchFamily="18" charset="0"/>
              </a:rPr>
            </a:br>
            <a:r>
              <a:rPr lang="en-GB" sz="1800" dirty="0">
                <a:solidFill>
                  <a:schemeClr val="bg2">
                    <a:lumMod val="95000"/>
                    <a:lumOff val="5000"/>
                  </a:schemeClr>
                </a:solidFill>
                <a:latin typeface="Times New Roman" panose="02020603050405020304" pitchFamily="18" charset="0"/>
                <a:cs typeface="Times New Roman" panose="02020603050405020304" pitchFamily="18" charset="0"/>
              </a:rPr>
              <a:t>   to the temporal bone. It is separated from the overlying parietal and frontal lobes by the deep</a:t>
            </a:r>
            <a:br>
              <a:rPr lang="en-GB" sz="1800" dirty="0">
                <a:solidFill>
                  <a:schemeClr val="bg2">
                    <a:lumMod val="95000"/>
                    <a:lumOff val="5000"/>
                  </a:schemeClr>
                </a:solidFill>
                <a:latin typeface="Times New Roman" panose="02020603050405020304" pitchFamily="18" charset="0"/>
                <a:cs typeface="Times New Roman" panose="02020603050405020304" pitchFamily="18" charset="0"/>
              </a:rPr>
            </a:br>
            <a:r>
              <a:rPr lang="en-GB" sz="1800" dirty="0">
                <a:solidFill>
                  <a:schemeClr val="bg2">
                    <a:lumMod val="95000"/>
                    <a:lumOff val="5000"/>
                  </a:schemeClr>
                </a:solidFill>
                <a:latin typeface="Times New Roman" panose="02020603050405020304" pitchFamily="18" charset="0"/>
                <a:cs typeface="Times New Roman" panose="02020603050405020304" pitchFamily="18" charset="0"/>
              </a:rPr>
              <a:t>   lateral sulcus. </a:t>
            </a:r>
            <a:br>
              <a:rPr lang="en-GB" sz="1800" dirty="0">
                <a:solidFill>
                  <a:schemeClr val="bg2">
                    <a:lumMod val="95000"/>
                    <a:lumOff val="5000"/>
                  </a:schemeClr>
                </a:solidFill>
                <a:latin typeface="Times New Roman" panose="02020603050405020304" pitchFamily="18" charset="0"/>
                <a:cs typeface="Times New Roman" panose="02020603050405020304" pitchFamily="18" charset="0"/>
              </a:rPr>
            </a:br>
            <a:r>
              <a:rPr lang="en-GB" sz="1800" dirty="0">
                <a:solidFill>
                  <a:schemeClr val="bg2">
                    <a:lumMod val="95000"/>
                    <a:lumOff val="5000"/>
                  </a:schemeClr>
                </a:solidFill>
                <a:latin typeface="Times New Roman" panose="02020603050405020304" pitchFamily="18" charset="0"/>
                <a:cs typeface="Times New Roman" panose="02020603050405020304" pitchFamily="18" charset="0"/>
              </a:rPr>
              <a:t> - The temporal lobe contains the auditory cortex and the olfactory cortex. It also functions in</a:t>
            </a:r>
            <a:br>
              <a:rPr lang="en-GB" sz="1800" dirty="0">
                <a:solidFill>
                  <a:schemeClr val="bg2">
                    <a:lumMod val="95000"/>
                    <a:lumOff val="5000"/>
                  </a:schemeClr>
                </a:solidFill>
                <a:latin typeface="Times New Roman" panose="02020603050405020304" pitchFamily="18" charset="0"/>
                <a:cs typeface="Times New Roman" panose="02020603050405020304" pitchFamily="18" charset="0"/>
              </a:rPr>
            </a:br>
            <a:r>
              <a:rPr lang="en-GB" sz="1800" dirty="0">
                <a:solidFill>
                  <a:schemeClr val="bg2">
                    <a:lumMod val="95000"/>
                    <a:lumOff val="5000"/>
                  </a:schemeClr>
                </a:solidFill>
                <a:latin typeface="Times New Roman" panose="02020603050405020304" pitchFamily="18" charset="0"/>
                <a:cs typeface="Times New Roman" panose="02020603050405020304" pitchFamily="18" charset="0"/>
              </a:rPr>
              <a:t>   the recognition of objects, words, and faces; in language comprehension; and in emotional</a:t>
            </a:r>
            <a:br>
              <a:rPr lang="en-GB" sz="1800" dirty="0">
                <a:solidFill>
                  <a:schemeClr val="bg2">
                    <a:lumMod val="95000"/>
                    <a:lumOff val="5000"/>
                  </a:schemeClr>
                </a:solidFill>
                <a:latin typeface="Times New Roman" panose="02020603050405020304" pitchFamily="18" charset="0"/>
                <a:cs typeface="Times New Roman" panose="02020603050405020304" pitchFamily="18" charset="0"/>
              </a:rPr>
            </a:br>
            <a:r>
              <a:rPr lang="en-GB" sz="1800" dirty="0">
                <a:solidFill>
                  <a:schemeClr val="bg2">
                    <a:lumMod val="95000"/>
                    <a:lumOff val="5000"/>
                  </a:schemeClr>
                </a:solidFill>
                <a:latin typeface="Times New Roman" panose="02020603050405020304" pitchFamily="18" charset="0"/>
                <a:cs typeface="Times New Roman" panose="02020603050405020304" pitchFamily="18" charset="0"/>
              </a:rPr>
              <a:t>  response and memory. </a:t>
            </a:r>
          </a:p>
          <a:p>
            <a:r>
              <a:rPr lang="en-GB" sz="1800" dirty="0">
                <a:solidFill>
                  <a:schemeClr val="bg2">
                    <a:lumMod val="95000"/>
                    <a:lumOff val="5000"/>
                  </a:schemeClr>
                </a:solidFill>
                <a:latin typeface="Times New Roman" panose="02020603050405020304" pitchFamily="18" charset="0"/>
                <a:cs typeface="Times New Roman" panose="02020603050405020304" pitchFamily="18" charset="0"/>
              </a:rPr>
              <a:t>• </a:t>
            </a:r>
            <a:r>
              <a:rPr lang="en-GB" sz="1800" b="1" dirty="0">
                <a:solidFill>
                  <a:schemeClr val="bg2">
                    <a:lumMod val="95000"/>
                    <a:lumOff val="5000"/>
                  </a:schemeClr>
                </a:solidFill>
                <a:latin typeface="Times New Roman" panose="02020603050405020304" pitchFamily="18" charset="0"/>
                <a:cs typeface="Times New Roman" panose="02020603050405020304" pitchFamily="18" charset="0"/>
              </a:rPr>
              <a:t>The insula </a:t>
            </a:r>
            <a:r>
              <a:rPr lang="en-GB" sz="1800" dirty="0">
                <a:solidFill>
                  <a:schemeClr val="bg2">
                    <a:lumMod val="95000"/>
                    <a:lumOff val="5000"/>
                  </a:schemeClr>
                </a:solidFill>
                <a:latin typeface="Times New Roman" panose="02020603050405020304" pitchFamily="18" charset="0"/>
                <a:cs typeface="Times New Roman" panose="02020603050405020304" pitchFamily="18" charset="0"/>
              </a:rPr>
              <a:t>is buried deep within the lateral sulcus and forms part of its floor. The insula is</a:t>
            </a:r>
            <a:br>
              <a:rPr lang="en-GB" sz="1800" dirty="0">
                <a:solidFill>
                  <a:schemeClr val="bg2">
                    <a:lumMod val="95000"/>
                    <a:lumOff val="5000"/>
                  </a:schemeClr>
                </a:solidFill>
                <a:latin typeface="Times New Roman" panose="02020603050405020304" pitchFamily="18" charset="0"/>
                <a:cs typeface="Times New Roman" panose="02020603050405020304" pitchFamily="18" charset="0"/>
              </a:rPr>
            </a:br>
            <a:r>
              <a:rPr lang="en-GB" sz="1800" dirty="0">
                <a:solidFill>
                  <a:schemeClr val="bg2">
                    <a:lumMod val="95000"/>
                    <a:lumOff val="5000"/>
                  </a:schemeClr>
                </a:solidFill>
                <a:latin typeface="Times New Roman" panose="02020603050405020304" pitchFamily="18" charset="0"/>
                <a:cs typeface="Times New Roman" panose="02020603050405020304" pitchFamily="18" charset="0"/>
              </a:rPr>
              <a:t>   covered by parts of the temporal, parietal, and frontal lobes that forms </a:t>
            </a:r>
            <a:r>
              <a:rPr lang="en-GB" sz="1800" u="sng" dirty="0">
                <a:solidFill>
                  <a:schemeClr val="bg2">
                    <a:lumMod val="95000"/>
                    <a:lumOff val="5000"/>
                  </a:schemeClr>
                </a:solidFill>
                <a:latin typeface="Times New Roman" panose="02020603050405020304" pitchFamily="18" charset="0"/>
                <a:cs typeface="Times New Roman" panose="02020603050405020304" pitchFamily="18" charset="0"/>
              </a:rPr>
              <a:t>operculum</a:t>
            </a:r>
            <a:r>
              <a:rPr lang="en-GB" sz="1800" dirty="0">
                <a:solidFill>
                  <a:schemeClr val="bg2">
                    <a:lumMod val="95000"/>
                    <a:lumOff val="5000"/>
                  </a:schemeClr>
                </a:solidFill>
                <a:latin typeface="Times New Roman" panose="02020603050405020304" pitchFamily="18" charset="0"/>
                <a:cs typeface="Times New Roman" panose="02020603050405020304" pitchFamily="18" charset="0"/>
              </a:rPr>
              <a:t> over the</a:t>
            </a:r>
            <a:br>
              <a:rPr lang="en-GB" sz="1800" dirty="0">
                <a:solidFill>
                  <a:schemeClr val="bg2">
                    <a:lumMod val="95000"/>
                    <a:lumOff val="5000"/>
                  </a:schemeClr>
                </a:solidFill>
                <a:latin typeface="Times New Roman" panose="02020603050405020304" pitchFamily="18" charset="0"/>
                <a:cs typeface="Times New Roman" panose="02020603050405020304" pitchFamily="18" charset="0"/>
              </a:rPr>
            </a:br>
            <a:r>
              <a:rPr lang="en-GB" sz="1800" dirty="0">
                <a:solidFill>
                  <a:schemeClr val="bg2">
                    <a:lumMod val="95000"/>
                    <a:lumOff val="5000"/>
                  </a:schemeClr>
                </a:solidFill>
                <a:latin typeface="Times New Roman" panose="02020603050405020304" pitchFamily="18" charset="0"/>
                <a:cs typeface="Times New Roman" panose="02020603050405020304" pitchFamily="18" charset="0"/>
              </a:rPr>
              <a:t>   insula. The visceral sensory cortex for taste and general visceral sensations are in the insula.</a:t>
            </a:r>
          </a:p>
        </p:txBody>
      </p:sp>
      <p:pic>
        <p:nvPicPr>
          <p:cNvPr id="2" name="Picture 17" descr="C:\Documents and Settings\user\My Documents\My Pictures\figure5-22.jpg">
            <a:extLst>
              <a:ext uri="{FF2B5EF4-FFF2-40B4-BE49-F238E27FC236}">
                <a16:creationId xmlns:a16="http://schemas.microsoft.com/office/drawing/2014/main" id="{2BCE8F95-819E-6DA9-C9E1-3E51AF0873C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b="5853"/>
          <a:stretch>
            <a:fillRect/>
          </a:stretch>
        </p:blipFill>
        <p:spPr bwMode="auto">
          <a:xfrm>
            <a:off x="611560" y="3399656"/>
            <a:ext cx="3600786" cy="3300720"/>
          </a:xfrm>
          <a:prstGeom prst="rect">
            <a:avLst/>
          </a:prstGeom>
          <a:noFill/>
          <a:ln w="9525">
            <a:noFill/>
            <a:miter lim="800000"/>
            <a:headEnd/>
            <a:tailEnd/>
          </a:ln>
          <a:effectLst/>
        </p:spPr>
      </p:pic>
      <p:pic>
        <p:nvPicPr>
          <p:cNvPr id="4" name="Picture 2">
            <a:extLst>
              <a:ext uri="{FF2B5EF4-FFF2-40B4-BE49-F238E27FC236}">
                <a16:creationId xmlns:a16="http://schemas.microsoft.com/office/drawing/2014/main" id="{1416A5E8-044B-D686-5AB9-B659D33E2AB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7751" t="-1649" r="37862" b="38583"/>
          <a:stretch>
            <a:fillRect/>
          </a:stretch>
        </p:blipFill>
        <p:spPr bwMode="auto">
          <a:xfrm>
            <a:off x="5148064" y="3532088"/>
            <a:ext cx="3800659" cy="33007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 name="TextBox 4">
            <a:extLst>
              <a:ext uri="{FF2B5EF4-FFF2-40B4-BE49-F238E27FC236}">
                <a16:creationId xmlns:a16="http://schemas.microsoft.com/office/drawing/2014/main" id="{E122DC5A-AAA7-3D0D-8FCE-108418F808D2}"/>
              </a:ext>
            </a:extLst>
          </p:cNvPr>
          <p:cNvSpPr txBox="1"/>
          <p:nvPr/>
        </p:nvSpPr>
        <p:spPr>
          <a:xfrm>
            <a:off x="4572000" y="6238711"/>
            <a:ext cx="809837" cy="400110"/>
          </a:xfrm>
          <a:prstGeom prst="rect">
            <a:avLst/>
          </a:prstGeom>
          <a:noFill/>
          <a:ln>
            <a:solidFill>
              <a:schemeClr val="bg1">
                <a:lumMod val="50000"/>
              </a:schemeClr>
            </a:solidFill>
          </a:ln>
        </p:spPr>
        <p:txBody>
          <a:bodyPr wrap="none" rtlCol="0">
            <a:spAutoFit/>
          </a:bodyPr>
          <a:lstStyle/>
          <a:p>
            <a:r>
              <a:rPr lang="en-GB" sz="2000" dirty="0">
                <a:solidFill>
                  <a:schemeClr val="bg2">
                    <a:lumMod val="95000"/>
                    <a:lumOff val="5000"/>
                  </a:schemeClr>
                </a:solidFill>
              </a:rPr>
              <a:t>Insula</a:t>
            </a:r>
          </a:p>
        </p:txBody>
      </p:sp>
      <p:cxnSp>
        <p:nvCxnSpPr>
          <p:cNvPr id="7" name="Straight Arrow Connector 6">
            <a:extLst>
              <a:ext uri="{FF2B5EF4-FFF2-40B4-BE49-F238E27FC236}">
                <a16:creationId xmlns:a16="http://schemas.microsoft.com/office/drawing/2014/main" id="{E4529808-3702-919F-504D-AC46D26CCFED}"/>
              </a:ext>
            </a:extLst>
          </p:cNvPr>
          <p:cNvCxnSpPr/>
          <p:nvPr/>
        </p:nvCxnSpPr>
        <p:spPr bwMode="auto">
          <a:xfrm flipV="1">
            <a:off x="5508104" y="5661248"/>
            <a:ext cx="1728192" cy="864096"/>
          </a:xfrm>
          <a:prstGeom prst="straightConnector1">
            <a:avLst/>
          </a:prstGeom>
          <a:solidFill>
            <a:schemeClr val="accent1"/>
          </a:solidFill>
          <a:ln w="28575" cap="flat" cmpd="sng" algn="ctr">
            <a:solidFill>
              <a:srgbClr val="FF0000"/>
            </a:solidFill>
            <a:prstDash val="solid"/>
            <a:round/>
            <a:headEnd type="none" w="med" len="med"/>
            <a:tailEnd type="triangle"/>
          </a:ln>
          <a:effectLst/>
        </p:spPr>
      </p:cxnSp>
    </p:spTree>
    <p:extLst>
      <p:ext uri="{BB962C8B-B14F-4D97-AF65-F5344CB8AC3E}">
        <p14:creationId xmlns:p14="http://schemas.microsoft.com/office/powerpoint/2010/main" val="356239863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bg bwMode="auto">
      <p:bgPr>
        <a:solidFill>
          <a:schemeClr val="tx1"/>
        </a:solidFill>
        <a:effectLst/>
      </p:bgPr>
    </p:bg>
    <p:spTree>
      <p:nvGrpSpPr>
        <p:cNvPr id="1" name=""/>
        <p:cNvGrpSpPr/>
        <p:nvPr/>
      </p:nvGrpSpPr>
      <p:grpSpPr>
        <a:xfrm>
          <a:off x="0" y="0"/>
          <a:ext cx="0" cy="0"/>
          <a:chOff x="0" y="0"/>
          <a:chExt cx="0" cy="0"/>
        </a:xfrm>
      </p:grpSpPr>
      <p:pic>
        <p:nvPicPr>
          <p:cNvPr id="29701" name="Picture 2">
            <a:extLst>
              <a:ext uri="{FF2B5EF4-FFF2-40B4-BE49-F238E27FC236}">
                <a16:creationId xmlns:a16="http://schemas.microsoft.com/office/drawing/2014/main" id="{FCF3BD4C-BCA4-CE87-A13A-1EBDE3ED2B8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7751" t="-1649" r="37862" b="38583"/>
          <a:stretch>
            <a:fillRect/>
          </a:stretch>
        </p:blipFill>
        <p:spPr bwMode="auto">
          <a:xfrm>
            <a:off x="5957887" y="2982511"/>
            <a:ext cx="3186113" cy="27670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3314" name="Rectangle 3">
            <a:extLst>
              <a:ext uri="{FF2B5EF4-FFF2-40B4-BE49-F238E27FC236}">
                <a16:creationId xmlns:a16="http://schemas.microsoft.com/office/drawing/2014/main" id="{350314D6-045B-9605-65E4-FBD35D64A838}"/>
              </a:ext>
            </a:extLst>
          </p:cNvPr>
          <p:cNvSpPr>
            <a:spLocks noGrp="1" noChangeArrowheads="1"/>
          </p:cNvSpPr>
          <p:nvPr>
            <p:ph type="body" idx="4294967295"/>
          </p:nvPr>
        </p:nvSpPr>
        <p:spPr>
          <a:xfrm>
            <a:off x="34925" y="117475"/>
            <a:ext cx="7596188" cy="6624638"/>
          </a:xfrm>
        </p:spPr>
        <p:txBody>
          <a:bodyPr/>
          <a:lstStyle/>
          <a:p>
            <a:pPr algn="ctr">
              <a:lnSpc>
                <a:spcPct val="90000"/>
              </a:lnSpc>
              <a:buFont typeface="Wingdings" panose="05000000000000000000" pitchFamily="2" charset="2"/>
              <a:buNone/>
              <a:defRPr/>
            </a:pPr>
            <a:r>
              <a:rPr lang="en-GB" altLang="en-US" sz="2600" b="1" dirty="0">
                <a:solidFill>
                  <a:schemeClr val="bg1">
                    <a:lumMod val="50000"/>
                  </a:schemeClr>
                </a:solidFill>
                <a:latin typeface="Constantia" panose="02030602050306030303" pitchFamily="18" charset="0"/>
              </a:rPr>
              <a:t>Gyri of Superolateral surface</a:t>
            </a:r>
            <a:br>
              <a:rPr lang="sr-Cyrl-RS" altLang="en-US" sz="2600" b="1" dirty="0">
                <a:solidFill>
                  <a:schemeClr val="bg1">
                    <a:lumMod val="50000"/>
                  </a:schemeClr>
                </a:solidFill>
                <a:latin typeface="Constantia" panose="02030602050306030303" pitchFamily="18" charset="0"/>
              </a:rPr>
            </a:br>
            <a:r>
              <a:rPr lang="sr-Cyrl-RS" altLang="en-US" sz="2600" b="1" dirty="0">
                <a:solidFill>
                  <a:schemeClr val="bg1">
                    <a:lumMod val="50000"/>
                  </a:schemeClr>
                </a:solidFill>
                <a:latin typeface="Constantia" panose="02030602050306030303" pitchFamily="18" charset="0"/>
              </a:rPr>
              <a:t>(</a:t>
            </a:r>
            <a:r>
              <a:rPr lang="en-US" altLang="en-US" sz="2600" b="1" dirty="0">
                <a:solidFill>
                  <a:schemeClr val="bg1">
                    <a:lumMod val="50000"/>
                  </a:schemeClr>
                </a:solidFill>
                <a:latin typeface="Constantia" panose="02030602050306030303" pitchFamily="18" charset="0"/>
              </a:rPr>
              <a:t>Facies </a:t>
            </a:r>
            <a:r>
              <a:rPr lang="en-US" altLang="en-US" sz="2600" b="1" dirty="0" err="1">
                <a:solidFill>
                  <a:schemeClr val="bg1">
                    <a:lumMod val="50000"/>
                  </a:schemeClr>
                </a:solidFill>
                <a:latin typeface="Constantia" panose="02030602050306030303" pitchFamily="18" charset="0"/>
              </a:rPr>
              <a:t>superolateralis</a:t>
            </a:r>
            <a:r>
              <a:rPr lang="sr-Cyrl-RS" altLang="en-US" sz="2600" b="1" dirty="0">
                <a:solidFill>
                  <a:schemeClr val="bg1">
                    <a:lumMod val="50000"/>
                  </a:schemeClr>
                </a:solidFill>
                <a:latin typeface="Constantia" panose="02030602050306030303" pitchFamily="18" charset="0"/>
              </a:rPr>
              <a:t>)</a:t>
            </a:r>
            <a:endParaRPr lang="en-US" altLang="en-US" sz="2600" b="1" dirty="0">
              <a:solidFill>
                <a:schemeClr val="bg1">
                  <a:lumMod val="50000"/>
                </a:schemeClr>
              </a:solidFill>
              <a:latin typeface="Constantia" panose="02030602050306030303" pitchFamily="18" charset="0"/>
            </a:endParaRPr>
          </a:p>
          <a:p>
            <a:pPr>
              <a:lnSpc>
                <a:spcPct val="90000"/>
              </a:lnSpc>
              <a:buFont typeface="Wingdings" panose="05000000000000000000" pitchFamily="2" charset="2"/>
              <a:buNone/>
              <a:defRPr/>
            </a:pPr>
            <a:r>
              <a:rPr lang="en-GB" altLang="en-US" sz="2000" b="1" i="1" u="sng" dirty="0">
                <a:solidFill>
                  <a:schemeClr val="bg2"/>
                </a:solidFill>
                <a:latin typeface="Constantia" panose="02030602050306030303" pitchFamily="18" charset="0"/>
              </a:rPr>
              <a:t>Lobes</a:t>
            </a:r>
            <a:r>
              <a:rPr lang="en-US" altLang="en-US" sz="2000" b="1" dirty="0">
                <a:solidFill>
                  <a:schemeClr val="bg2"/>
                </a:solidFill>
                <a:latin typeface="Constantia" panose="02030602050306030303" pitchFamily="18" charset="0"/>
              </a:rPr>
              <a:t>:</a:t>
            </a:r>
          </a:p>
          <a:p>
            <a:pPr>
              <a:lnSpc>
                <a:spcPct val="90000"/>
              </a:lnSpc>
              <a:defRPr/>
            </a:pPr>
            <a:r>
              <a:rPr lang="en-US" altLang="en-US" sz="1800" b="1" dirty="0">
                <a:solidFill>
                  <a:schemeClr val="bg2"/>
                </a:solidFill>
                <a:latin typeface="Constantia" panose="02030602050306030303" pitchFamily="18" charset="0"/>
              </a:rPr>
              <a:t>1. </a:t>
            </a:r>
            <a:r>
              <a:rPr lang="en-GB" altLang="en-US" sz="1800" b="1" dirty="0">
                <a:solidFill>
                  <a:schemeClr val="bg2"/>
                </a:solidFill>
                <a:latin typeface="Constantia" panose="02030602050306030303" pitchFamily="18" charset="0"/>
              </a:rPr>
              <a:t>Frontal lobe </a:t>
            </a:r>
            <a:r>
              <a:rPr lang="en-US" altLang="en-US" sz="1800" i="1" dirty="0">
                <a:solidFill>
                  <a:schemeClr val="bg2"/>
                </a:solidFill>
                <a:latin typeface="Constantia" panose="02030602050306030303" pitchFamily="18" charset="0"/>
              </a:rPr>
              <a:t>(</a:t>
            </a:r>
            <a:r>
              <a:rPr lang="en-US" altLang="en-US" sz="1800" i="1" dirty="0" err="1">
                <a:solidFill>
                  <a:schemeClr val="bg2"/>
                </a:solidFill>
                <a:latin typeface="Constantia" panose="02030602050306030303" pitchFamily="18" charset="0"/>
              </a:rPr>
              <a:t>lobus</a:t>
            </a:r>
            <a:r>
              <a:rPr lang="en-US" altLang="en-US" sz="1800" i="1" dirty="0">
                <a:solidFill>
                  <a:schemeClr val="bg2"/>
                </a:solidFill>
                <a:latin typeface="Constantia" panose="02030602050306030303" pitchFamily="18" charset="0"/>
              </a:rPr>
              <a:t> frontalis)</a:t>
            </a:r>
            <a:r>
              <a:rPr lang="en-GB" altLang="en-US" sz="1800" i="1" dirty="0">
                <a:solidFill>
                  <a:schemeClr val="bg2"/>
                </a:solidFill>
                <a:latin typeface="Constantia" panose="02030602050306030303" pitchFamily="18" charset="0"/>
              </a:rPr>
              <a:t>: </a:t>
            </a:r>
            <a:br>
              <a:rPr lang="en-GB" altLang="en-US" sz="1800" i="1" dirty="0">
                <a:solidFill>
                  <a:schemeClr val="bg2"/>
                </a:solidFill>
                <a:latin typeface="Constantia" panose="02030602050306030303" pitchFamily="18" charset="0"/>
              </a:rPr>
            </a:br>
            <a:r>
              <a:rPr lang="en-GB" altLang="en-US" sz="1800" i="1" dirty="0">
                <a:solidFill>
                  <a:schemeClr val="bg2"/>
                </a:solidFill>
                <a:latin typeface="Constantia" panose="02030602050306030303" pitchFamily="18" charset="0"/>
              </a:rPr>
              <a:t>   - gyrus </a:t>
            </a:r>
            <a:r>
              <a:rPr lang="en-GB" altLang="en-US" sz="1800" i="1" dirty="0" err="1">
                <a:solidFill>
                  <a:schemeClr val="bg2"/>
                </a:solidFill>
                <a:latin typeface="Constantia" panose="02030602050306030303" pitchFamily="18" charset="0"/>
              </a:rPr>
              <a:t>precentralis</a:t>
            </a:r>
            <a:br>
              <a:rPr lang="en-GB" altLang="en-US" sz="1800" i="1" dirty="0">
                <a:solidFill>
                  <a:schemeClr val="bg2"/>
                </a:solidFill>
                <a:latin typeface="Constantia" panose="02030602050306030303" pitchFamily="18" charset="0"/>
              </a:rPr>
            </a:br>
            <a:r>
              <a:rPr lang="en-GB" altLang="en-US" sz="1800" i="1" dirty="0">
                <a:solidFill>
                  <a:schemeClr val="bg2"/>
                </a:solidFill>
                <a:latin typeface="Constantia" panose="02030602050306030303" pitchFamily="18" charset="0"/>
              </a:rPr>
              <a:t>   - gyrus frontalis superior</a:t>
            </a:r>
            <a:br>
              <a:rPr lang="en-GB" altLang="en-US" sz="1800" i="1" dirty="0">
                <a:solidFill>
                  <a:schemeClr val="bg2"/>
                </a:solidFill>
                <a:latin typeface="Constantia" panose="02030602050306030303" pitchFamily="18" charset="0"/>
              </a:rPr>
            </a:br>
            <a:r>
              <a:rPr lang="en-GB" altLang="en-US" sz="1800" i="1" dirty="0">
                <a:solidFill>
                  <a:schemeClr val="bg2"/>
                </a:solidFill>
                <a:latin typeface="Constantia" panose="02030602050306030303" pitchFamily="18" charset="0"/>
              </a:rPr>
              <a:t>   - gyrus frontalis </a:t>
            </a:r>
            <a:r>
              <a:rPr lang="en-GB" altLang="en-US" sz="1800" i="1" dirty="0" err="1">
                <a:solidFill>
                  <a:schemeClr val="bg2"/>
                </a:solidFill>
                <a:latin typeface="Constantia" panose="02030602050306030303" pitchFamily="18" charset="0"/>
              </a:rPr>
              <a:t>medius</a:t>
            </a:r>
            <a:br>
              <a:rPr lang="en-GB" altLang="en-US" sz="1800" i="1" dirty="0">
                <a:solidFill>
                  <a:schemeClr val="bg2"/>
                </a:solidFill>
                <a:latin typeface="Constantia" panose="02030602050306030303" pitchFamily="18" charset="0"/>
              </a:rPr>
            </a:br>
            <a:r>
              <a:rPr lang="en-GB" altLang="en-US" sz="1800" i="1" dirty="0">
                <a:solidFill>
                  <a:schemeClr val="bg2"/>
                </a:solidFill>
                <a:latin typeface="Constantia" panose="02030602050306030303" pitchFamily="18" charset="0"/>
              </a:rPr>
              <a:t>   - gyrus frontalis inferior</a:t>
            </a:r>
            <a:br>
              <a:rPr lang="en-GB" altLang="en-US" sz="1800" i="1" dirty="0">
                <a:solidFill>
                  <a:schemeClr val="bg2"/>
                </a:solidFill>
                <a:latin typeface="Constantia" panose="02030602050306030303" pitchFamily="18" charset="0"/>
              </a:rPr>
            </a:br>
            <a:r>
              <a:rPr lang="en-GB" sz="1400" dirty="0">
                <a:solidFill>
                  <a:schemeClr val="bg2"/>
                </a:solidFill>
                <a:effectLst/>
              </a:rPr>
              <a:t>The inferior frontal gyrus is divided into three parts: </a:t>
            </a:r>
            <a:br>
              <a:rPr lang="en-GB" sz="1400" dirty="0">
                <a:solidFill>
                  <a:schemeClr val="bg2"/>
                </a:solidFill>
                <a:effectLst/>
              </a:rPr>
            </a:br>
            <a:r>
              <a:rPr lang="en-GB" sz="1400" dirty="0">
                <a:solidFill>
                  <a:schemeClr val="bg2"/>
                </a:solidFill>
                <a:effectLst/>
              </a:rPr>
              <a:t>the orbital part, the triangular part and the opercular part </a:t>
            </a:r>
            <a:endParaRPr lang="en-US" altLang="en-US" sz="1400" i="1" dirty="0">
              <a:solidFill>
                <a:schemeClr val="bg2"/>
              </a:solidFill>
              <a:effectLst/>
              <a:latin typeface="Constantia" panose="02030602050306030303" pitchFamily="18" charset="0"/>
            </a:endParaRPr>
          </a:p>
          <a:p>
            <a:pPr>
              <a:lnSpc>
                <a:spcPct val="90000"/>
              </a:lnSpc>
              <a:defRPr/>
            </a:pPr>
            <a:r>
              <a:rPr lang="en-US" altLang="en-US" sz="1800" b="1" dirty="0">
                <a:solidFill>
                  <a:schemeClr val="bg2"/>
                </a:solidFill>
                <a:latin typeface="Constantia" panose="02030602050306030303" pitchFamily="18" charset="0"/>
              </a:rPr>
              <a:t>2. </a:t>
            </a:r>
            <a:r>
              <a:rPr lang="en-GB" altLang="en-US" sz="1800" b="1" dirty="0">
                <a:solidFill>
                  <a:schemeClr val="bg2"/>
                </a:solidFill>
                <a:latin typeface="Constantia" panose="02030602050306030303" pitchFamily="18" charset="0"/>
              </a:rPr>
              <a:t>Parietal lobe </a:t>
            </a:r>
            <a:r>
              <a:rPr lang="en-US" altLang="en-US" sz="1800" i="1" dirty="0">
                <a:solidFill>
                  <a:schemeClr val="bg2"/>
                </a:solidFill>
                <a:latin typeface="Constantia" panose="02030602050306030303" pitchFamily="18" charset="0"/>
              </a:rPr>
              <a:t>(</a:t>
            </a:r>
            <a:r>
              <a:rPr lang="en-US" altLang="en-US" sz="1800" i="1" dirty="0" err="1">
                <a:solidFill>
                  <a:schemeClr val="bg2"/>
                </a:solidFill>
                <a:latin typeface="Constantia" panose="02030602050306030303" pitchFamily="18" charset="0"/>
              </a:rPr>
              <a:t>lobus</a:t>
            </a:r>
            <a:r>
              <a:rPr lang="en-US" altLang="en-US" sz="1800" i="1" dirty="0">
                <a:solidFill>
                  <a:schemeClr val="bg2"/>
                </a:solidFill>
                <a:latin typeface="Constantia" panose="02030602050306030303" pitchFamily="18" charset="0"/>
              </a:rPr>
              <a:t> parietalis)</a:t>
            </a:r>
            <a:r>
              <a:rPr lang="en-GB" altLang="en-US" sz="1800" i="1" dirty="0">
                <a:solidFill>
                  <a:schemeClr val="bg2"/>
                </a:solidFill>
                <a:latin typeface="Constantia" panose="02030602050306030303" pitchFamily="18" charset="0"/>
              </a:rPr>
              <a:t>:</a:t>
            </a:r>
            <a:br>
              <a:rPr lang="en-GB" altLang="en-US" sz="1800" i="1" dirty="0">
                <a:solidFill>
                  <a:schemeClr val="bg2"/>
                </a:solidFill>
                <a:latin typeface="Constantia" panose="02030602050306030303" pitchFamily="18" charset="0"/>
              </a:rPr>
            </a:br>
            <a:r>
              <a:rPr lang="en-GB" altLang="en-US" sz="1800" i="1" dirty="0">
                <a:solidFill>
                  <a:schemeClr val="bg2"/>
                </a:solidFill>
                <a:latin typeface="Constantia" panose="02030602050306030303" pitchFamily="18" charset="0"/>
              </a:rPr>
              <a:t>   - gyrus </a:t>
            </a:r>
            <a:r>
              <a:rPr lang="en-GB" altLang="en-US" sz="1800" i="1" dirty="0" err="1">
                <a:solidFill>
                  <a:schemeClr val="bg2"/>
                </a:solidFill>
                <a:latin typeface="Constantia" panose="02030602050306030303" pitchFamily="18" charset="0"/>
              </a:rPr>
              <a:t>postcentralis</a:t>
            </a:r>
            <a:br>
              <a:rPr lang="en-GB" altLang="en-US" sz="1800" i="1" dirty="0">
                <a:solidFill>
                  <a:schemeClr val="bg2"/>
                </a:solidFill>
                <a:latin typeface="Constantia" panose="02030602050306030303" pitchFamily="18" charset="0"/>
              </a:rPr>
            </a:br>
            <a:r>
              <a:rPr lang="en-GB" altLang="en-US" sz="1400" dirty="0">
                <a:solidFill>
                  <a:schemeClr val="bg2"/>
                </a:solidFill>
                <a:effectLst/>
                <a:latin typeface="Constantia" panose="02030602050306030303" pitchFamily="18" charset="0"/>
              </a:rPr>
              <a:t>      separated from following </a:t>
            </a:r>
            <a:r>
              <a:rPr lang="en-GB" altLang="en-US" sz="1400" dirty="0" err="1">
                <a:solidFill>
                  <a:schemeClr val="bg2"/>
                </a:solidFill>
                <a:effectLst/>
                <a:latin typeface="Constantia" panose="02030602050306030303" pitchFamily="18" charset="0"/>
              </a:rPr>
              <a:t>lobuli</a:t>
            </a:r>
            <a:r>
              <a:rPr lang="en-GB" altLang="en-US" sz="1400" dirty="0">
                <a:solidFill>
                  <a:schemeClr val="bg2"/>
                </a:solidFill>
                <a:effectLst/>
                <a:latin typeface="Constantia" panose="02030602050306030303" pitchFamily="18" charset="0"/>
              </a:rPr>
              <a:t> by postcentral groove</a:t>
            </a:r>
          </a:p>
          <a:p>
            <a:pPr>
              <a:lnSpc>
                <a:spcPct val="90000"/>
              </a:lnSpc>
              <a:buFontTx/>
              <a:buNone/>
              <a:defRPr/>
            </a:pPr>
            <a:r>
              <a:rPr lang="en-GB" altLang="en-US" sz="1800" i="1" dirty="0">
                <a:solidFill>
                  <a:schemeClr val="bg2"/>
                </a:solidFill>
                <a:latin typeface="Constantia" panose="02030602050306030303" pitchFamily="18" charset="0"/>
              </a:rPr>
              <a:t>	   - </a:t>
            </a:r>
            <a:r>
              <a:rPr lang="en-GB" altLang="en-US" sz="1800" i="1" dirty="0" err="1">
                <a:solidFill>
                  <a:schemeClr val="bg2"/>
                </a:solidFill>
                <a:latin typeface="Constantia" panose="02030602050306030303" pitchFamily="18" charset="0"/>
              </a:rPr>
              <a:t>lobulus</a:t>
            </a:r>
            <a:r>
              <a:rPr lang="en-GB" altLang="en-US" sz="1800" i="1" dirty="0">
                <a:solidFill>
                  <a:schemeClr val="bg2"/>
                </a:solidFill>
                <a:latin typeface="Constantia" panose="02030602050306030303" pitchFamily="18" charset="0"/>
              </a:rPr>
              <a:t> parietalis superior</a:t>
            </a:r>
            <a:br>
              <a:rPr lang="en-GB" altLang="en-US" sz="1800" i="1" dirty="0">
                <a:solidFill>
                  <a:schemeClr val="bg2"/>
                </a:solidFill>
                <a:latin typeface="Constantia" panose="02030602050306030303" pitchFamily="18" charset="0"/>
              </a:rPr>
            </a:br>
            <a:r>
              <a:rPr lang="en-GB" altLang="en-US" sz="1800" i="1" dirty="0">
                <a:solidFill>
                  <a:schemeClr val="bg2"/>
                </a:solidFill>
                <a:latin typeface="Constantia" panose="02030602050306030303" pitchFamily="18" charset="0"/>
              </a:rPr>
              <a:t>   - </a:t>
            </a:r>
            <a:r>
              <a:rPr lang="en-GB" altLang="en-US" sz="1800" i="1" dirty="0" err="1">
                <a:solidFill>
                  <a:schemeClr val="bg2"/>
                </a:solidFill>
                <a:latin typeface="Constantia" panose="02030602050306030303" pitchFamily="18" charset="0"/>
              </a:rPr>
              <a:t>lobulus</a:t>
            </a:r>
            <a:r>
              <a:rPr lang="en-GB" altLang="en-US" sz="1800" i="1" dirty="0">
                <a:solidFill>
                  <a:schemeClr val="bg2"/>
                </a:solidFill>
                <a:latin typeface="Constantia" panose="02030602050306030303" pitchFamily="18" charset="0"/>
              </a:rPr>
              <a:t> parietalis inferior</a:t>
            </a:r>
            <a:br>
              <a:rPr lang="en-GB" altLang="en-US" sz="1800" i="1" dirty="0">
                <a:solidFill>
                  <a:schemeClr val="bg2"/>
                </a:solidFill>
                <a:latin typeface="Constantia" panose="02030602050306030303" pitchFamily="18" charset="0"/>
              </a:rPr>
            </a:br>
            <a:r>
              <a:rPr lang="en-GB" altLang="en-US" sz="1800" i="1" dirty="0">
                <a:solidFill>
                  <a:schemeClr val="bg2"/>
                </a:solidFill>
                <a:latin typeface="Constantia" panose="02030602050306030303" pitchFamily="18" charset="0"/>
              </a:rPr>
              <a:t>	 (gyrus </a:t>
            </a:r>
            <a:r>
              <a:rPr lang="en-GB" altLang="en-US" sz="1800" i="1" dirty="0" err="1">
                <a:solidFill>
                  <a:schemeClr val="bg2"/>
                </a:solidFill>
                <a:latin typeface="Constantia" panose="02030602050306030303" pitchFamily="18" charset="0"/>
              </a:rPr>
              <a:t>supramargunalis</a:t>
            </a:r>
            <a:r>
              <a:rPr lang="en-GB" altLang="en-US" sz="1800" i="1" dirty="0">
                <a:solidFill>
                  <a:schemeClr val="bg2"/>
                </a:solidFill>
                <a:latin typeface="Constantia" panose="02030602050306030303" pitchFamily="18" charset="0"/>
              </a:rPr>
              <a:t>, gyrus angularis)</a:t>
            </a:r>
          </a:p>
          <a:p>
            <a:pPr>
              <a:lnSpc>
                <a:spcPct val="90000"/>
              </a:lnSpc>
              <a:defRPr/>
            </a:pPr>
            <a:r>
              <a:rPr lang="en-US" altLang="en-US" sz="1800" b="1" dirty="0">
                <a:solidFill>
                  <a:schemeClr val="bg2"/>
                </a:solidFill>
                <a:latin typeface="Constantia" panose="02030602050306030303" pitchFamily="18" charset="0"/>
              </a:rPr>
              <a:t>3. </a:t>
            </a:r>
            <a:r>
              <a:rPr lang="en-GB" altLang="en-US" sz="1800" b="1" dirty="0">
                <a:solidFill>
                  <a:schemeClr val="bg2"/>
                </a:solidFill>
                <a:latin typeface="Constantia" panose="02030602050306030303" pitchFamily="18" charset="0"/>
              </a:rPr>
              <a:t>Occipital lobe </a:t>
            </a:r>
            <a:r>
              <a:rPr lang="en-US" altLang="en-US" sz="1800" i="1" dirty="0">
                <a:solidFill>
                  <a:schemeClr val="bg2"/>
                </a:solidFill>
                <a:latin typeface="Constantia" panose="02030602050306030303" pitchFamily="18" charset="0"/>
              </a:rPr>
              <a:t>(</a:t>
            </a:r>
            <a:r>
              <a:rPr lang="en-US" altLang="en-US" sz="1800" i="1" dirty="0" err="1">
                <a:solidFill>
                  <a:schemeClr val="bg2"/>
                </a:solidFill>
                <a:latin typeface="Constantia" panose="02030602050306030303" pitchFamily="18" charset="0"/>
              </a:rPr>
              <a:t>lobus</a:t>
            </a:r>
            <a:r>
              <a:rPr lang="en-US" altLang="en-US" sz="1800" i="1" dirty="0">
                <a:solidFill>
                  <a:schemeClr val="bg2"/>
                </a:solidFill>
                <a:latin typeface="Constantia" panose="02030602050306030303" pitchFamily="18" charset="0"/>
              </a:rPr>
              <a:t> occipitalis)</a:t>
            </a:r>
            <a:r>
              <a:rPr lang="en-GB" altLang="en-US" sz="1800" i="1" dirty="0">
                <a:solidFill>
                  <a:schemeClr val="bg2"/>
                </a:solidFill>
                <a:latin typeface="Constantia" panose="02030602050306030303" pitchFamily="18" charset="0"/>
              </a:rPr>
              <a:t>:</a:t>
            </a:r>
            <a:br>
              <a:rPr lang="en-GB" altLang="en-US" sz="1800" i="1" dirty="0">
                <a:solidFill>
                  <a:schemeClr val="bg2"/>
                </a:solidFill>
                <a:latin typeface="Constantia" panose="02030602050306030303" pitchFamily="18" charset="0"/>
              </a:rPr>
            </a:br>
            <a:r>
              <a:rPr lang="en-GB" altLang="en-US" sz="1800" i="1" dirty="0">
                <a:solidFill>
                  <a:schemeClr val="bg2"/>
                </a:solidFill>
                <a:latin typeface="Constantia" panose="02030602050306030303" pitchFamily="18" charset="0"/>
              </a:rPr>
              <a:t>   - gyri </a:t>
            </a:r>
            <a:r>
              <a:rPr lang="en-GB" altLang="en-US" sz="1800" i="1" dirty="0" err="1">
                <a:solidFill>
                  <a:schemeClr val="bg2"/>
                </a:solidFill>
                <a:latin typeface="Constantia" panose="02030602050306030303" pitchFamily="18" charset="0"/>
              </a:rPr>
              <a:t>occipitales</a:t>
            </a:r>
            <a:endParaRPr lang="en-US" altLang="en-US" sz="1800" i="1" dirty="0">
              <a:solidFill>
                <a:schemeClr val="bg2"/>
              </a:solidFill>
              <a:latin typeface="Constantia" panose="02030602050306030303" pitchFamily="18" charset="0"/>
            </a:endParaRPr>
          </a:p>
          <a:p>
            <a:pPr>
              <a:lnSpc>
                <a:spcPct val="90000"/>
              </a:lnSpc>
              <a:defRPr/>
            </a:pPr>
            <a:r>
              <a:rPr lang="en-US" altLang="en-US" sz="1800" b="1" dirty="0">
                <a:solidFill>
                  <a:schemeClr val="bg2"/>
                </a:solidFill>
                <a:latin typeface="Constantia" panose="02030602050306030303" pitchFamily="18" charset="0"/>
              </a:rPr>
              <a:t>4. </a:t>
            </a:r>
            <a:r>
              <a:rPr lang="en-GB" altLang="en-US" sz="1800" b="1" dirty="0">
                <a:solidFill>
                  <a:schemeClr val="bg2"/>
                </a:solidFill>
                <a:latin typeface="Constantia" panose="02030602050306030303" pitchFamily="18" charset="0"/>
              </a:rPr>
              <a:t>Temporal lobe </a:t>
            </a:r>
            <a:r>
              <a:rPr lang="en-US" altLang="en-US" sz="1800" i="1" dirty="0">
                <a:solidFill>
                  <a:schemeClr val="bg2"/>
                </a:solidFill>
                <a:latin typeface="Constantia" panose="02030602050306030303" pitchFamily="18" charset="0"/>
              </a:rPr>
              <a:t>(</a:t>
            </a:r>
            <a:r>
              <a:rPr lang="en-US" altLang="en-US" sz="1800" i="1" dirty="0" err="1">
                <a:solidFill>
                  <a:schemeClr val="bg2"/>
                </a:solidFill>
                <a:latin typeface="Constantia" panose="02030602050306030303" pitchFamily="18" charset="0"/>
              </a:rPr>
              <a:t>lobus</a:t>
            </a:r>
            <a:r>
              <a:rPr lang="en-US" altLang="en-US" sz="1800" i="1" dirty="0">
                <a:solidFill>
                  <a:schemeClr val="bg2"/>
                </a:solidFill>
                <a:latin typeface="Constantia" panose="02030602050306030303" pitchFamily="18" charset="0"/>
              </a:rPr>
              <a:t> temporalis)</a:t>
            </a:r>
            <a:r>
              <a:rPr lang="en-GB" altLang="en-US" sz="1800" i="1" dirty="0">
                <a:solidFill>
                  <a:schemeClr val="bg2"/>
                </a:solidFill>
                <a:latin typeface="Constantia" panose="02030602050306030303" pitchFamily="18" charset="0"/>
              </a:rPr>
              <a:t>:</a:t>
            </a:r>
          </a:p>
          <a:p>
            <a:pPr>
              <a:lnSpc>
                <a:spcPct val="90000"/>
              </a:lnSpc>
              <a:buFontTx/>
              <a:buNone/>
              <a:defRPr/>
            </a:pPr>
            <a:r>
              <a:rPr lang="en-GB" altLang="en-US" sz="1800" i="1" dirty="0">
                <a:solidFill>
                  <a:schemeClr val="bg2"/>
                </a:solidFill>
                <a:latin typeface="Constantia" panose="02030602050306030303" pitchFamily="18" charset="0"/>
              </a:rPr>
              <a:t>	   - gyrus temporalis superior</a:t>
            </a:r>
            <a:r>
              <a:rPr lang="en-US" altLang="en-US" sz="1800" i="1" dirty="0">
                <a:solidFill>
                  <a:schemeClr val="bg2"/>
                </a:solidFill>
                <a:latin typeface="Constantia" panose="02030602050306030303" pitchFamily="18" charset="0"/>
              </a:rPr>
              <a:t> </a:t>
            </a:r>
            <a:br>
              <a:rPr lang="en-US" altLang="en-US" sz="1800" i="1" dirty="0">
                <a:solidFill>
                  <a:schemeClr val="bg2"/>
                </a:solidFill>
                <a:latin typeface="Constantia" panose="02030602050306030303" pitchFamily="18" charset="0"/>
              </a:rPr>
            </a:br>
            <a:r>
              <a:rPr lang="en-GB" altLang="en-US" sz="1800" i="1" dirty="0">
                <a:solidFill>
                  <a:schemeClr val="bg2"/>
                </a:solidFill>
                <a:latin typeface="Constantia" panose="02030602050306030303" pitchFamily="18" charset="0"/>
              </a:rPr>
              <a:t>     </a:t>
            </a:r>
            <a:r>
              <a:rPr lang="en-US" altLang="en-US" sz="1800" i="1" dirty="0">
                <a:solidFill>
                  <a:schemeClr val="bg2"/>
                </a:solidFill>
                <a:latin typeface="Constantia" panose="02030602050306030303" pitchFamily="18" charset="0"/>
              </a:rPr>
              <a:t>(gyri </a:t>
            </a:r>
            <a:r>
              <a:rPr lang="en-US" altLang="en-US" sz="1800" i="1" dirty="0" err="1">
                <a:solidFill>
                  <a:schemeClr val="bg2"/>
                </a:solidFill>
                <a:latin typeface="Constantia" panose="02030602050306030303" pitchFamily="18" charset="0"/>
              </a:rPr>
              <a:t>temporales</a:t>
            </a:r>
            <a:r>
              <a:rPr lang="en-US" altLang="en-US" sz="1800" i="1" dirty="0">
                <a:solidFill>
                  <a:schemeClr val="bg2"/>
                </a:solidFill>
                <a:latin typeface="Constantia" panose="02030602050306030303" pitchFamily="18" charset="0"/>
              </a:rPr>
              <a:t> </a:t>
            </a:r>
            <a:r>
              <a:rPr lang="en-US" altLang="en-US" sz="1800" i="1" dirty="0" err="1">
                <a:solidFill>
                  <a:schemeClr val="bg2"/>
                </a:solidFill>
                <a:latin typeface="Constantia" panose="02030602050306030303" pitchFamily="18" charset="0"/>
              </a:rPr>
              <a:t>transversi-Heschl</a:t>
            </a:r>
            <a:r>
              <a:rPr lang="en-US" altLang="en-US" sz="1800" i="1" dirty="0">
                <a:solidFill>
                  <a:schemeClr val="bg2"/>
                </a:solidFill>
                <a:latin typeface="Constantia" panose="02030602050306030303" pitchFamily="18" charset="0"/>
              </a:rPr>
              <a:t>)</a:t>
            </a:r>
            <a:br>
              <a:rPr lang="en-GB" altLang="en-US" sz="1800" i="1" dirty="0">
                <a:solidFill>
                  <a:schemeClr val="bg2"/>
                </a:solidFill>
                <a:latin typeface="Constantia" panose="02030602050306030303" pitchFamily="18" charset="0"/>
              </a:rPr>
            </a:br>
            <a:r>
              <a:rPr lang="en-GB" altLang="en-US" sz="1800" i="1" dirty="0">
                <a:solidFill>
                  <a:schemeClr val="bg2"/>
                </a:solidFill>
                <a:latin typeface="Constantia" panose="02030602050306030303" pitchFamily="18" charset="0"/>
              </a:rPr>
              <a:t>   - gyrus temporalis </a:t>
            </a:r>
            <a:r>
              <a:rPr lang="en-GB" altLang="en-US" sz="1800" i="1" dirty="0" err="1">
                <a:solidFill>
                  <a:schemeClr val="bg2"/>
                </a:solidFill>
                <a:latin typeface="Constantia" panose="02030602050306030303" pitchFamily="18" charset="0"/>
              </a:rPr>
              <a:t>medius</a:t>
            </a:r>
            <a:br>
              <a:rPr lang="en-GB" altLang="en-US" sz="1800" i="1" dirty="0">
                <a:solidFill>
                  <a:schemeClr val="bg2"/>
                </a:solidFill>
                <a:latin typeface="Constantia" panose="02030602050306030303" pitchFamily="18" charset="0"/>
              </a:rPr>
            </a:br>
            <a:r>
              <a:rPr lang="en-GB" altLang="en-US" sz="1800" i="1" dirty="0">
                <a:solidFill>
                  <a:schemeClr val="bg2"/>
                </a:solidFill>
                <a:latin typeface="Constantia" panose="02030602050306030303" pitchFamily="18" charset="0"/>
              </a:rPr>
              <a:t>   - gyrus temporalis inferior</a:t>
            </a:r>
            <a:endParaRPr lang="en-US" altLang="en-US" sz="1800" i="1" dirty="0">
              <a:solidFill>
                <a:schemeClr val="bg2"/>
              </a:solidFill>
              <a:latin typeface="Constantia" panose="02030602050306030303" pitchFamily="18" charset="0"/>
            </a:endParaRPr>
          </a:p>
          <a:p>
            <a:pPr>
              <a:lnSpc>
                <a:spcPct val="90000"/>
              </a:lnSpc>
              <a:defRPr/>
            </a:pPr>
            <a:r>
              <a:rPr lang="en-US" altLang="en-US" sz="1800" b="1" i="1" dirty="0">
                <a:solidFill>
                  <a:schemeClr val="bg2"/>
                </a:solidFill>
                <a:latin typeface="Constantia" panose="02030602050306030303" pitchFamily="18" charset="0"/>
              </a:rPr>
              <a:t>5. Insula</a:t>
            </a:r>
            <a:r>
              <a:rPr lang="en-GB" altLang="en-US" sz="1800" b="1" i="1" dirty="0">
                <a:solidFill>
                  <a:schemeClr val="bg2"/>
                </a:solidFill>
                <a:latin typeface="Constantia" panose="02030602050306030303" pitchFamily="18" charset="0"/>
              </a:rPr>
              <a:t> </a:t>
            </a:r>
            <a:r>
              <a:rPr lang="en-US" altLang="en-US" sz="1800" i="1" dirty="0">
                <a:solidFill>
                  <a:schemeClr val="bg2"/>
                </a:solidFill>
                <a:latin typeface="Constantia" panose="02030602050306030303" pitchFamily="18" charset="0"/>
              </a:rPr>
              <a:t>(</a:t>
            </a:r>
            <a:r>
              <a:rPr lang="en-US" altLang="en-US" sz="1800" i="1" dirty="0" err="1">
                <a:solidFill>
                  <a:schemeClr val="bg2"/>
                </a:solidFill>
                <a:latin typeface="Constantia" panose="02030602050306030303" pitchFamily="18" charset="0"/>
              </a:rPr>
              <a:t>lobus</a:t>
            </a:r>
            <a:r>
              <a:rPr lang="en-US" altLang="en-US" sz="1800" i="1" dirty="0">
                <a:solidFill>
                  <a:schemeClr val="bg2"/>
                </a:solidFill>
                <a:latin typeface="Constantia" panose="02030602050306030303" pitchFamily="18" charset="0"/>
              </a:rPr>
              <a:t> </a:t>
            </a:r>
            <a:r>
              <a:rPr lang="en-US" altLang="en-US" sz="1800" i="1" dirty="0" err="1">
                <a:solidFill>
                  <a:schemeClr val="bg2"/>
                </a:solidFill>
                <a:latin typeface="Constantia" panose="02030602050306030303" pitchFamily="18" charset="0"/>
              </a:rPr>
              <a:t>insularis</a:t>
            </a:r>
            <a:r>
              <a:rPr lang="en-US" altLang="en-US" sz="1800" i="1" dirty="0">
                <a:solidFill>
                  <a:schemeClr val="bg2"/>
                </a:solidFill>
                <a:latin typeface="Constantia" panose="02030602050306030303" pitchFamily="18" charset="0"/>
              </a:rPr>
              <a:t>)</a:t>
            </a:r>
          </a:p>
        </p:txBody>
      </p:sp>
      <p:sp>
        <p:nvSpPr>
          <p:cNvPr id="29699" name="Text Box 3">
            <a:extLst>
              <a:ext uri="{FF2B5EF4-FFF2-40B4-BE49-F238E27FC236}">
                <a16:creationId xmlns:a16="http://schemas.microsoft.com/office/drawing/2014/main" id="{974391F1-0C20-2353-8954-22E1E074339D}"/>
              </a:ext>
            </a:extLst>
          </p:cNvPr>
          <p:cNvSpPr txBox="1">
            <a:spLocks noChangeArrowheads="1"/>
          </p:cNvSpPr>
          <p:nvPr/>
        </p:nvSpPr>
        <p:spPr bwMode="auto">
          <a:xfrm>
            <a:off x="4391634" y="5315038"/>
            <a:ext cx="4414093"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cs typeface="Times New Roman" panose="02020603050405020304" pitchFamily="18" charset="0"/>
              </a:defRPr>
            </a:lvl1pPr>
            <a:lvl2pPr marL="742950" indent="-285750">
              <a:defRPr sz="2400">
                <a:solidFill>
                  <a:schemeClr val="tx1"/>
                </a:solidFill>
                <a:latin typeface="Times New Roman" panose="02020603050405020304" pitchFamily="18" charset="0"/>
                <a:cs typeface="Times New Roman" panose="02020603050405020304" pitchFamily="18" charset="0"/>
              </a:defRPr>
            </a:lvl2pPr>
            <a:lvl3pPr marL="1143000" indent="-228600">
              <a:defRPr sz="2400">
                <a:solidFill>
                  <a:schemeClr val="tx1"/>
                </a:solidFill>
                <a:latin typeface="Times New Roman" panose="02020603050405020304" pitchFamily="18" charset="0"/>
                <a:cs typeface="Times New Roman" panose="02020603050405020304" pitchFamily="18" charset="0"/>
              </a:defRPr>
            </a:lvl3pPr>
            <a:lvl4pPr marL="1600200" indent="-228600">
              <a:defRPr sz="2400">
                <a:solidFill>
                  <a:schemeClr val="tx1"/>
                </a:solidFill>
                <a:latin typeface="Times New Roman" panose="02020603050405020304" pitchFamily="18" charset="0"/>
                <a:cs typeface="Times New Roman" panose="02020603050405020304" pitchFamily="18" charset="0"/>
              </a:defRPr>
            </a:lvl4pPr>
            <a:lvl5pPr marL="2057400" indent="-22860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r>
              <a:rPr lang="sr-Cyrl-RS" altLang="en-US" sz="1800" dirty="0">
                <a:solidFill>
                  <a:schemeClr val="bg2"/>
                </a:solidFill>
                <a:latin typeface="Constantia" panose="02030602050306030303" pitchFamily="18" charset="0"/>
              </a:rPr>
              <a:t>* </a:t>
            </a:r>
            <a:r>
              <a:rPr lang="en-GB" altLang="en-US" sz="1800" dirty="0">
                <a:solidFill>
                  <a:schemeClr val="bg2"/>
                </a:solidFill>
                <a:latin typeface="Constantia" panose="02030602050306030303" pitchFamily="18" charset="0"/>
              </a:rPr>
              <a:t>grooves</a:t>
            </a:r>
            <a:endParaRPr lang="sr-Cyrl-RS" altLang="en-US" sz="1800" dirty="0">
              <a:solidFill>
                <a:schemeClr val="bg2"/>
              </a:solidFill>
              <a:latin typeface="Constantia" panose="02030602050306030303" pitchFamily="18" charset="0"/>
            </a:endParaRPr>
          </a:p>
          <a:p>
            <a:pPr eaLnBrk="1" hangingPunct="1"/>
            <a:r>
              <a:rPr lang="sr-Cyrl-RS" altLang="en-US" sz="1800" dirty="0">
                <a:solidFill>
                  <a:schemeClr val="bg2"/>
                </a:solidFill>
                <a:latin typeface="Constantia" panose="02030602050306030303" pitchFamily="18" charset="0"/>
              </a:rPr>
              <a:t>- </a:t>
            </a:r>
            <a:r>
              <a:rPr lang="en-GB" altLang="en-US" sz="1800" dirty="0">
                <a:solidFill>
                  <a:schemeClr val="bg2"/>
                </a:solidFill>
                <a:latin typeface="Constantia" panose="02030602050306030303" pitchFamily="18" charset="0"/>
              </a:rPr>
              <a:t>central groove (sulcus centralis)</a:t>
            </a:r>
          </a:p>
          <a:p>
            <a:pPr eaLnBrk="1" hangingPunct="1"/>
            <a:r>
              <a:rPr lang="en-GB" altLang="en-US" sz="1800" dirty="0">
                <a:solidFill>
                  <a:schemeClr val="bg2"/>
                </a:solidFill>
                <a:latin typeface="Constantia" panose="02030602050306030303" pitchFamily="18" charset="0"/>
              </a:rPr>
              <a:t>- lateral groove (sulcus lateralis)</a:t>
            </a:r>
            <a:br>
              <a:rPr lang="en-GB" altLang="en-US" sz="1800" dirty="0">
                <a:solidFill>
                  <a:schemeClr val="bg2"/>
                </a:solidFill>
                <a:latin typeface="Constantia" panose="02030602050306030303" pitchFamily="18" charset="0"/>
              </a:rPr>
            </a:br>
            <a:r>
              <a:rPr lang="en-GB" altLang="en-US" sz="1800" dirty="0">
                <a:solidFill>
                  <a:schemeClr val="bg2"/>
                </a:solidFill>
                <a:latin typeface="Constantia" panose="02030602050306030303" pitchFamily="18" charset="0"/>
              </a:rPr>
              <a:t>- postcentral groove (sulcus </a:t>
            </a:r>
            <a:r>
              <a:rPr lang="en-GB" altLang="en-US" sz="1800" dirty="0" err="1">
                <a:solidFill>
                  <a:schemeClr val="bg2"/>
                </a:solidFill>
                <a:latin typeface="Constantia" panose="02030602050306030303" pitchFamily="18" charset="0"/>
              </a:rPr>
              <a:t>postcentralis</a:t>
            </a:r>
            <a:r>
              <a:rPr lang="en-GB" altLang="en-US" sz="1800" dirty="0">
                <a:solidFill>
                  <a:schemeClr val="bg2"/>
                </a:solidFill>
                <a:latin typeface="Constantia" panose="02030602050306030303" pitchFamily="18" charset="0"/>
              </a:rPr>
              <a:t>)</a:t>
            </a:r>
            <a:br>
              <a:rPr lang="en-GB" altLang="en-US" sz="1800" dirty="0">
                <a:solidFill>
                  <a:schemeClr val="bg2"/>
                </a:solidFill>
                <a:latin typeface="Constantia" panose="02030602050306030303" pitchFamily="18" charset="0"/>
              </a:rPr>
            </a:br>
            <a:r>
              <a:rPr lang="en-GB" altLang="en-US" sz="1800" dirty="0">
                <a:solidFill>
                  <a:schemeClr val="bg2"/>
                </a:solidFill>
                <a:latin typeface="Constantia" panose="02030602050306030303" pitchFamily="18" charset="0"/>
              </a:rPr>
              <a:t>- intraparietal groove (intraparietal sulcus)</a:t>
            </a:r>
            <a:endParaRPr lang="sr-Cyrl-RS" altLang="en-US" sz="1800" dirty="0">
              <a:solidFill>
                <a:schemeClr val="bg2"/>
              </a:solidFill>
              <a:latin typeface="Constantia" panose="02030602050306030303" pitchFamily="18" charset="0"/>
            </a:endParaRPr>
          </a:p>
        </p:txBody>
      </p:sp>
      <p:pic>
        <p:nvPicPr>
          <p:cNvPr id="29700" name="Picture 4">
            <a:extLst>
              <a:ext uri="{FF2B5EF4-FFF2-40B4-BE49-F238E27FC236}">
                <a16:creationId xmlns:a16="http://schemas.microsoft.com/office/drawing/2014/main" id="{DFA79B7C-D514-FBE4-3DCB-5E0452B438A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9742" t="10393" r="29948" b="41380"/>
          <a:stretch>
            <a:fillRect/>
          </a:stretch>
        </p:blipFill>
        <p:spPr bwMode="auto">
          <a:xfrm>
            <a:off x="4765329" y="804298"/>
            <a:ext cx="4291012" cy="25733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Right Brace 1">
            <a:extLst>
              <a:ext uri="{FF2B5EF4-FFF2-40B4-BE49-F238E27FC236}">
                <a16:creationId xmlns:a16="http://schemas.microsoft.com/office/drawing/2014/main" id="{73D58561-C57A-27C5-F57C-3CD7B314B3BD}"/>
              </a:ext>
            </a:extLst>
          </p:cNvPr>
          <p:cNvSpPr/>
          <p:nvPr/>
        </p:nvSpPr>
        <p:spPr bwMode="auto">
          <a:xfrm>
            <a:off x="3419872" y="3645024"/>
            <a:ext cx="216024" cy="576064"/>
          </a:xfrm>
          <a:prstGeom prst="rightBrace">
            <a:avLst/>
          </a:prstGeom>
          <a:noFill/>
          <a:ln w="9525" cap="flat" cmpd="sng" algn="ctr">
            <a:solidFill>
              <a:schemeClr val="bg2"/>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Times New Roman" pitchFamily="18" charset="0"/>
              <a:cs typeface="Times New Roman" pitchFamily="18" charset="0"/>
            </a:endParaRPr>
          </a:p>
        </p:txBody>
      </p:sp>
      <p:sp>
        <p:nvSpPr>
          <p:cNvPr id="3" name="TextBox 2">
            <a:extLst>
              <a:ext uri="{FF2B5EF4-FFF2-40B4-BE49-F238E27FC236}">
                <a16:creationId xmlns:a16="http://schemas.microsoft.com/office/drawing/2014/main" id="{5997AD72-871C-13D6-5B04-657F17A27AF4}"/>
              </a:ext>
            </a:extLst>
          </p:cNvPr>
          <p:cNvSpPr txBox="1"/>
          <p:nvPr/>
        </p:nvSpPr>
        <p:spPr>
          <a:xfrm>
            <a:off x="3535051" y="3653448"/>
            <a:ext cx="2729658" cy="307777"/>
          </a:xfrm>
          <a:prstGeom prst="rect">
            <a:avLst/>
          </a:prstGeom>
          <a:noFill/>
        </p:spPr>
        <p:txBody>
          <a:bodyPr wrap="none" rtlCol="0">
            <a:spAutoFit/>
          </a:bodyPr>
          <a:lstStyle/>
          <a:p>
            <a:r>
              <a:rPr lang="en-GB" sz="1400" dirty="0">
                <a:solidFill>
                  <a:schemeClr val="bg2"/>
                </a:solidFill>
              </a:rPr>
              <a:t>Separated by </a:t>
            </a:r>
            <a:r>
              <a:rPr lang="en-GB" altLang="en-US" sz="1400" dirty="0">
                <a:solidFill>
                  <a:schemeClr val="bg2"/>
                </a:solidFill>
                <a:latin typeface="Constantia" panose="02030602050306030303" pitchFamily="18" charset="0"/>
              </a:rPr>
              <a:t>intraparietal groove </a:t>
            </a:r>
            <a:endParaRPr lang="en-GB" sz="1400" dirty="0">
              <a:solidFill>
                <a:schemeClr val="bg2"/>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bg bwMode="auto">
      <p:bgPr>
        <a:solidFill>
          <a:schemeClr val="tx1"/>
        </a:solidFill>
        <a:effectLst/>
      </p:bgPr>
    </p:bg>
    <p:spTree>
      <p:nvGrpSpPr>
        <p:cNvPr id="1" name=""/>
        <p:cNvGrpSpPr/>
        <p:nvPr/>
      </p:nvGrpSpPr>
      <p:grpSpPr>
        <a:xfrm>
          <a:off x="0" y="0"/>
          <a:ext cx="0" cy="0"/>
          <a:chOff x="0" y="0"/>
          <a:chExt cx="0" cy="0"/>
        </a:xfrm>
      </p:grpSpPr>
      <p:pic>
        <p:nvPicPr>
          <p:cNvPr id="30722" name="Picture 2">
            <a:extLst>
              <a:ext uri="{FF2B5EF4-FFF2-40B4-BE49-F238E27FC236}">
                <a16:creationId xmlns:a16="http://schemas.microsoft.com/office/drawing/2014/main" id="{9C585C77-95E5-B673-304B-8B52CE1C419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8125" t="15936" r="19727" b="6250"/>
          <a:stretch>
            <a:fillRect/>
          </a:stretch>
        </p:blipFill>
        <p:spPr bwMode="auto">
          <a:xfrm>
            <a:off x="1214438" y="0"/>
            <a:ext cx="7248525" cy="675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useBgFill="1">
        <p:nvSpPr>
          <p:cNvPr id="157699" name="Rectangle 3">
            <a:extLst>
              <a:ext uri="{FF2B5EF4-FFF2-40B4-BE49-F238E27FC236}">
                <a16:creationId xmlns:a16="http://schemas.microsoft.com/office/drawing/2014/main" id="{9A64DA32-F1A1-245F-721D-C7986F1A1214}"/>
              </a:ext>
            </a:extLst>
          </p:cNvPr>
          <p:cNvSpPr>
            <a:spLocks noGrp="1" noChangeArrowheads="1"/>
          </p:cNvSpPr>
          <p:nvPr>
            <p:ph type="body" sz="half" idx="4294967295"/>
          </p:nvPr>
        </p:nvSpPr>
        <p:spPr>
          <a:xfrm>
            <a:off x="500063" y="428625"/>
            <a:ext cx="4000500" cy="6000750"/>
          </a:xfrm>
        </p:spPr>
        <p:txBody>
          <a:bodyPr/>
          <a:lstStyle/>
          <a:p>
            <a:pPr eaLnBrk="1" hangingPunct="1">
              <a:lnSpc>
                <a:spcPct val="90000"/>
              </a:lnSpc>
              <a:buFont typeface="Wingdings" panose="05000000000000000000" pitchFamily="2" charset="2"/>
              <a:buNone/>
              <a:defRPr/>
            </a:pPr>
            <a:r>
              <a:rPr lang="en-US" sz="2600" u="sng" dirty="0">
                <a:solidFill>
                  <a:srgbClr val="C00000"/>
                </a:solidFill>
                <a:effectLst/>
              </a:rPr>
              <a:t>Frontal lobe: </a:t>
            </a:r>
          </a:p>
          <a:p>
            <a:pPr eaLnBrk="1" hangingPunct="1">
              <a:lnSpc>
                <a:spcPct val="90000"/>
              </a:lnSpc>
              <a:buClr>
                <a:schemeClr val="bg2"/>
              </a:buClr>
              <a:defRPr/>
            </a:pPr>
            <a:r>
              <a:rPr lang="en-US" sz="2600" u="sng" dirty="0" err="1">
                <a:solidFill>
                  <a:schemeClr val="bg2"/>
                </a:solidFill>
                <a:effectLst/>
              </a:rPr>
              <a:t>Precentral</a:t>
            </a:r>
            <a:r>
              <a:rPr lang="en-US" sz="2600" u="sng" dirty="0">
                <a:solidFill>
                  <a:schemeClr val="bg2"/>
                </a:solidFill>
                <a:effectLst/>
              </a:rPr>
              <a:t> </a:t>
            </a:r>
            <a:r>
              <a:rPr lang="en-US" sz="2600" u="sng" dirty="0" err="1">
                <a:solidFill>
                  <a:schemeClr val="bg2"/>
                </a:solidFill>
                <a:effectLst/>
              </a:rPr>
              <a:t>gyrus</a:t>
            </a:r>
            <a:endParaRPr lang="en-US" sz="2600" u="sng" dirty="0">
              <a:solidFill>
                <a:schemeClr val="bg2"/>
              </a:solidFill>
              <a:effectLst/>
            </a:endParaRPr>
          </a:p>
          <a:p>
            <a:pPr eaLnBrk="1" hangingPunct="1">
              <a:lnSpc>
                <a:spcPct val="90000"/>
              </a:lnSpc>
              <a:buClr>
                <a:schemeClr val="bg2"/>
              </a:buClr>
              <a:defRPr/>
            </a:pPr>
            <a:r>
              <a:rPr lang="en-US" sz="2600" dirty="0">
                <a:solidFill>
                  <a:srgbClr val="00B050"/>
                </a:solidFill>
                <a:effectLst/>
              </a:rPr>
              <a:t>Superior &amp; inferior frontal sulci </a:t>
            </a:r>
            <a:r>
              <a:rPr lang="en-US" sz="2600" dirty="0">
                <a:solidFill>
                  <a:schemeClr val="bg2"/>
                </a:solidFill>
                <a:effectLst/>
              </a:rPr>
              <a:t>divide the lobe into:</a:t>
            </a:r>
            <a:br>
              <a:rPr lang="en-US" sz="2600" dirty="0">
                <a:solidFill>
                  <a:schemeClr val="bg2"/>
                </a:solidFill>
                <a:effectLst/>
              </a:rPr>
            </a:br>
            <a:r>
              <a:rPr lang="en-US" sz="2600" u="sng" dirty="0">
                <a:solidFill>
                  <a:schemeClr val="bg2"/>
                </a:solidFill>
                <a:effectLst/>
              </a:rPr>
              <a:t>superior, middle &amp; inferior frontal gyri</a:t>
            </a:r>
            <a:br>
              <a:rPr lang="en-US" sz="2600" u="sng" dirty="0">
                <a:solidFill>
                  <a:schemeClr val="bg2"/>
                </a:solidFill>
                <a:effectLst/>
              </a:rPr>
            </a:br>
            <a:endParaRPr lang="en-US" sz="2600" u="sng" dirty="0">
              <a:solidFill>
                <a:schemeClr val="bg2"/>
              </a:solidFill>
              <a:effectLst/>
            </a:endParaRPr>
          </a:p>
          <a:p>
            <a:pPr eaLnBrk="1" hangingPunct="1">
              <a:lnSpc>
                <a:spcPct val="90000"/>
              </a:lnSpc>
              <a:buFont typeface="Wingdings" panose="05000000000000000000" pitchFamily="2" charset="2"/>
              <a:buNone/>
              <a:defRPr/>
            </a:pPr>
            <a:r>
              <a:rPr lang="en-US" sz="2600" u="sng" dirty="0">
                <a:solidFill>
                  <a:srgbClr val="C00000"/>
                </a:solidFill>
                <a:effectLst/>
              </a:rPr>
              <a:t>Parietal lobe: </a:t>
            </a:r>
          </a:p>
          <a:p>
            <a:pPr eaLnBrk="1" hangingPunct="1">
              <a:lnSpc>
                <a:spcPct val="90000"/>
              </a:lnSpc>
              <a:buClr>
                <a:schemeClr val="bg2"/>
              </a:buClr>
              <a:defRPr/>
            </a:pPr>
            <a:r>
              <a:rPr lang="en-US" sz="2600" u="sng" dirty="0" err="1">
                <a:solidFill>
                  <a:schemeClr val="bg2"/>
                </a:solidFill>
                <a:effectLst/>
              </a:rPr>
              <a:t>Postcentral</a:t>
            </a:r>
            <a:r>
              <a:rPr lang="en-US" sz="2600" u="sng" dirty="0">
                <a:solidFill>
                  <a:schemeClr val="bg2"/>
                </a:solidFill>
                <a:effectLst/>
              </a:rPr>
              <a:t> </a:t>
            </a:r>
            <a:r>
              <a:rPr lang="en-US" sz="2600" u="sng" dirty="0" err="1">
                <a:solidFill>
                  <a:schemeClr val="bg2"/>
                </a:solidFill>
                <a:effectLst/>
              </a:rPr>
              <a:t>gyrus</a:t>
            </a:r>
            <a:endParaRPr lang="en-US" sz="2600" u="sng" dirty="0">
              <a:solidFill>
                <a:schemeClr val="bg2"/>
              </a:solidFill>
              <a:effectLst/>
            </a:endParaRPr>
          </a:p>
          <a:p>
            <a:pPr eaLnBrk="1" hangingPunct="1">
              <a:lnSpc>
                <a:spcPct val="90000"/>
              </a:lnSpc>
              <a:buClr>
                <a:schemeClr val="bg2"/>
              </a:buClr>
              <a:defRPr/>
            </a:pPr>
            <a:r>
              <a:rPr lang="en-US" sz="2600" u="sng" dirty="0">
                <a:solidFill>
                  <a:schemeClr val="bg1">
                    <a:lumMod val="50000"/>
                  </a:schemeClr>
                </a:solidFill>
                <a:effectLst/>
              </a:rPr>
              <a:t>Intraparietal sulcus </a:t>
            </a:r>
            <a:r>
              <a:rPr lang="en-US" sz="2600" dirty="0">
                <a:solidFill>
                  <a:schemeClr val="bg2"/>
                </a:solidFill>
                <a:effectLst/>
              </a:rPr>
              <a:t>dividing the lobe into: </a:t>
            </a:r>
            <a:r>
              <a:rPr lang="en-US" sz="2600" u="sng" dirty="0">
                <a:solidFill>
                  <a:schemeClr val="bg2"/>
                </a:solidFill>
                <a:effectLst/>
              </a:rPr>
              <a:t>superior &amp; inferior parietal lobules</a:t>
            </a:r>
          </a:p>
          <a:p>
            <a:pPr eaLnBrk="1" hangingPunct="1">
              <a:lnSpc>
                <a:spcPct val="90000"/>
              </a:lnSpc>
              <a:buFont typeface="Wingdings" panose="05000000000000000000" pitchFamily="2" charset="2"/>
              <a:buNone/>
              <a:defRPr/>
            </a:pPr>
            <a:endParaRPr lang="en-US" sz="2800" dirty="0"/>
          </a:p>
        </p:txBody>
      </p:sp>
      <p:sp>
        <p:nvSpPr>
          <p:cNvPr id="26627" name="Oval 7">
            <a:extLst>
              <a:ext uri="{FF2B5EF4-FFF2-40B4-BE49-F238E27FC236}">
                <a16:creationId xmlns:a16="http://schemas.microsoft.com/office/drawing/2014/main" id="{7B112BC1-A0D9-2D1D-0FF9-8881BBDBCC2B}"/>
              </a:ext>
            </a:extLst>
          </p:cNvPr>
          <p:cNvSpPr>
            <a:spLocks noChangeArrowheads="1"/>
          </p:cNvSpPr>
          <p:nvPr/>
        </p:nvSpPr>
        <p:spPr bwMode="auto">
          <a:xfrm>
            <a:off x="7924800" y="2743200"/>
            <a:ext cx="533400" cy="381000"/>
          </a:xfrm>
          <a:prstGeom prst="ellipse">
            <a:avLst/>
          </a:prstGeom>
          <a:noFill/>
          <a:ln w="38100">
            <a:solidFill>
              <a:schemeClr val="tx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tx2"/>
              </a:buClr>
              <a:buSzPct val="75000"/>
              <a:buFont typeface="Wingdings" panose="05000000000000000000" pitchFamily="2" charset="2"/>
              <a:buChar char="n"/>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chemeClr val="folHlink"/>
              </a:buClr>
              <a:buSzPct val="60000"/>
              <a:buFont typeface="Wingdings" panose="05000000000000000000" pitchFamily="2" charset="2"/>
              <a:buChar char="u"/>
              <a:defRPr sz="32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chemeClr val="tx2"/>
              </a:buClr>
              <a:buSzPct val="60000"/>
              <a:buFont typeface="Wingdings" panose="05000000000000000000" pitchFamily="2" charset="2"/>
              <a:buChar char="t"/>
              <a:defRPr sz="32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SzTx/>
              <a:buFontTx/>
              <a:buNone/>
            </a:pPr>
            <a:endParaRPr lang="en-US" altLang="en-US" sz="2400"/>
          </a:p>
        </p:txBody>
      </p:sp>
      <p:sp>
        <p:nvSpPr>
          <p:cNvPr id="26628" name="Line 8">
            <a:extLst>
              <a:ext uri="{FF2B5EF4-FFF2-40B4-BE49-F238E27FC236}">
                <a16:creationId xmlns:a16="http://schemas.microsoft.com/office/drawing/2014/main" id="{5900B02C-A16A-3F0C-3E49-A4807634714C}"/>
              </a:ext>
            </a:extLst>
          </p:cNvPr>
          <p:cNvSpPr>
            <a:spLocks noChangeShapeType="1"/>
          </p:cNvSpPr>
          <p:nvPr/>
        </p:nvSpPr>
        <p:spPr bwMode="auto">
          <a:xfrm>
            <a:off x="5105400" y="3124200"/>
            <a:ext cx="457200" cy="0"/>
          </a:xfrm>
          <a:prstGeom prst="line">
            <a:avLst/>
          </a:prstGeom>
          <a:noFill/>
          <a:ln w="28575">
            <a:solidFill>
              <a:srgbClr val="FF3300"/>
            </a:solidFill>
            <a:round/>
            <a:headEnd/>
            <a:tailEnd type="triangle" w="med" len="med"/>
          </a:ln>
          <a:extLst>
            <a:ext uri="{909E8E84-426E-40DD-AFC4-6F175D3DCCD1}">
              <a14:hiddenFill xmlns:a14="http://schemas.microsoft.com/office/drawing/2010/main">
                <a:noFill/>
              </a14:hiddenFill>
            </a:ext>
          </a:extLst>
        </p:spPr>
        <p:txBody>
          <a:bodyPr wrap="none"/>
          <a:lstStyle/>
          <a:p>
            <a:endParaRPr lang="en-GB"/>
          </a:p>
        </p:txBody>
      </p:sp>
      <p:sp>
        <p:nvSpPr>
          <p:cNvPr id="26629" name="Line 9">
            <a:extLst>
              <a:ext uri="{FF2B5EF4-FFF2-40B4-BE49-F238E27FC236}">
                <a16:creationId xmlns:a16="http://schemas.microsoft.com/office/drawing/2014/main" id="{FA8D5F54-3D20-F0AD-273D-2DD9E8A64632}"/>
              </a:ext>
            </a:extLst>
          </p:cNvPr>
          <p:cNvSpPr>
            <a:spLocks noChangeShapeType="1"/>
          </p:cNvSpPr>
          <p:nvPr/>
        </p:nvSpPr>
        <p:spPr bwMode="auto">
          <a:xfrm>
            <a:off x="5105400" y="3505200"/>
            <a:ext cx="381000" cy="0"/>
          </a:xfrm>
          <a:prstGeom prst="line">
            <a:avLst/>
          </a:prstGeom>
          <a:noFill/>
          <a:ln w="28575">
            <a:solidFill>
              <a:srgbClr val="FF3300"/>
            </a:solidFill>
            <a:round/>
            <a:headEnd/>
            <a:tailEnd type="triangle" w="med" len="med"/>
          </a:ln>
          <a:extLst>
            <a:ext uri="{909E8E84-426E-40DD-AFC4-6F175D3DCCD1}">
              <a14:hiddenFill xmlns:a14="http://schemas.microsoft.com/office/drawing/2010/main">
                <a:noFill/>
              </a14:hiddenFill>
            </a:ext>
          </a:extLst>
        </p:spPr>
        <p:txBody>
          <a:bodyPr wrap="none"/>
          <a:lstStyle/>
          <a:p>
            <a:endParaRPr lang="en-GB"/>
          </a:p>
        </p:txBody>
      </p:sp>
      <p:sp>
        <p:nvSpPr>
          <p:cNvPr id="26630" name="Line 10">
            <a:extLst>
              <a:ext uri="{FF2B5EF4-FFF2-40B4-BE49-F238E27FC236}">
                <a16:creationId xmlns:a16="http://schemas.microsoft.com/office/drawing/2014/main" id="{ECE642E3-08CF-1A4F-BED6-6E28DB8E663D}"/>
              </a:ext>
            </a:extLst>
          </p:cNvPr>
          <p:cNvSpPr>
            <a:spLocks noChangeShapeType="1"/>
          </p:cNvSpPr>
          <p:nvPr/>
        </p:nvSpPr>
        <p:spPr bwMode="auto">
          <a:xfrm>
            <a:off x="5105400" y="3886200"/>
            <a:ext cx="381000" cy="0"/>
          </a:xfrm>
          <a:prstGeom prst="line">
            <a:avLst/>
          </a:prstGeom>
          <a:noFill/>
          <a:ln w="28575">
            <a:solidFill>
              <a:srgbClr val="FF3300"/>
            </a:solidFill>
            <a:round/>
            <a:headEnd/>
            <a:tailEnd type="triangle" w="med" len="med"/>
          </a:ln>
          <a:extLst>
            <a:ext uri="{909E8E84-426E-40DD-AFC4-6F175D3DCCD1}">
              <a14:hiddenFill xmlns:a14="http://schemas.microsoft.com/office/drawing/2010/main">
                <a:noFill/>
              </a14:hiddenFill>
            </a:ext>
          </a:extLst>
        </p:spPr>
        <p:txBody>
          <a:bodyPr wrap="none"/>
          <a:lstStyle/>
          <a:p>
            <a:endParaRPr lang="en-GB"/>
          </a:p>
        </p:txBody>
      </p:sp>
      <p:sp>
        <p:nvSpPr>
          <p:cNvPr id="26631" name="Line 11">
            <a:extLst>
              <a:ext uri="{FF2B5EF4-FFF2-40B4-BE49-F238E27FC236}">
                <a16:creationId xmlns:a16="http://schemas.microsoft.com/office/drawing/2014/main" id="{C1E3AD25-C012-00BC-107D-B1959DBAC536}"/>
              </a:ext>
            </a:extLst>
          </p:cNvPr>
          <p:cNvSpPr>
            <a:spLocks noChangeShapeType="1"/>
          </p:cNvSpPr>
          <p:nvPr/>
        </p:nvSpPr>
        <p:spPr bwMode="auto">
          <a:xfrm>
            <a:off x="7924800" y="3657600"/>
            <a:ext cx="457200" cy="0"/>
          </a:xfrm>
          <a:prstGeom prst="line">
            <a:avLst/>
          </a:prstGeom>
          <a:noFill/>
          <a:ln w="28575">
            <a:solidFill>
              <a:srgbClr val="FF3300"/>
            </a:solidFill>
            <a:round/>
            <a:headEnd/>
            <a:tailEnd/>
          </a:ln>
          <a:extLst>
            <a:ext uri="{909E8E84-426E-40DD-AFC4-6F175D3DCCD1}">
              <a14:hiddenFill xmlns:a14="http://schemas.microsoft.com/office/drawing/2010/main">
                <a:noFill/>
              </a14:hiddenFill>
            </a:ext>
          </a:extLst>
        </p:spPr>
        <p:txBody>
          <a:bodyPr wrap="none"/>
          <a:lstStyle/>
          <a:p>
            <a:endParaRPr lang="en-GB"/>
          </a:p>
        </p:txBody>
      </p:sp>
      <p:sp>
        <p:nvSpPr>
          <p:cNvPr id="26632" name="Line 12">
            <a:extLst>
              <a:ext uri="{FF2B5EF4-FFF2-40B4-BE49-F238E27FC236}">
                <a16:creationId xmlns:a16="http://schemas.microsoft.com/office/drawing/2014/main" id="{02703A86-5EA2-0502-8759-69E52FD5454A}"/>
              </a:ext>
            </a:extLst>
          </p:cNvPr>
          <p:cNvSpPr>
            <a:spLocks noChangeShapeType="1"/>
          </p:cNvSpPr>
          <p:nvPr/>
        </p:nvSpPr>
        <p:spPr bwMode="auto">
          <a:xfrm flipH="1">
            <a:off x="7086600" y="3048000"/>
            <a:ext cx="381000" cy="0"/>
          </a:xfrm>
          <a:prstGeom prst="line">
            <a:avLst/>
          </a:prstGeom>
          <a:noFill/>
          <a:ln w="57150">
            <a:solidFill>
              <a:schemeClr val="accent2"/>
            </a:solidFill>
            <a:round/>
            <a:headEnd/>
            <a:tailEnd type="triangle" w="med" len="med"/>
          </a:ln>
          <a:extLst>
            <a:ext uri="{909E8E84-426E-40DD-AFC4-6F175D3DCCD1}">
              <a14:hiddenFill xmlns:a14="http://schemas.microsoft.com/office/drawing/2010/main">
                <a:noFill/>
              </a14:hiddenFill>
            </a:ext>
          </a:extLst>
        </p:spPr>
        <p:txBody>
          <a:bodyPr wrap="none"/>
          <a:lstStyle/>
          <a:p>
            <a:endParaRPr lang="en-GB"/>
          </a:p>
        </p:txBody>
      </p:sp>
      <p:sp>
        <p:nvSpPr>
          <p:cNvPr id="26633" name="Line 13">
            <a:extLst>
              <a:ext uri="{FF2B5EF4-FFF2-40B4-BE49-F238E27FC236}">
                <a16:creationId xmlns:a16="http://schemas.microsoft.com/office/drawing/2014/main" id="{E5A1B360-C129-C1FE-2A3A-4044B42C9CC1}"/>
              </a:ext>
            </a:extLst>
          </p:cNvPr>
          <p:cNvSpPr>
            <a:spLocks noChangeShapeType="1"/>
          </p:cNvSpPr>
          <p:nvPr/>
        </p:nvSpPr>
        <p:spPr bwMode="auto">
          <a:xfrm flipH="1" flipV="1">
            <a:off x="7086600" y="3581400"/>
            <a:ext cx="381000" cy="152400"/>
          </a:xfrm>
          <a:prstGeom prst="line">
            <a:avLst/>
          </a:prstGeom>
          <a:noFill/>
          <a:ln w="57150">
            <a:solidFill>
              <a:schemeClr val="bg1"/>
            </a:solidFill>
            <a:round/>
            <a:headEnd/>
            <a:tailEnd type="triangle" w="med" len="med"/>
          </a:ln>
          <a:extLst>
            <a:ext uri="{909E8E84-426E-40DD-AFC4-6F175D3DCCD1}">
              <a14:hiddenFill xmlns:a14="http://schemas.microsoft.com/office/drawing/2010/main">
                <a:noFill/>
              </a14:hiddenFill>
            </a:ext>
          </a:extLst>
        </p:spPr>
        <p:txBody>
          <a:bodyPr wrap="none"/>
          <a:lstStyle/>
          <a:p>
            <a:endParaRPr lang="en-GB"/>
          </a:p>
        </p:txBody>
      </p:sp>
      <p:pic>
        <p:nvPicPr>
          <p:cNvPr id="26634" name="Picture 9" descr="f15-1ap-443_the_human_b_cb">
            <a:extLst>
              <a:ext uri="{FF2B5EF4-FFF2-40B4-BE49-F238E27FC236}">
                <a16:creationId xmlns:a16="http://schemas.microsoft.com/office/drawing/2014/main" id="{706ACD76-654C-7894-12E5-61A5C56E70A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2264" b="10600"/>
          <a:stretch>
            <a:fillRect/>
          </a:stretch>
        </p:blipFill>
        <p:spPr bwMode="auto">
          <a:xfrm>
            <a:off x="4714875" y="1785938"/>
            <a:ext cx="4214813" cy="3643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35" name="Freeform 15">
            <a:extLst>
              <a:ext uri="{FF2B5EF4-FFF2-40B4-BE49-F238E27FC236}">
                <a16:creationId xmlns:a16="http://schemas.microsoft.com/office/drawing/2014/main" id="{B8CBF01C-13F9-D6F2-F4F2-BE2F5E8BAEB3}"/>
              </a:ext>
            </a:extLst>
          </p:cNvPr>
          <p:cNvSpPr>
            <a:spLocks noChangeArrowheads="1"/>
          </p:cNvSpPr>
          <p:nvPr/>
        </p:nvSpPr>
        <p:spPr bwMode="auto">
          <a:xfrm>
            <a:off x="6443663" y="1901825"/>
            <a:ext cx="644525" cy="1527175"/>
          </a:xfrm>
          <a:custGeom>
            <a:avLst/>
            <a:gdLst>
              <a:gd name="T0" fmla="*/ 639679 w 612022"/>
              <a:gd name="T1" fmla="*/ 0 h 1436800"/>
              <a:gd name="T2" fmla="*/ 592795 w 612022"/>
              <a:gd name="T3" fmla="*/ 204837 h 1436800"/>
              <a:gd name="T4" fmla="*/ 545912 w 612022"/>
              <a:gd name="T5" fmla="*/ 220593 h 1436800"/>
              <a:gd name="T6" fmla="*/ 499030 w 612022"/>
              <a:gd name="T7" fmla="*/ 252106 h 1436800"/>
              <a:gd name="T8" fmla="*/ 452149 w 612022"/>
              <a:gd name="T9" fmla="*/ 267864 h 1436800"/>
              <a:gd name="T10" fmla="*/ 436520 w 612022"/>
              <a:gd name="T11" fmla="*/ 315134 h 1436800"/>
              <a:gd name="T12" fmla="*/ 374010 w 612022"/>
              <a:gd name="T13" fmla="*/ 409674 h 1436800"/>
              <a:gd name="T14" fmla="*/ 420892 w 612022"/>
              <a:gd name="T15" fmla="*/ 504212 h 1436800"/>
              <a:gd name="T16" fmla="*/ 436520 w 612022"/>
              <a:gd name="T17" fmla="*/ 551483 h 1436800"/>
              <a:gd name="T18" fmla="*/ 358384 w 612022"/>
              <a:gd name="T19" fmla="*/ 677538 h 1436800"/>
              <a:gd name="T20" fmla="*/ 311502 w 612022"/>
              <a:gd name="T21" fmla="*/ 693295 h 1436800"/>
              <a:gd name="T22" fmla="*/ 217736 w 612022"/>
              <a:gd name="T23" fmla="*/ 882375 h 1436800"/>
              <a:gd name="T24" fmla="*/ 170854 w 612022"/>
              <a:gd name="T25" fmla="*/ 898133 h 1436800"/>
              <a:gd name="T26" fmla="*/ 139600 w 612022"/>
              <a:gd name="T27" fmla="*/ 945400 h 1436800"/>
              <a:gd name="T28" fmla="*/ 108345 w 612022"/>
              <a:gd name="T29" fmla="*/ 1118725 h 1436800"/>
              <a:gd name="T30" fmla="*/ 77092 w 612022"/>
              <a:gd name="T31" fmla="*/ 1165997 h 1436800"/>
              <a:gd name="T32" fmla="*/ 61463 w 612022"/>
              <a:gd name="T33" fmla="*/ 1307806 h 1436800"/>
              <a:gd name="T34" fmla="*/ 30207 w 612022"/>
              <a:gd name="T35" fmla="*/ 1465373 h 14368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12022"/>
              <a:gd name="T55" fmla="*/ 0 h 1436800"/>
              <a:gd name="T56" fmla="*/ 612022 w 612022"/>
              <a:gd name="T57" fmla="*/ 1436800 h 143680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12022" h="1436800">
                <a:moveTo>
                  <a:pt x="603696" y="0"/>
                </a:moveTo>
                <a:cubicBezTo>
                  <a:pt x="599252" y="44436"/>
                  <a:pt x="612022" y="149672"/>
                  <a:pt x="559451" y="191729"/>
                </a:cubicBezTo>
                <a:cubicBezTo>
                  <a:pt x="547311" y="201441"/>
                  <a:pt x="529954" y="201561"/>
                  <a:pt x="515205" y="206477"/>
                </a:cubicBezTo>
                <a:cubicBezTo>
                  <a:pt x="500457" y="216309"/>
                  <a:pt x="486814" y="228047"/>
                  <a:pt x="470960" y="235974"/>
                </a:cubicBezTo>
                <a:cubicBezTo>
                  <a:pt x="457055" y="242927"/>
                  <a:pt x="437708" y="239730"/>
                  <a:pt x="426715" y="250723"/>
                </a:cubicBezTo>
                <a:cubicBezTo>
                  <a:pt x="415722" y="261716"/>
                  <a:pt x="419517" y="281378"/>
                  <a:pt x="411967" y="294968"/>
                </a:cubicBezTo>
                <a:cubicBezTo>
                  <a:pt x="394751" y="325957"/>
                  <a:pt x="352973" y="383458"/>
                  <a:pt x="352973" y="383458"/>
                </a:cubicBezTo>
                <a:cubicBezTo>
                  <a:pt x="390045" y="494670"/>
                  <a:pt x="340038" y="357587"/>
                  <a:pt x="397218" y="471948"/>
                </a:cubicBezTo>
                <a:cubicBezTo>
                  <a:pt x="404170" y="485853"/>
                  <a:pt x="407051" y="501445"/>
                  <a:pt x="411967" y="516193"/>
                </a:cubicBezTo>
                <a:cubicBezTo>
                  <a:pt x="385065" y="596900"/>
                  <a:pt x="403666" y="601461"/>
                  <a:pt x="338225" y="634181"/>
                </a:cubicBezTo>
                <a:cubicBezTo>
                  <a:pt x="324320" y="641133"/>
                  <a:pt x="308728" y="644013"/>
                  <a:pt x="293980" y="648929"/>
                </a:cubicBezTo>
                <a:cubicBezTo>
                  <a:pt x="282527" y="683287"/>
                  <a:pt x="248374" y="811615"/>
                  <a:pt x="205489" y="825910"/>
                </a:cubicBezTo>
                <a:lnTo>
                  <a:pt x="161244" y="840658"/>
                </a:lnTo>
                <a:cubicBezTo>
                  <a:pt x="151412" y="855406"/>
                  <a:pt x="137352" y="868087"/>
                  <a:pt x="131747" y="884903"/>
                </a:cubicBezTo>
                <a:cubicBezTo>
                  <a:pt x="115181" y="934602"/>
                  <a:pt x="120933" y="997315"/>
                  <a:pt x="102251" y="1047135"/>
                </a:cubicBezTo>
                <a:cubicBezTo>
                  <a:pt x="96027" y="1063732"/>
                  <a:pt x="82586" y="1076632"/>
                  <a:pt x="72754" y="1091381"/>
                </a:cubicBezTo>
                <a:cubicBezTo>
                  <a:pt x="107842" y="1301913"/>
                  <a:pt x="93760" y="1093013"/>
                  <a:pt x="58005" y="1224116"/>
                </a:cubicBezTo>
                <a:cubicBezTo>
                  <a:pt x="0" y="1436800"/>
                  <a:pt x="72601" y="1283413"/>
                  <a:pt x="28509" y="1371600"/>
                </a:cubicBezTo>
              </a:path>
            </a:pathLst>
          </a:cu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lstStyle/>
          <a:p>
            <a:endParaRPr lang="en-GB"/>
          </a:p>
        </p:txBody>
      </p:sp>
      <p:sp>
        <p:nvSpPr>
          <p:cNvPr id="26636" name="Freeform 18">
            <a:extLst>
              <a:ext uri="{FF2B5EF4-FFF2-40B4-BE49-F238E27FC236}">
                <a16:creationId xmlns:a16="http://schemas.microsoft.com/office/drawing/2014/main" id="{A9B51F96-C285-E20E-B4FF-DB8925DD68FD}"/>
              </a:ext>
            </a:extLst>
          </p:cNvPr>
          <p:cNvSpPr>
            <a:spLocks noChangeArrowheads="1"/>
          </p:cNvSpPr>
          <p:nvPr/>
        </p:nvSpPr>
        <p:spPr bwMode="auto">
          <a:xfrm>
            <a:off x="5205413" y="2020888"/>
            <a:ext cx="974725" cy="736600"/>
          </a:xfrm>
          <a:custGeom>
            <a:avLst/>
            <a:gdLst>
              <a:gd name="T0" fmla="*/ 981412 w 973393"/>
              <a:gd name="T1" fmla="*/ 0 h 737419"/>
              <a:gd name="T2" fmla="*/ 877323 w 973393"/>
              <a:gd name="T3" fmla="*/ 29299 h 737419"/>
              <a:gd name="T4" fmla="*/ 832713 w 973393"/>
              <a:gd name="T5" fmla="*/ 58603 h 737419"/>
              <a:gd name="T6" fmla="*/ 743495 w 973393"/>
              <a:gd name="T7" fmla="*/ 87902 h 737419"/>
              <a:gd name="T8" fmla="*/ 565055 w 973393"/>
              <a:gd name="T9" fmla="*/ 146504 h 737419"/>
              <a:gd name="T10" fmla="*/ 475836 w 973393"/>
              <a:gd name="T11" fmla="*/ 175805 h 737419"/>
              <a:gd name="T12" fmla="*/ 401487 w 973393"/>
              <a:gd name="T13" fmla="*/ 278358 h 737419"/>
              <a:gd name="T14" fmla="*/ 223048 w 973393"/>
              <a:gd name="T15" fmla="*/ 336959 h 737419"/>
              <a:gd name="T16" fmla="*/ 208178 w 973393"/>
              <a:gd name="T17" fmla="*/ 380910 h 737419"/>
              <a:gd name="T18" fmla="*/ 74349 w 973393"/>
              <a:gd name="T19" fmla="*/ 395560 h 737419"/>
              <a:gd name="T20" fmla="*/ 59479 w 973393"/>
              <a:gd name="T21" fmla="*/ 644617 h 737419"/>
              <a:gd name="T22" fmla="*/ 14868 w 973393"/>
              <a:gd name="T23" fmla="*/ 688568 h 737419"/>
              <a:gd name="T24" fmla="*/ 0 w 973393"/>
              <a:gd name="T25" fmla="*/ 732520 h 73741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973393"/>
              <a:gd name="T40" fmla="*/ 0 h 737419"/>
              <a:gd name="T41" fmla="*/ 973393 w 973393"/>
              <a:gd name="T42" fmla="*/ 737419 h 73741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973393" h="737419">
                <a:moveTo>
                  <a:pt x="973393" y="0"/>
                </a:moveTo>
                <a:cubicBezTo>
                  <a:pt x="954488" y="4726"/>
                  <a:pt x="891315" y="18917"/>
                  <a:pt x="870154" y="29497"/>
                </a:cubicBezTo>
                <a:cubicBezTo>
                  <a:pt x="854300" y="37424"/>
                  <a:pt x="842107" y="51795"/>
                  <a:pt x="825909" y="58994"/>
                </a:cubicBezTo>
                <a:cubicBezTo>
                  <a:pt x="797497" y="71622"/>
                  <a:pt x="737419" y="88490"/>
                  <a:pt x="737419" y="88490"/>
                </a:cubicBezTo>
                <a:cubicBezTo>
                  <a:pt x="676567" y="179769"/>
                  <a:pt x="736568" y="114460"/>
                  <a:pt x="560438" y="147484"/>
                </a:cubicBezTo>
                <a:cubicBezTo>
                  <a:pt x="529878" y="153214"/>
                  <a:pt x="471948" y="176981"/>
                  <a:pt x="471948" y="176981"/>
                </a:cubicBezTo>
                <a:cubicBezTo>
                  <a:pt x="437535" y="280219"/>
                  <a:pt x="471948" y="255639"/>
                  <a:pt x="398206" y="280219"/>
                </a:cubicBezTo>
                <a:cubicBezTo>
                  <a:pt x="361662" y="389856"/>
                  <a:pt x="415096" y="274590"/>
                  <a:pt x="221225" y="339213"/>
                </a:cubicBezTo>
                <a:cubicBezTo>
                  <a:pt x="206477" y="344129"/>
                  <a:pt x="220911" y="377684"/>
                  <a:pt x="206477" y="383458"/>
                </a:cubicBezTo>
                <a:cubicBezTo>
                  <a:pt x="165144" y="399991"/>
                  <a:pt x="117987" y="393290"/>
                  <a:pt x="73742" y="398206"/>
                </a:cubicBezTo>
                <a:cubicBezTo>
                  <a:pt x="68826" y="481780"/>
                  <a:pt x="75412" y="566836"/>
                  <a:pt x="58993" y="648929"/>
                </a:cubicBezTo>
                <a:cubicBezTo>
                  <a:pt x="54903" y="669381"/>
                  <a:pt x="26317" y="675820"/>
                  <a:pt x="14748" y="693174"/>
                </a:cubicBezTo>
                <a:cubicBezTo>
                  <a:pt x="6125" y="706109"/>
                  <a:pt x="0" y="737419"/>
                  <a:pt x="0" y="737419"/>
                </a:cubicBezTo>
              </a:path>
            </a:pathLst>
          </a:custGeom>
          <a:noFill/>
          <a:ln w="38100" algn="ctr">
            <a:solidFill>
              <a:srgbClr val="66FF33"/>
            </a:solidFill>
            <a:prstDash val="sysDot"/>
            <a:round/>
            <a:headEnd/>
            <a:tailEnd/>
          </a:ln>
          <a:extLst>
            <a:ext uri="{909E8E84-426E-40DD-AFC4-6F175D3DCCD1}">
              <a14:hiddenFill xmlns:a14="http://schemas.microsoft.com/office/drawing/2010/main">
                <a:solidFill>
                  <a:srgbClr val="FFFFFF"/>
                </a:solidFill>
              </a14:hiddenFill>
            </a:ext>
          </a:extLst>
        </p:spPr>
        <p:txBody>
          <a:bodyPr wrap="none"/>
          <a:lstStyle/>
          <a:p>
            <a:endParaRPr lang="en-GB"/>
          </a:p>
        </p:txBody>
      </p:sp>
      <p:sp>
        <p:nvSpPr>
          <p:cNvPr id="26637" name="Freeform 19">
            <a:extLst>
              <a:ext uri="{FF2B5EF4-FFF2-40B4-BE49-F238E27FC236}">
                <a16:creationId xmlns:a16="http://schemas.microsoft.com/office/drawing/2014/main" id="{87DB08B8-E4A9-6AC1-4A01-BC3509F6B6D9}"/>
              </a:ext>
            </a:extLst>
          </p:cNvPr>
          <p:cNvSpPr>
            <a:spLocks noChangeArrowheads="1"/>
          </p:cNvSpPr>
          <p:nvPr/>
        </p:nvSpPr>
        <p:spPr bwMode="auto">
          <a:xfrm>
            <a:off x="5280025" y="2500313"/>
            <a:ext cx="1149350" cy="552450"/>
          </a:xfrm>
          <a:custGeom>
            <a:avLst/>
            <a:gdLst>
              <a:gd name="T0" fmla="*/ 1149006 w 1150374"/>
              <a:gd name="T1" fmla="*/ 0 h 546233"/>
              <a:gd name="T2" fmla="*/ 1060620 w 1150374"/>
              <a:gd name="T3" fmla="*/ 30494 h 546233"/>
              <a:gd name="T4" fmla="*/ 972235 w 1150374"/>
              <a:gd name="T5" fmla="*/ 76234 h 546233"/>
              <a:gd name="T6" fmla="*/ 692350 w 1150374"/>
              <a:gd name="T7" fmla="*/ 137221 h 546233"/>
              <a:gd name="T8" fmla="*/ 662888 w 1150374"/>
              <a:gd name="T9" fmla="*/ 182961 h 546233"/>
              <a:gd name="T10" fmla="*/ 603964 w 1150374"/>
              <a:gd name="T11" fmla="*/ 243948 h 546233"/>
              <a:gd name="T12" fmla="*/ 589234 w 1150374"/>
              <a:gd name="T13" fmla="*/ 289689 h 546233"/>
              <a:gd name="T14" fmla="*/ 500849 w 1150374"/>
              <a:gd name="T15" fmla="*/ 365923 h 546233"/>
              <a:gd name="T16" fmla="*/ 412463 w 1150374"/>
              <a:gd name="T17" fmla="*/ 396417 h 546233"/>
              <a:gd name="T18" fmla="*/ 368271 w 1150374"/>
              <a:gd name="T19" fmla="*/ 442157 h 546233"/>
              <a:gd name="T20" fmla="*/ 294617 w 1150374"/>
              <a:gd name="T21" fmla="*/ 518390 h 546233"/>
              <a:gd name="T22" fmla="*/ 191500 w 1150374"/>
              <a:gd name="T23" fmla="*/ 533635 h 546233"/>
              <a:gd name="T24" fmla="*/ 147307 w 1150374"/>
              <a:gd name="T25" fmla="*/ 548884 h 546233"/>
              <a:gd name="T26" fmla="*/ 0 w 1150374"/>
              <a:gd name="T27" fmla="*/ 564129 h 54623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50374"/>
              <a:gd name="T43" fmla="*/ 0 h 546233"/>
              <a:gd name="T44" fmla="*/ 1150374 w 1150374"/>
              <a:gd name="T45" fmla="*/ 546233 h 54623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50374" h="546233">
                <a:moveTo>
                  <a:pt x="1150374" y="0"/>
                </a:moveTo>
                <a:cubicBezTo>
                  <a:pt x="1120877" y="9832"/>
                  <a:pt x="1087754" y="12250"/>
                  <a:pt x="1061883" y="29497"/>
                </a:cubicBezTo>
                <a:cubicBezTo>
                  <a:pt x="1004703" y="67616"/>
                  <a:pt x="1034453" y="53388"/>
                  <a:pt x="973393" y="73742"/>
                </a:cubicBezTo>
                <a:cubicBezTo>
                  <a:pt x="928077" y="209694"/>
                  <a:pt x="988662" y="73638"/>
                  <a:pt x="693174" y="132735"/>
                </a:cubicBezTo>
                <a:cubicBezTo>
                  <a:pt x="675793" y="136211"/>
                  <a:pt x="673509" y="162232"/>
                  <a:pt x="663677" y="176980"/>
                </a:cubicBezTo>
                <a:cubicBezTo>
                  <a:pt x="624350" y="294967"/>
                  <a:pt x="683341" y="157317"/>
                  <a:pt x="604683" y="235974"/>
                </a:cubicBezTo>
                <a:cubicBezTo>
                  <a:pt x="593690" y="246967"/>
                  <a:pt x="598558" y="267284"/>
                  <a:pt x="589935" y="280219"/>
                </a:cubicBezTo>
                <a:cubicBezTo>
                  <a:pt x="575312" y="302154"/>
                  <a:pt x="527219" y="342506"/>
                  <a:pt x="501445" y="353961"/>
                </a:cubicBezTo>
                <a:cubicBezTo>
                  <a:pt x="473032" y="366589"/>
                  <a:pt x="412954" y="383458"/>
                  <a:pt x="412954" y="383458"/>
                </a:cubicBezTo>
                <a:cubicBezTo>
                  <a:pt x="398206" y="398206"/>
                  <a:pt x="382062" y="411680"/>
                  <a:pt x="368709" y="427703"/>
                </a:cubicBezTo>
                <a:cubicBezTo>
                  <a:pt x="340305" y="461787"/>
                  <a:pt x="343035" y="487025"/>
                  <a:pt x="294967" y="501445"/>
                </a:cubicBezTo>
                <a:cubicBezTo>
                  <a:pt x="261671" y="511434"/>
                  <a:pt x="226142" y="511277"/>
                  <a:pt x="191729" y="516193"/>
                </a:cubicBezTo>
                <a:cubicBezTo>
                  <a:pt x="176980" y="521109"/>
                  <a:pt x="162818" y="528386"/>
                  <a:pt x="147483" y="530942"/>
                </a:cubicBezTo>
                <a:cubicBezTo>
                  <a:pt x="55738" y="546233"/>
                  <a:pt x="54199" y="545690"/>
                  <a:pt x="0" y="545690"/>
                </a:cubicBezTo>
              </a:path>
            </a:pathLst>
          </a:custGeom>
          <a:noFill/>
          <a:ln w="38100" algn="ctr">
            <a:solidFill>
              <a:srgbClr val="66FF33"/>
            </a:solidFill>
            <a:prstDash val="sysDot"/>
            <a:round/>
            <a:headEnd/>
            <a:tailEnd/>
          </a:ln>
          <a:extLst>
            <a:ext uri="{909E8E84-426E-40DD-AFC4-6F175D3DCCD1}">
              <a14:hiddenFill xmlns:a14="http://schemas.microsoft.com/office/drawing/2010/main">
                <a:solidFill>
                  <a:srgbClr val="FFFFFF"/>
                </a:solidFill>
              </a14:hiddenFill>
            </a:ext>
          </a:extLst>
        </p:spPr>
        <p:txBody>
          <a:bodyPr wrap="none"/>
          <a:lstStyle/>
          <a:p>
            <a:endParaRPr lang="en-GB"/>
          </a:p>
        </p:txBody>
      </p:sp>
      <p:sp>
        <p:nvSpPr>
          <p:cNvPr id="26638" name="Freeform 20">
            <a:extLst>
              <a:ext uri="{FF2B5EF4-FFF2-40B4-BE49-F238E27FC236}">
                <a16:creationId xmlns:a16="http://schemas.microsoft.com/office/drawing/2014/main" id="{4AEB9C57-6921-7A95-71AC-A77BC1F2AA6A}"/>
              </a:ext>
            </a:extLst>
          </p:cNvPr>
          <p:cNvSpPr>
            <a:spLocks noChangeArrowheads="1"/>
          </p:cNvSpPr>
          <p:nvPr/>
        </p:nvSpPr>
        <p:spPr bwMode="auto">
          <a:xfrm>
            <a:off x="7477125" y="2271713"/>
            <a:ext cx="663575" cy="633412"/>
          </a:xfrm>
          <a:custGeom>
            <a:avLst/>
            <a:gdLst>
              <a:gd name="T0" fmla="*/ 0 w 663678"/>
              <a:gd name="T1" fmla="*/ 0 h 634180"/>
              <a:gd name="T2" fmla="*/ 147346 w 663678"/>
              <a:gd name="T3" fmla="*/ 14640 h 634180"/>
              <a:gd name="T4" fmla="*/ 294692 w 663678"/>
              <a:gd name="T5" fmla="*/ 58567 h 634180"/>
              <a:gd name="T6" fmla="*/ 353632 w 663678"/>
              <a:gd name="T7" fmla="*/ 73208 h 634180"/>
              <a:gd name="T8" fmla="*/ 397835 w 663678"/>
              <a:gd name="T9" fmla="*/ 102490 h 634180"/>
              <a:gd name="T10" fmla="*/ 486242 w 663678"/>
              <a:gd name="T11" fmla="*/ 131773 h 634180"/>
              <a:gd name="T12" fmla="*/ 515714 w 663678"/>
              <a:gd name="T13" fmla="*/ 234265 h 634180"/>
              <a:gd name="T14" fmla="*/ 545181 w 663678"/>
              <a:gd name="T15" fmla="*/ 278189 h 634180"/>
              <a:gd name="T16" fmla="*/ 559917 w 663678"/>
              <a:gd name="T17" fmla="*/ 395321 h 634180"/>
              <a:gd name="T18" fmla="*/ 589388 w 663678"/>
              <a:gd name="T19" fmla="*/ 483170 h 634180"/>
              <a:gd name="T20" fmla="*/ 604120 w 663678"/>
              <a:gd name="T21" fmla="*/ 571020 h 634180"/>
              <a:gd name="T22" fmla="*/ 648323 w 663678"/>
              <a:gd name="T23" fmla="*/ 600303 h 634180"/>
              <a:gd name="T24" fmla="*/ 663060 w 663678"/>
              <a:gd name="T25" fmla="*/ 629587 h 63418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63678"/>
              <a:gd name="T40" fmla="*/ 0 h 634180"/>
              <a:gd name="T41" fmla="*/ 663678 w 663678"/>
              <a:gd name="T42" fmla="*/ 634180 h 63418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63678" h="634180">
                <a:moveTo>
                  <a:pt x="0" y="0"/>
                </a:moveTo>
                <a:cubicBezTo>
                  <a:pt x="49161" y="4916"/>
                  <a:pt x="98574" y="7761"/>
                  <a:pt x="147484" y="14748"/>
                </a:cubicBezTo>
                <a:cubicBezTo>
                  <a:pt x="202108" y="22551"/>
                  <a:pt x="240220" y="45306"/>
                  <a:pt x="294968" y="58993"/>
                </a:cubicBezTo>
                <a:lnTo>
                  <a:pt x="353962" y="73742"/>
                </a:lnTo>
                <a:cubicBezTo>
                  <a:pt x="368710" y="83574"/>
                  <a:pt x="382010" y="96039"/>
                  <a:pt x="398207" y="103238"/>
                </a:cubicBezTo>
                <a:cubicBezTo>
                  <a:pt x="426619" y="115866"/>
                  <a:pt x="486697" y="132735"/>
                  <a:pt x="486697" y="132735"/>
                </a:cubicBezTo>
                <a:cubicBezTo>
                  <a:pt x="491424" y="151643"/>
                  <a:pt x="505613" y="214812"/>
                  <a:pt x="516194" y="235974"/>
                </a:cubicBezTo>
                <a:cubicBezTo>
                  <a:pt x="524121" y="251828"/>
                  <a:pt x="535859" y="265471"/>
                  <a:pt x="545691" y="280219"/>
                </a:cubicBezTo>
                <a:cubicBezTo>
                  <a:pt x="550607" y="319548"/>
                  <a:pt x="552134" y="359451"/>
                  <a:pt x="560439" y="398206"/>
                </a:cubicBezTo>
                <a:cubicBezTo>
                  <a:pt x="566954" y="428608"/>
                  <a:pt x="589936" y="486696"/>
                  <a:pt x="589936" y="486696"/>
                </a:cubicBezTo>
                <a:cubicBezTo>
                  <a:pt x="594852" y="516193"/>
                  <a:pt x="591311" y="548440"/>
                  <a:pt x="604684" y="575187"/>
                </a:cubicBezTo>
                <a:cubicBezTo>
                  <a:pt x="612611" y="591041"/>
                  <a:pt x="636395" y="592150"/>
                  <a:pt x="648929" y="604683"/>
                </a:cubicBezTo>
                <a:cubicBezTo>
                  <a:pt x="656702" y="612456"/>
                  <a:pt x="658762" y="624348"/>
                  <a:pt x="663678" y="634180"/>
                </a:cubicBezTo>
              </a:path>
            </a:pathLst>
          </a:custGeom>
          <a:noFill/>
          <a:ln w="38100" algn="ctr">
            <a:solidFill>
              <a:srgbClr val="002060"/>
            </a:solidFill>
            <a:prstDash val="sysDot"/>
            <a:round/>
            <a:headEnd/>
            <a:tailEnd/>
          </a:ln>
          <a:extLst>
            <a:ext uri="{909E8E84-426E-40DD-AFC4-6F175D3DCCD1}">
              <a14:hiddenFill xmlns:a14="http://schemas.microsoft.com/office/drawing/2010/main">
                <a:solidFill>
                  <a:srgbClr val="FFFFFF"/>
                </a:solidFill>
              </a14:hiddenFill>
            </a:ext>
          </a:extLst>
        </p:spPr>
        <p:txBody>
          <a:bodyPr wrap="none"/>
          <a:lstStyle/>
          <a:p>
            <a:endParaRPr lang="en-GB"/>
          </a:p>
        </p:txBody>
      </p:sp>
      <p:sp>
        <p:nvSpPr>
          <p:cNvPr id="26639" name="TextBox 22">
            <a:extLst>
              <a:ext uri="{FF2B5EF4-FFF2-40B4-BE49-F238E27FC236}">
                <a16:creationId xmlns:a16="http://schemas.microsoft.com/office/drawing/2014/main" id="{82D44059-22CC-07FC-0D7B-1441CF7BD950}"/>
              </a:ext>
            </a:extLst>
          </p:cNvPr>
          <p:cNvSpPr txBox="1">
            <a:spLocks noChangeArrowheads="1"/>
          </p:cNvSpPr>
          <p:nvPr/>
        </p:nvSpPr>
        <p:spPr bwMode="auto">
          <a:xfrm>
            <a:off x="4071938" y="785813"/>
            <a:ext cx="2357437"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75000"/>
              <a:buFont typeface="Wingdings" panose="05000000000000000000" pitchFamily="2" charset="2"/>
              <a:buChar char="n"/>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chemeClr val="folHlink"/>
              </a:buClr>
              <a:buSzPct val="60000"/>
              <a:buFont typeface="Wingdings" panose="05000000000000000000" pitchFamily="2" charset="2"/>
              <a:buChar char="u"/>
              <a:defRPr sz="32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chemeClr val="tx2"/>
              </a:buClr>
              <a:buSzPct val="60000"/>
              <a:buFont typeface="Wingdings" panose="05000000000000000000" pitchFamily="2" charset="2"/>
              <a:buChar char="t"/>
              <a:defRPr sz="32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SzTx/>
              <a:buFontTx/>
              <a:buNone/>
            </a:pPr>
            <a:r>
              <a:rPr lang="en-US" altLang="en-US" sz="2000">
                <a:solidFill>
                  <a:schemeClr val="bg2"/>
                </a:solidFill>
              </a:rPr>
              <a:t>Superior , middle &amp; inferior frontal gyri</a:t>
            </a:r>
          </a:p>
        </p:txBody>
      </p:sp>
      <p:sp>
        <p:nvSpPr>
          <p:cNvPr id="26640" name="TextBox 24">
            <a:extLst>
              <a:ext uri="{FF2B5EF4-FFF2-40B4-BE49-F238E27FC236}">
                <a16:creationId xmlns:a16="http://schemas.microsoft.com/office/drawing/2014/main" id="{2B3F88CF-6E88-C3A1-7B49-59F978236DA8}"/>
              </a:ext>
            </a:extLst>
          </p:cNvPr>
          <p:cNvSpPr txBox="1">
            <a:spLocks noChangeArrowheads="1"/>
          </p:cNvSpPr>
          <p:nvPr/>
        </p:nvSpPr>
        <p:spPr bwMode="auto">
          <a:xfrm>
            <a:off x="6357938" y="928688"/>
            <a:ext cx="13573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75000"/>
              <a:buFont typeface="Wingdings" panose="05000000000000000000" pitchFamily="2" charset="2"/>
              <a:buChar char="n"/>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chemeClr val="folHlink"/>
              </a:buClr>
              <a:buSzPct val="60000"/>
              <a:buFont typeface="Wingdings" panose="05000000000000000000" pitchFamily="2" charset="2"/>
              <a:buChar char="u"/>
              <a:defRPr sz="32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chemeClr val="tx2"/>
              </a:buClr>
              <a:buSzPct val="60000"/>
              <a:buFont typeface="Wingdings" panose="05000000000000000000" pitchFamily="2" charset="2"/>
              <a:buChar char="t"/>
              <a:defRPr sz="32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SzTx/>
              <a:buFontTx/>
              <a:buNone/>
            </a:pPr>
            <a:r>
              <a:rPr lang="en-US" altLang="en-US" sz="2000">
                <a:solidFill>
                  <a:schemeClr val="bg2"/>
                </a:solidFill>
              </a:rPr>
              <a:t>Precentral gyrus</a:t>
            </a:r>
          </a:p>
        </p:txBody>
      </p:sp>
      <p:sp>
        <p:nvSpPr>
          <p:cNvPr id="26641" name="TextBox 27">
            <a:extLst>
              <a:ext uri="{FF2B5EF4-FFF2-40B4-BE49-F238E27FC236}">
                <a16:creationId xmlns:a16="http://schemas.microsoft.com/office/drawing/2014/main" id="{CFBCFA61-A189-9277-31BA-CF4E06F201F7}"/>
              </a:ext>
            </a:extLst>
          </p:cNvPr>
          <p:cNvSpPr txBox="1">
            <a:spLocks noChangeArrowheads="1"/>
          </p:cNvSpPr>
          <p:nvPr/>
        </p:nvSpPr>
        <p:spPr bwMode="auto">
          <a:xfrm>
            <a:off x="8001000" y="5429250"/>
            <a:ext cx="11430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75000"/>
              <a:buFont typeface="Wingdings" panose="05000000000000000000" pitchFamily="2" charset="2"/>
              <a:buChar char="n"/>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chemeClr val="folHlink"/>
              </a:buClr>
              <a:buSzPct val="60000"/>
              <a:buFont typeface="Wingdings" panose="05000000000000000000" pitchFamily="2" charset="2"/>
              <a:buChar char="u"/>
              <a:defRPr sz="32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chemeClr val="tx2"/>
              </a:buClr>
              <a:buSzPct val="60000"/>
              <a:buFont typeface="Wingdings" panose="05000000000000000000" pitchFamily="2" charset="2"/>
              <a:buChar char="t"/>
              <a:defRPr sz="32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SzTx/>
              <a:buFontTx/>
              <a:buNone/>
            </a:pPr>
            <a:r>
              <a:rPr lang="en-US" altLang="en-US" sz="2000">
                <a:solidFill>
                  <a:schemeClr val="bg2"/>
                </a:solidFill>
              </a:rPr>
              <a:t>Superior parietal lobule</a:t>
            </a:r>
          </a:p>
        </p:txBody>
      </p:sp>
      <p:sp>
        <p:nvSpPr>
          <p:cNvPr id="26642" name="TextBox 28">
            <a:extLst>
              <a:ext uri="{FF2B5EF4-FFF2-40B4-BE49-F238E27FC236}">
                <a16:creationId xmlns:a16="http://schemas.microsoft.com/office/drawing/2014/main" id="{7A7A39E3-684F-0990-5126-5C7F7750C298}"/>
              </a:ext>
            </a:extLst>
          </p:cNvPr>
          <p:cNvSpPr txBox="1">
            <a:spLocks noChangeArrowheads="1"/>
          </p:cNvSpPr>
          <p:nvPr/>
        </p:nvSpPr>
        <p:spPr bwMode="auto">
          <a:xfrm>
            <a:off x="4857750" y="5429250"/>
            <a:ext cx="1000125"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75000"/>
              <a:buFont typeface="Wingdings" panose="05000000000000000000" pitchFamily="2" charset="2"/>
              <a:buChar char="n"/>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chemeClr val="folHlink"/>
              </a:buClr>
              <a:buSzPct val="60000"/>
              <a:buFont typeface="Wingdings" panose="05000000000000000000" pitchFamily="2" charset="2"/>
              <a:buChar char="u"/>
              <a:defRPr sz="32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chemeClr val="tx2"/>
              </a:buClr>
              <a:buSzPct val="60000"/>
              <a:buFont typeface="Wingdings" panose="05000000000000000000" pitchFamily="2" charset="2"/>
              <a:buChar char="t"/>
              <a:defRPr sz="32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SzTx/>
              <a:buFontTx/>
              <a:buNone/>
            </a:pPr>
            <a:r>
              <a:rPr lang="en-US" altLang="en-US" sz="2000">
                <a:solidFill>
                  <a:schemeClr val="bg2"/>
                </a:solidFill>
              </a:rPr>
              <a:t>Inferior parietal lobule</a:t>
            </a:r>
          </a:p>
        </p:txBody>
      </p:sp>
      <p:sp>
        <p:nvSpPr>
          <p:cNvPr id="26643" name="TextBox 29">
            <a:extLst>
              <a:ext uri="{FF2B5EF4-FFF2-40B4-BE49-F238E27FC236}">
                <a16:creationId xmlns:a16="http://schemas.microsoft.com/office/drawing/2014/main" id="{F49D3E5D-9B5B-D594-D9FE-C337B7B414BF}"/>
              </a:ext>
            </a:extLst>
          </p:cNvPr>
          <p:cNvSpPr txBox="1">
            <a:spLocks noChangeArrowheads="1"/>
          </p:cNvSpPr>
          <p:nvPr/>
        </p:nvSpPr>
        <p:spPr bwMode="auto">
          <a:xfrm>
            <a:off x="7786688" y="1071563"/>
            <a:ext cx="13573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75000"/>
              <a:buFont typeface="Wingdings" panose="05000000000000000000" pitchFamily="2" charset="2"/>
              <a:buChar char="n"/>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chemeClr val="folHlink"/>
              </a:buClr>
              <a:buSzPct val="60000"/>
              <a:buFont typeface="Wingdings" panose="05000000000000000000" pitchFamily="2" charset="2"/>
              <a:buChar char="u"/>
              <a:defRPr sz="32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chemeClr val="tx2"/>
              </a:buClr>
              <a:buSzPct val="60000"/>
              <a:buFont typeface="Wingdings" panose="05000000000000000000" pitchFamily="2" charset="2"/>
              <a:buChar char="t"/>
              <a:defRPr sz="32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SzTx/>
              <a:buFontTx/>
              <a:buNone/>
            </a:pPr>
            <a:r>
              <a:rPr lang="en-US" altLang="en-US" sz="2000">
                <a:solidFill>
                  <a:schemeClr val="bg2"/>
                </a:solidFill>
              </a:rPr>
              <a:t>Postcentral gyrus</a:t>
            </a:r>
          </a:p>
        </p:txBody>
      </p:sp>
      <p:cxnSp>
        <p:nvCxnSpPr>
          <p:cNvPr id="26644" name="Straight Arrow Connector 33">
            <a:extLst>
              <a:ext uri="{FF2B5EF4-FFF2-40B4-BE49-F238E27FC236}">
                <a16:creationId xmlns:a16="http://schemas.microsoft.com/office/drawing/2014/main" id="{4CCE4390-A06D-75FC-9778-C19485D81A55}"/>
              </a:ext>
            </a:extLst>
          </p:cNvPr>
          <p:cNvCxnSpPr>
            <a:cxnSpLocks noChangeShapeType="1"/>
          </p:cNvCxnSpPr>
          <p:nvPr/>
        </p:nvCxnSpPr>
        <p:spPr bwMode="auto">
          <a:xfrm rot="16200000" flipH="1">
            <a:off x="5286375" y="1500188"/>
            <a:ext cx="642938" cy="500062"/>
          </a:xfrm>
          <a:prstGeom prst="straightConnector1">
            <a:avLst/>
          </a:prstGeom>
          <a:noFill/>
          <a:ln w="28575" algn="ctr">
            <a:solidFill>
              <a:srgbClr val="00B0F0"/>
            </a:solidFill>
            <a:round/>
            <a:headEnd/>
            <a:tailEnd type="arrow" w="med" len="med"/>
          </a:ln>
          <a:extLst>
            <a:ext uri="{909E8E84-426E-40DD-AFC4-6F175D3DCCD1}">
              <a14:hiddenFill xmlns:a14="http://schemas.microsoft.com/office/drawing/2010/main">
                <a:noFill/>
              </a14:hiddenFill>
            </a:ext>
          </a:extLst>
        </p:spPr>
      </p:cxnSp>
      <p:cxnSp>
        <p:nvCxnSpPr>
          <p:cNvPr id="26645" name="Straight Arrow Connector 34">
            <a:extLst>
              <a:ext uri="{FF2B5EF4-FFF2-40B4-BE49-F238E27FC236}">
                <a16:creationId xmlns:a16="http://schemas.microsoft.com/office/drawing/2014/main" id="{144E8C2B-C855-F4EE-18BA-0506CDDF9DEB}"/>
              </a:ext>
            </a:extLst>
          </p:cNvPr>
          <p:cNvCxnSpPr>
            <a:cxnSpLocks noChangeShapeType="1"/>
          </p:cNvCxnSpPr>
          <p:nvPr/>
        </p:nvCxnSpPr>
        <p:spPr bwMode="auto">
          <a:xfrm rot="16200000" flipH="1">
            <a:off x="5107781" y="1678782"/>
            <a:ext cx="1000125" cy="500062"/>
          </a:xfrm>
          <a:prstGeom prst="straightConnector1">
            <a:avLst/>
          </a:prstGeom>
          <a:noFill/>
          <a:ln w="28575" algn="ctr">
            <a:solidFill>
              <a:srgbClr val="00B0F0"/>
            </a:solidFill>
            <a:round/>
            <a:headEnd/>
            <a:tailEnd type="arrow" w="med" len="med"/>
          </a:ln>
          <a:extLst>
            <a:ext uri="{909E8E84-426E-40DD-AFC4-6F175D3DCCD1}">
              <a14:hiddenFill xmlns:a14="http://schemas.microsoft.com/office/drawing/2010/main">
                <a:noFill/>
              </a14:hiddenFill>
            </a:ext>
          </a:extLst>
        </p:spPr>
      </p:cxnSp>
      <p:cxnSp>
        <p:nvCxnSpPr>
          <p:cNvPr id="26646" name="Straight Arrow Connector 35">
            <a:extLst>
              <a:ext uri="{FF2B5EF4-FFF2-40B4-BE49-F238E27FC236}">
                <a16:creationId xmlns:a16="http://schemas.microsoft.com/office/drawing/2014/main" id="{A153749B-F074-0BC9-3FED-766F584EC018}"/>
              </a:ext>
            </a:extLst>
          </p:cNvPr>
          <p:cNvCxnSpPr>
            <a:cxnSpLocks noChangeShapeType="1"/>
          </p:cNvCxnSpPr>
          <p:nvPr/>
        </p:nvCxnSpPr>
        <p:spPr bwMode="auto">
          <a:xfrm rot="16200000" flipH="1">
            <a:off x="4714876" y="2071687"/>
            <a:ext cx="1714500" cy="428625"/>
          </a:xfrm>
          <a:prstGeom prst="straightConnector1">
            <a:avLst/>
          </a:prstGeom>
          <a:noFill/>
          <a:ln w="28575" algn="ctr">
            <a:solidFill>
              <a:srgbClr val="00B0F0"/>
            </a:solidFill>
            <a:round/>
            <a:headEnd/>
            <a:tailEnd type="arrow" w="med" len="med"/>
          </a:ln>
          <a:extLst>
            <a:ext uri="{909E8E84-426E-40DD-AFC4-6F175D3DCCD1}">
              <a14:hiddenFill xmlns:a14="http://schemas.microsoft.com/office/drawing/2010/main">
                <a:noFill/>
              </a14:hiddenFill>
            </a:ext>
          </a:extLst>
        </p:spPr>
      </p:cxnSp>
      <p:cxnSp>
        <p:nvCxnSpPr>
          <p:cNvPr id="26647" name="Straight Arrow Connector 36">
            <a:extLst>
              <a:ext uri="{FF2B5EF4-FFF2-40B4-BE49-F238E27FC236}">
                <a16:creationId xmlns:a16="http://schemas.microsoft.com/office/drawing/2014/main" id="{9A0E4A31-8459-0E62-D01B-047CE8CA9F78}"/>
              </a:ext>
            </a:extLst>
          </p:cNvPr>
          <p:cNvCxnSpPr>
            <a:cxnSpLocks noChangeShapeType="1"/>
          </p:cNvCxnSpPr>
          <p:nvPr/>
        </p:nvCxnSpPr>
        <p:spPr bwMode="auto">
          <a:xfrm rot="16200000" flipH="1">
            <a:off x="6429376" y="1785937"/>
            <a:ext cx="500062" cy="214313"/>
          </a:xfrm>
          <a:prstGeom prst="straightConnector1">
            <a:avLst/>
          </a:prstGeom>
          <a:noFill/>
          <a:ln w="28575" algn="ctr">
            <a:solidFill>
              <a:srgbClr val="00B0F0"/>
            </a:solidFill>
            <a:round/>
            <a:headEnd/>
            <a:tailEnd type="arrow" w="med" len="med"/>
          </a:ln>
          <a:extLst>
            <a:ext uri="{909E8E84-426E-40DD-AFC4-6F175D3DCCD1}">
              <a14:hiddenFill xmlns:a14="http://schemas.microsoft.com/office/drawing/2010/main">
                <a:noFill/>
              </a14:hiddenFill>
            </a:ext>
          </a:extLst>
        </p:spPr>
      </p:cxnSp>
      <p:cxnSp>
        <p:nvCxnSpPr>
          <p:cNvPr id="47" name="Straight Arrow Connector 46">
            <a:extLst>
              <a:ext uri="{FF2B5EF4-FFF2-40B4-BE49-F238E27FC236}">
                <a16:creationId xmlns:a16="http://schemas.microsoft.com/office/drawing/2014/main" id="{5C6794C7-D1CC-3A87-7D6B-6298FF684309}"/>
              </a:ext>
            </a:extLst>
          </p:cNvPr>
          <p:cNvCxnSpPr/>
          <p:nvPr/>
        </p:nvCxnSpPr>
        <p:spPr bwMode="auto">
          <a:xfrm rot="10800000" flipV="1">
            <a:off x="7215188" y="1785938"/>
            <a:ext cx="785812" cy="428625"/>
          </a:xfrm>
          <a:prstGeom prst="straightConnector1">
            <a:avLst/>
          </a:prstGeom>
          <a:solidFill>
            <a:schemeClr val="accent1"/>
          </a:solidFill>
          <a:ln w="28575" cap="flat" cmpd="sng" algn="ctr">
            <a:solidFill>
              <a:schemeClr val="bg2">
                <a:lumMod val="95000"/>
                <a:lumOff val="5000"/>
              </a:schemeClr>
            </a:solidFill>
            <a:prstDash val="solid"/>
            <a:round/>
            <a:headEnd type="none" w="med" len="med"/>
            <a:tailEnd type="arrow"/>
          </a:ln>
          <a:effectLst/>
        </p:spPr>
      </p:cxnSp>
      <p:cxnSp>
        <p:nvCxnSpPr>
          <p:cNvPr id="50" name="Straight Arrow Connector 49">
            <a:extLst>
              <a:ext uri="{FF2B5EF4-FFF2-40B4-BE49-F238E27FC236}">
                <a16:creationId xmlns:a16="http://schemas.microsoft.com/office/drawing/2014/main" id="{1F351A02-F4D0-B1A8-DBC6-BB2FB47C633E}"/>
              </a:ext>
            </a:extLst>
          </p:cNvPr>
          <p:cNvCxnSpPr/>
          <p:nvPr/>
        </p:nvCxnSpPr>
        <p:spPr bwMode="auto">
          <a:xfrm rot="5400000" flipH="1" flipV="1">
            <a:off x="5179219" y="3178969"/>
            <a:ext cx="2714625" cy="1928813"/>
          </a:xfrm>
          <a:prstGeom prst="straightConnector1">
            <a:avLst/>
          </a:prstGeom>
          <a:solidFill>
            <a:schemeClr val="accent1"/>
          </a:solidFill>
          <a:ln w="28575" cap="flat" cmpd="sng" algn="ctr">
            <a:solidFill>
              <a:schemeClr val="bg2">
                <a:lumMod val="95000"/>
                <a:lumOff val="5000"/>
              </a:schemeClr>
            </a:solidFill>
            <a:prstDash val="solid"/>
            <a:round/>
            <a:headEnd type="none" w="med" len="med"/>
            <a:tailEnd type="arrow"/>
          </a:ln>
          <a:effectLst/>
        </p:spPr>
      </p:cxnSp>
      <p:cxnSp>
        <p:nvCxnSpPr>
          <p:cNvPr id="51" name="Straight Arrow Connector 50">
            <a:extLst>
              <a:ext uri="{FF2B5EF4-FFF2-40B4-BE49-F238E27FC236}">
                <a16:creationId xmlns:a16="http://schemas.microsoft.com/office/drawing/2014/main" id="{2F91E884-A95A-2E77-85D6-A7227EC23E02}"/>
              </a:ext>
            </a:extLst>
          </p:cNvPr>
          <p:cNvCxnSpPr/>
          <p:nvPr/>
        </p:nvCxnSpPr>
        <p:spPr bwMode="auto">
          <a:xfrm rot="10800000">
            <a:off x="7858125" y="2286000"/>
            <a:ext cx="714375" cy="71438"/>
          </a:xfrm>
          <a:prstGeom prst="straightConnector1">
            <a:avLst/>
          </a:prstGeom>
          <a:solidFill>
            <a:schemeClr val="accent1"/>
          </a:solidFill>
          <a:ln w="28575" cap="flat" cmpd="sng" algn="ctr">
            <a:solidFill>
              <a:schemeClr val="bg2">
                <a:lumMod val="95000"/>
                <a:lumOff val="5000"/>
              </a:schemeClr>
            </a:solidFill>
            <a:prstDash val="solid"/>
            <a:round/>
            <a:headEnd type="none" w="med" len="med"/>
            <a:tailEnd type="arrow"/>
          </a:ln>
          <a:effectLst/>
        </p:spPr>
      </p:cxnSp>
      <p:sp>
        <p:nvSpPr>
          <p:cNvPr id="26651" name="TextBox 55">
            <a:extLst>
              <a:ext uri="{FF2B5EF4-FFF2-40B4-BE49-F238E27FC236}">
                <a16:creationId xmlns:a16="http://schemas.microsoft.com/office/drawing/2014/main" id="{8D58C2CF-EC44-A12E-24CD-A4608BE9AFBE}"/>
              </a:ext>
            </a:extLst>
          </p:cNvPr>
          <p:cNvSpPr txBox="1">
            <a:spLocks noChangeArrowheads="1"/>
          </p:cNvSpPr>
          <p:nvPr/>
        </p:nvSpPr>
        <p:spPr bwMode="auto">
          <a:xfrm>
            <a:off x="6429375" y="5857875"/>
            <a:ext cx="150018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75000"/>
              <a:buFont typeface="Wingdings" panose="05000000000000000000" pitchFamily="2" charset="2"/>
              <a:buChar char="n"/>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chemeClr val="folHlink"/>
              </a:buClr>
              <a:buSzPct val="60000"/>
              <a:buFont typeface="Wingdings" panose="05000000000000000000" pitchFamily="2" charset="2"/>
              <a:buChar char="u"/>
              <a:defRPr sz="32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chemeClr val="tx2"/>
              </a:buClr>
              <a:buSzPct val="60000"/>
              <a:buFont typeface="Wingdings" panose="05000000000000000000" pitchFamily="2" charset="2"/>
              <a:buChar char="t"/>
              <a:defRPr sz="32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SzTx/>
              <a:buFontTx/>
              <a:buNone/>
            </a:pPr>
            <a:r>
              <a:rPr lang="en-US" altLang="en-US" sz="2000">
                <a:solidFill>
                  <a:schemeClr val="bg2"/>
                </a:solidFill>
              </a:rPr>
              <a:t>Intraparietal sulcus</a:t>
            </a:r>
          </a:p>
        </p:txBody>
      </p:sp>
      <p:cxnSp>
        <p:nvCxnSpPr>
          <p:cNvPr id="26652" name="Straight Arrow Connector 56">
            <a:extLst>
              <a:ext uri="{FF2B5EF4-FFF2-40B4-BE49-F238E27FC236}">
                <a16:creationId xmlns:a16="http://schemas.microsoft.com/office/drawing/2014/main" id="{EEF31EFA-0B73-18E8-574A-43496D044349}"/>
              </a:ext>
            </a:extLst>
          </p:cNvPr>
          <p:cNvCxnSpPr>
            <a:cxnSpLocks noChangeShapeType="1"/>
            <a:endCxn id="26638" idx="9"/>
          </p:cNvCxnSpPr>
          <p:nvPr/>
        </p:nvCxnSpPr>
        <p:spPr bwMode="auto">
          <a:xfrm rot="5400000" flipH="1" flipV="1">
            <a:off x="6089650" y="3952875"/>
            <a:ext cx="3173413" cy="779463"/>
          </a:xfrm>
          <a:prstGeom prst="straightConnector1">
            <a:avLst/>
          </a:prstGeom>
          <a:noFill/>
          <a:ln w="28575" algn="ctr">
            <a:solidFill>
              <a:srgbClr val="FF3300"/>
            </a:solidFill>
            <a:round/>
            <a:headEnd/>
            <a:tailEnd type="arrow" w="med" len="med"/>
          </a:ln>
          <a:extLst>
            <a:ext uri="{909E8E84-426E-40DD-AFC4-6F175D3DCCD1}">
              <a14:hiddenFill xmlns:a14="http://schemas.microsoft.com/office/drawing/2010/main">
                <a:noFill/>
              </a14:hiddenFill>
            </a:ext>
          </a:extLst>
        </p:spPr>
      </p:cxnSp>
      <p:sp>
        <p:nvSpPr>
          <p:cNvPr id="32" name="TextBox 31">
            <a:extLst>
              <a:ext uri="{FF2B5EF4-FFF2-40B4-BE49-F238E27FC236}">
                <a16:creationId xmlns:a16="http://schemas.microsoft.com/office/drawing/2014/main" id="{38C7EBCC-43E0-C2D9-85B5-0E5CD01B09E4}"/>
              </a:ext>
            </a:extLst>
          </p:cNvPr>
          <p:cNvSpPr txBox="1"/>
          <p:nvPr/>
        </p:nvSpPr>
        <p:spPr>
          <a:xfrm>
            <a:off x="4857750" y="2500313"/>
            <a:ext cx="571500" cy="400050"/>
          </a:xfrm>
          <a:prstGeom prst="rect">
            <a:avLst/>
          </a:prstGeom>
          <a:noFill/>
        </p:spPr>
        <p:txBody>
          <a:bodyPr>
            <a:spAutoFit/>
          </a:bodyPr>
          <a:lstStyle/>
          <a:p>
            <a:pPr eaLnBrk="1" hangingPunct="1">
              <a:defRPr/>
            </a:pPr>
            <a:r>
              <a:rPr lang="en-US" sz="2000" b="1" dirty="0" err="1">
                <a:solidFill>
                  <a:schemeClr val="bg2">
                    <a:lumMod val="95000"/>
                    <a:lumOff val="5000"/>
                  </a:schemeClr>
                </a:solidFill>
              </a:rPr>
              <a:t>sfs</a:t>
            </a:r>
            <a:endParaRPr lang="en-US" sz="2000" b="1" dirty="0">
              <a:solidFill>
                <a:schemeClr val="bg2">
                  <a:lumMod val="95000"/>
                  <a:lumOff val="5000"/>
                </a:schemeClr>
              </a:solidFill>
            </a:endParaRPr>
          </a:p>
        </p:txBody>
      </p:sp>
      <p:sp>
        <p:nvSpPr>
          <p:cNvPr id="33" name="TextBox 32">
            <a:extLst>
              <a:ext uri="{FF2B5EF4-FFF2-40B4-BE49-F238E27FC236}">
                <a16:creationId xmlns:a16="http://schemas.microsoft.com/office/drawing/2014/main" id="{75FBC5A4-DA6E-FCFB-32D3-95F671787AF8}"/>
              </a:ext>
            </a:extLst>
          </p:cNvPr>
          <p:cNvSpPr txBox="1"/>
          <p:nvPr/>
        </p:nvSpPr>
        <p:spPr>
          <a:xfrm>
            <a:off x="4857750" y="2857500"/>
            <a:ext cx="571500" cy="400050"/>
          </a:xfrm>
          <a:prstGeom prst="rect">
            <a:avLst/>
          </a:prstGeom>
          <a:noFill/>
        </p:spPr>
        <p:txBody>
          <a:bodyPr>
            <a:spAutoFit/>
          </a:bodyPr>
          <a:lstStyle/>
          <a:p>
            <a:pPr eaLnBrk="1" hangingPunct="1">
              <a:defRPr/>
            </a:pPr>
            <a:r>
              <a:rPr lang="en-US" sz="2000" b="1" dirty="0">
                <a:solidFill>
                  <a:schemeClr val="bg2">
                    <a:lumMod val="95000"/>
                    <a:lumOff val="5000"/>
                  </a:schemeClr>
                </a:solidFill>
              </a:rPr>
              <a:t>ifs</a:t>
            </a:r>
          </a:p>
        </p:txBody>
      </p:sp>
      <p:cxnSp>
        <p:nvCxnSpPr>
          <p:cNvPr id="40" name="Straight Connector 39">
            <a:extLst>
              <a:ext uri="{FF2B5EF4-FFF2-40B4-BE49-F238E27FC236}">
                <a16:creationId xmlns:a16="http://schemas.microsoft.com/office/drawing/2014/main" id="{1D5386F7-C36C-0BF1-E38B-3ED2928F8429}"/>
              </a:ext>
            </a:extLst>
          </p:cNvPr>
          <p:cNvCxnSpPr/>
          <p:nvPr/>
        </p:nvCxnSpPr>
        <p:spPr bwMode="auto">
          <a:xfrm rot="16200000" flipH="1">
            <a:off x="7072313" y="3857625"/>
            <a:ext cx="3143250" cy="142875"/>
          </a:xfrm>
          <a:prstGeom prst="line">
            <a:avLst/>
          </a:prstGeom>
          <a:solidFill>
            <a:schemeClr val="accent1"/>
          </a:solidFill>
          <a:ln w="28575" cap="flat" cmpd="sng" algn="ctr">
            <a:solidFill>
              <a:schemeClr val="bg2">
                <a:lumMod val="95000"/>
                <a:lumOff val="5000"/>
              </a:schemeClr>
            </a:solidFill>
            <a:prstDash val="solid"/>
            <a:round/>
            <a:headEnd type="none" w="med" len="med"/>
            <a:tailEnd type="none" w="med" len="med"/>
          </a:ln>
          <a:effectLst/>
        </p:spPr>
      </p:cxnSp>
      <p:sp>
        <p:nvSpPr>
          <p:cNvPr id="2" name="TextBox 1">
            <a:extLst>
              <a:ext uri="{FF2B5EF4-FFF2-40B4-BE49-F238E27FC236}">
                <a16:creationId xmlns:a16="http://schemas.microsoft.com/office/drawing/2014/main" id="{9367968F-9B8C-8E51-A7B9-A966A9545016}"/>
              </a:ext>
            </a:extLst>
          </p:cNvPr>
          <p:cNvSpPr txBox="1"/>
          <p:nvPr/>
        </p:nvSpPr>
        <p:spPr>
          <a:xfrm>
            <a:off x="2714321" y="983"/>
            <a:ext cx="6280758" cy="523220"/>
          </a:xfrm>
          <a:prstGeom prst="rect">
            <a:avLst/>
          </a:prstGeom>
          <a:noFill/>
        </p:spPr>
        <p:txBody>
          <a:bodyPr wrap="none" rtlCol="0">
            <a:spAutoFit/>
          </a:bodyPr>
          <a:lstStyle/>
          <a:p>
            <a:r>
              <a:rPr lang="en-GB" sz="2800" b="1" dirty="0">
                <a:solidFill>
                  <a:schemeClr val="bg1">
                    <a:lumMod val="75000"/>
                  </a:schemeClr>
                </a:solidFill>
              </a:rPr>
              <a:t>Grooves (sulci) of superolateral surface </a:t>
            </a:r>
          </a:p>
        </p:txBody>
      </p:sp>
    </p:spTree>
    <p:extLst>
      <p:ext uri="{BB962C8B-B14F-4D97-AF65-F5344CB8AC3E}">
        <p14:creationId xmlns:p14="http://schemas.microsoft.com/office/powerpoint/2010/main" val="101541774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27650" name="Picture 16" descr="C:\Documents and Settings\user\Desktop\insula.jpg">
            <a:extLst>
              <a:ext uri="{FF2B5EF4-FFF2-40B4-BE49-F238E27FC236}">
                <a16:creationId xmlns:a16="http://schemas.microsoft.com/office/drawing/2014/main" id="{BEE92E40-4919-3371-C59B-E567563D844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148" t="3635" r="50977" b="6023"/>
          <a:stretch>
            <a:fillRect/>
          </a:stretch>
        </p:blipFill>
        <p:spPr bwMode="auto">
          <a:xfrm>
            <a:off x="4214813" y="4000500"/>
            <a:ext cx="3429000" cy="264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0053" name="Rectangle 5">
            <a:extLst>
              <a:ext uri="{FF2B5EF4-FFF2-40B4-BE49-F238E27FC236}">
                <a16:creationId xmlns:a16="http://schemas.microsoft.com/office/drawing/2014/main" id="{C4985B94-C6A0-7182-006A-A5E744A4F5FB}"/>
              </a:ext>
            </a:extLst>
          </p:cNvPr>
          <p:cNvSpPr>
            <a:spLocks noGrp="1" noChangeArrowheads="1"/>
          </p:cNvSpPr>
          <p:nvPr>
            <p:ph type="body" sz="half" idx="4294967295"/>
          </p:nvPr>
        </p:nvSpPr>
        <p:spPr>
          <a:xfrm>
            <a:off x="214312" y="785812"/>
            <a:ext cx="3714750" cy="6072187"/>
          </a:xfrm>
        </p:spPr>
        <p:txBody>
          <a:bodyPr/>
          <a:lstStyle/>
          <a:p>
            <a:pPr eaLnBrk="1" hangingPunct="1">
              <a:buFont typeface="Wingdings" panose="05000000000000000000" pitchFamily="2" charset="2"/>
              <a:buNone/>
              <a:defRPr/>
            </a:pPr>
            <a:r>
              <a:rPr lang="en-US" sz="2600" u="sng" dirty="0">
                <a:solidFill>
                  <a:srgbClr val="C00000"/>
                </a:solidFill>
                <a:effectLst/>
              </a:rPr>
              <a:t>Temporal lobe: </a:t>
            </a:r>
          </a:p>
          <a:p>
            <a:pPr eaLnBrk="1" hangingPunct="1">
              <a:buClr>
                <a:schemeClr val="bg2"/>
              </a:buClr>
              <a:defRPr/>
            </a:pPr>
            <a:r>
              <a:rPr lang="en-US" sz="2600" dirty="0">
                <a:solidFill>
                  <a:srgbClr val="FF0000"/>
                </a:solidFill>
                <a:effectLst/>
              </a:rPr>
              <a:t>Superior &amp; inferior temporal </a:t>
            </a:r>
            <a:r>
              <a:rPr lang="en-US" sz="2600" dirty="0" err="1">
                <a:solidFill>
                  <a:srgbClr val="FF0000"/>
                </a:solidFill>
                <a:effectLst/>
              </a:rPr>
              <a:t>sulci</a:t>
            </a:r>
            <a:r>
              <a:rPr lang="en-US" sz="2600" dirty="0">
                <a:solidFill>
                  <a:srgbClr val="FF0000"/>
                </a:solidFill>
                <a:effectLst/>
              </a:rPr>
              <a:t> </a:t>
            </a:r>
            <a:r>
              <a:rPr lang="en-US" sz="2600" dirty="0">
                <a:solidFill>
                  <a:schemeClr val="bg2"/>
                </a:solidFill>
                <a:effectLst/>
              </a:rPr>
              <a:t>giving rise to superior, middle &amp; inferior temporal </a:t>
            </a:r>
            <a:r>
              <a:rPr lang="en-US" sz="2600" dirty="0" err="1">
                <a:solidFill>
                  <a:schemeClr val="bg2"/>
                </a:solidFill>
                <a:effectLst/>
              </a:rPr>
              <a:t>gyri</a:t>
            </a:r>
            <a:endParaRPr lang="en-US" sz="2600" dirty="0">
              <a:solidFill>
                <a:schemeClr val="bg2"/>
              </a:solidFill>
              <a:effectLst/>
            </a:endParaRPr>
          </a:p>
          <a:p>
            <a:pPr marL="0" indent="0" eaLnBrk="1" hangingPunct="1">
              <a:buClr>
                <a:schemeClr val="bg2"/>
              </a:buClr>
              <a:buFont typeface="Wingdings" panose="05000000000000000000" pitchFamily="2" charset="2"/>
              <a:buNone/>
              <a:defRPr/>
            </a:pPr>
            <a:r>
              <a:rPr lang="en-US" sz="2600" u="sng" dirty="0">
                <a:solidFill>
                  <a:srgbClr val="C00000"/>
                </a:solidFill>
                <a:effectLst/>
              </a:rPr>
              <a:t>Insula: </a:t>
            </a:r>
          </a:p>
          <a:p>
            <a:pPr eaLnBrk="1" hangingPunct="1">
              <a:buClr>
                <a:schemeClr val="bg2"/>
              </a:buClr>
              <a:defRPr/>
            </a:pPr>
            <a:r>
              <a:rPr lang="en-US" sz="2600" dirty="0">
                <a:solidFill>
                  <a:schemeClr val="bg2"/>
                </a:solidFill>
                <a:effectLst/>
              </a:rPr>
              <a:t>the gyri in the depth of </a:t>
            </a:r>
            <a:r>
              <a:rPr lang="en-US" sz="2600" dirty="0">
                <a:solidFill>
                  <a:schemeClr val="tx2">
                    <a:lumMod val="75000"/>
                  </a:schemeClr>
                </a:solidFill>
                <a:effectLst/>
              </a:rPr>
              <a:t>lateral groove (sulcus lateralis)</a:t>
            </a:r>
            <a:r>
              <a:rPr lang="en-US" sz="2600" dirty="0">
                <a:effectLst/>
              </a:rPr>
              <a:t>, </a:t>
            </a:r>
            <a:r>
              <a:rPr lang="en-US" sz="2600" dirty="0">
                <a:solidFill>
                  <a:schemeClr val="bg2"/>
                </a:solidFill>
                <a:effectLst/>
              </a:rPr>
              <a:t>covered by parts of frontal, parietal &amp; temporal lobes called the </a:t>
            </a:r>
            <a:r>
              <a:rPr lang="en-US" sz="2600" dirty="0">
                <a:solidFill>
                  <a:schemeClr val="tx2">
                    <a:lumMod val="75000"/>
                  </a:schemeClr>
                </a:solidFill>
                <a:effectLst/>
              </a:rPr>
              <a:t>opercula</a:t>
            </a:r>
            <a:r>
              <a:rPr lang="en-US" sz="2600" dirty="0">
                <a:effectLst/>
              </a:rPr>
              <a:t> </a:t>
            </a:r>
            <a:r>
              <a:rPr lang="en-US" sz="2600" dirty="0">
                <a:solidFill>
                  <a:schemeClr val="bg2"/>
                </a:solidFill>
                <a:effectLst/>
              </a:rPr>
              <a:t>(removed in lower picture)  </a:t>
            </a:r>
          </a:p>
        </p:txBody>
      </p:sp>
      <p:pic>
        <p:nvPicPr>
          <p:cNvPr id="27652" name="Picture 9" descr="f15-1ap-443_the_human_b_cb">
            <a:extLst>
              <a:ext uri="{FF2B5EF4-FFF2-40B4-BE49-F238E27FC236}">
                <a16:creationId xmlns:a16="http://schemas.microsoft.com/office/drawing/2014/main" id="{95E689F6-DAA9-A459-05FA-A35F8790B0D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2264" b="10600"/>
          <a:stretch>
            <a:fillRect/>
          </a:stretch>
        </p:blipFill>
        <p:spPr bwMode="auto">
          <a:xfrm>
            <a:off x="4071938" y="642938"/>
            <a:ext cx="3929062" cy="3395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3" name="Freeform 9">
            <a:extLst>
              <a:ext uri="{FF2B5EF4-FFF2-40B4-BE49-F238E27FC236}">
                <a16:creationId xmlns:a16="http://schemas.microsoft.com/office/drawing/2014/main" id="{E0D4A5FB-530F-3093-0C40-42DFAB9A466C}"/>
              </a:ext>
            </a:extLst>
          </p:cNvPr>
          <p:cNvSpPr>
            <a:spLocks noChangeArrowheads="1"/>
          </p:cNvSpPr>
          <p:nvPr/>
        </p:nvSpPr>
        <p:spPr bwMode="auto">
          <a:xfrm>
            <a:off x="5643563" y="2000250"/>
            <a:ext cx="1377950" cy="619125"/>
          </a:xfrm>
          <a:custGeom>
            <a:avLst/>
            <a:gdLst>
              <a:gd name="T0" fmla="*/ 1369043 w 1378202"/>
              <a:gd name="T1" fmla="*/ 0 h 619433"/>
              <a:gd name="T2" fmla="*/ 1265915 w 1378202"/>
              <a:gd name="T3" fmla="*/ 73520 h 619433"/>
              <a:gd name="T4" fmla="*/ 1177527 w 1378202"/>
              <a:gd name="T5" fmla="*/ 102933 h 619433"/>
              <a:gd name="T6" fmla="*/ 1133329 w 1378202"/>
              <a:gd name="T7" fmla="*/ 117633 h 619433"/>
              <a:gd name="T8" fmla="*/ 1044935 w 1378202"/>
              <a:gd name="T9" fmla="*/ 205862 h 619433"/>
              <a:gd name="T10" fmla="*/ 1000738 w 1378202"/>
              <a:gd name="T11" fmla="*/ 249975 h 619433"/>
              <a:gd name="T12" fmla="*/ 956541 w 1378202"/>
              <a:gd name="T13" fmla="*/ 264679 h 619433"/>
              <a:gd name="T14" fmla="*/ 927074 w 1378202"/>
              <a:gd name="T15" fmla="*/ 308792 h 619433"/>
              <a:gd name="T16" fmla="*/ 838683 w 1378202"/>
              <a:gd name="T17" fmla="*/ 352906 h 619433"/>
              <a:gd name="T18" fmla="*/ 691361 w 1378202"/>
              <a:gd name="T19" fmla="*/ 323499 h 619433"/>
              <a:gd name="T20" fmla="*/ 647167 w 1378202"/>
              <a:gd name="T21" fmla="*/ 338202 h 619433"/>
              <a:gd name="T22" fmla="*/ 573503 w 1378202"/>
              <a:gd name="T23" fmla="*/ 397019 h 619433"/>
              <a:gd name="T24" fmla="*/ 485108 w 1378202"/>
              <a:gd name="T25" fmla="*/ 455838 h 619433"/>
              <a:gd name="T26" fmla="*/ 440911 w 1378202"/>
              <a:gd name="T27" fmla="*/ 485246 h 619433"/>
              <a:gd name="T28" fmla="*/ 381984 w 1378202"/>
              <a:gd name="T29" fmla="*/ 514656 h 619433"/>
              <a:gd name="T30" fmla="*/ 337786 w 1378202"/>
              <a:gd name="T31" fmla="*/ 485246 h 619433"/>
              <a:gd name="T32" fmla="*/ 293589 w 1378202"/>
              <a:gd name="T33" fmla="*/ 514656 h 619433"/>
              <a:gd name="T34" fmla="*/ 205195 w 1378202"/>
              <a:gd name="T35" fmla="*/ 544065 h 619433"/>
              <a:gd name="T36" fmla="*/ 161004 w 1378202"/>
              <a:gd name="T37" fmla="*/ 558769 h 619433"/>
              <a:gd name="T38" fmla="*/ 13676 w 1378202"/>
              <a:gd name="T39" fmla="*/ 573473 h 619433"/>
              <a:gd name="T40" fmla="*/ 13676 w 1378202"/>
              <a:gd name="T41" fmla="*/ 617587 h 61943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378202"/>
              <a:gd name="T64" fmla="*/ 0 h 619433"/>
              <a:gd name="T65" fmla="*/ 1378202 w 1378202"/>
              <a:gd name="T66" fmla="*/ 619433 h 61943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378202" h="619433">
                <a:moveTo>
                  <a:pt x="1370546" y="0"/>
                </a:moveTo>
                <a:cubicBezTo>
                  <a:pt x="1346910" y="94541"/>
                  <a:pt x="1378202" y="46018"/>
                  <a:pt x="1267307" y="73742"/>
                </a:cubicBezTo>
                <a:cubicBezTo>
                  <a:pt x="1237143" y="81283"/>
                  <a:pt x="1208314" y="93407"/>
                  <a:pt x="1178817" y="103239"/>
                </a:cubicBezTo>
                <a:lnTo>
                  <a:pt x="1134571" y="117987"/>
                </a:lnTo>
                <a:lnTo>
                  <a:pt x="1046081" y="206478"/>
                </a:lnTo>
                <a:cubicBezTo>
                  <a:pt x="1031333" y="221226"/>
                  <a:pt x="1021623" y="244127"/>
                  <a:pt x="1001836" y="250723"/>
                </a:cubicBezTo>
                <a:lnTo>
                  <a:pt x="957591" y="265471"/>
                </a:lnTo>
                <a:cubicBezTo>
                  <a:pt x="947759" y="280219"/>
                  <a:pt x="940628" y="297182"/>
                  <a:pt x="928094" y="309716"/>
                </a:cubicBezTo>
                <a:cubicBezTo>
                  <a:pt x="899504" y="338306"/>
                  <a:pt x="875589" y="341966"/>
                  <a:pt x="839604" y="353962"/>
                </a:cubicBezTo>
                <a:cubicBezTo>
                  <a:pt x="785116" y="335799"/>
                  <a:pt x="759910" y="324465"/>
                  <a:pt x="692120" y="324465"/>
                </a:cubicBezTo>
                <a:cubicBezTo>
                  <a:pt x="676574" y="324465"/>
                  <a:pt x="662623" y="334297"/>
                  <a:pt x="647875" y="339213"/>
                </a:cubicBezTo>
                <a:cubicBezTo>
                  <a:pt x="593374" y="420963"/>
                  <a:pt x="649560" y="356303"/>
                  <a:pt x="574133" y="398207"/>
                </a:cubicBezTo>
                <a:cubicBezTo>
                  <a:pt x="543143" y="415423"/>
                  <a:pt x="515139" y="437536"/>
                  <a:pt x="485642" y="457200"/>
                </a:cubicBezTo>
                <a:cubicBezTo>
                  <a:pt x="470894" y="467032"/>
                  <a:pt x="457251" y="478770"/>
                  <a:pt x="441397" y="486697"/>
                </a:cubicBezTo>
                <a:lnTo>
                  <a:pt x="382404" y="516194"/>
                </a:lnTo>
                <a:cubicBezTo>
                  <a:pt x="367655" y="506362"/>
                  <a:pt x="355884" y="486697"/>
                  <a:pt x="338158" y="486697"/>
                </a:cubicBezTo>
                <a:cubicBezTo>
                  <a:pt x="320433" y="486697"/>
                  <a:pt x="310111" y="508995"/>
                  <a:pt x="293913" y="516194"/>
                </a:cubicBezTo>
                <a:cubicBezTo>
                  <a:pt x="265501" y="528822"/>
                  <a:pt x="234920" y="535859"/>
                  <a:pt x="205423" y="545691"/>
                </a:cubicBezTo>
                <a:cubicBezTo>
                  <a:pt x="190675" y="550607"/>
                  <a:pt x="176647" y="558892"/>
                  <a:pt x="161178" y="560439"/>
                </a:cubicBezTo>
                <a:cubicBezTo>
                  <a:pt x="112017" y="565355"/>
                  <a:pt x="59567" y="556838"/>
                  <a:pt x="13694" y="575187"/>
                </a:cubicBezTo>
                <a:cubicBezTo>
                  <a:pt x="0" y="580665"/>
                  <a:pt x="13694" y="604684"/>
                  <a:pt x="13694" y="619433"/>
                </a:cubicBezTo>
              </a:path>
            </a:pathLst>
          </a:custGeom>
          <a:noFill/>
          <a:ln w="38100" cap="rnd" algn="ctr">
            <a:solidFill>
              <a:srgbClr val="FF0000"/>
            </a:solidFill>
            <a:prstDash val="sysDot"/>
            <a:round/>
            <a:headEnd/>
            <a:tailEnd/>
          </a:ln>
          <a:extLst>
            <a:ext uri="{909E8E84-426E-40DD-AFC4-6F175D3DCCD1}">
              <a14:hiddenFill xmlns:a14="http://schemas.microsoft.com/office/drawing/2010/main">
                <a:solidFill>
                  <a:srgbClr val="FFFFFF"/>
                </a:solidFill>
              </a14:hiddenFill>
            </a:ext>
          </a:extLst>
        </p:spPr>
        <p:txBody>
          <a:bodyPr wrap="none"/>
          <a:lstStyle/>
          <a:p>
            <a:endParaRPr lang="en-GB"/>
          </a:p>
        </p:txBody>
      </p:sp>
      <p:sp>
        <p:nvSpPr>
          <p:cNvPr id="27654" name="Freeform 10">
            <a:extLst>
              <a:ext uri="{FF2B5EF4-FFF2-40B4-BE49-F238E27FC236}">
                <a16:creationId xmlns:a16="http://schemas.microsoft.com/office/drawing/2014/main" id="{07FC812D-2CC8-2213-80CB-73B657CD82FF}"/>
              </a:ext>
            </a:extLst>
          </p:cNvPr>
          <p:cNvSpPr>
            <a:spLocks noChangeArrowheads="1"/>
          </p:cNvSpPr>
          <p:nvPr/>
        </p:nvSpPr>
        <p:spPr bwMode="auto">
          <a:xfrm>
            <a:off x="5572125" y="2357438"/>
            <a:ext cx="1500188" cy="571500"/>
          </a:xfrm>
          <a:custGeom>
            <a:avLst/>
            <a:gdLst>
              <a:gd name="T0" fmla="*/ 1107267 w 1578078"/>
              <a:gd name="T1" fmla="*/ 0 h 376842"/>
              <a:gd name="T2" fmla="*/ 1076221 w 1578078"/>
              <a:gd name="T3" fmla="*/ 544222 h 376842"/>
              <a:gd name="T4" fmla="*/ 1024480 w 1578078"/>
              <a:gd name="T5" fmla="*/ 272100 h 376842"/>
              <a:gd name="T6" fmla="*/ 983086 w 1578078"/>
              <a:gd name="T7" fmla="*/ 544222 h 376842"/>
              <a:gd name="T8" fmla="*/ 941694 w 1578078"/>
              <a:gd name="T9" fmla="*/ 1904776 h 376842"/>
              <a:gd name="T10" fmla="*/ 879605 w 1578078"/>
              <a:gd name="T11" fmla="*/ 2721117 h 376842"/>
              <a:gd name="T12" fmla="*/ 848559 w 1578078"/>
              <a:gd name="T13" fmla="*/ 3265322 h 376842"/>
              <a:gd name="T14" fmla="*/ 827863 w 1578078"/>
              <a:gd name="T15" fmla="*/ 4081672 h 376842"/>
              <a:gd name="T16" fmla="*/ 796818 w 1578078"/>
              <a:gd name="T17" fmla="*/ 4353768 h 376842"/>
              <a:gd name="T18" fmla="*/ 672638 w 1578078"/>
              <a:gd name="T19" fmla="*/ 4625875 h 376842"/>
              <a:gd name="T20" fmla="*/ 496717 w 1578078"/>
              <a:gd name="T21" fmla="*/ 4625875 h 376842"/>
              <a:gd name="T22" fmla="*/ 476021 w 1578078"/>
              <a:gd name="T23" fmla="*/ 5442224 h 376842"/>
              <a:gd name="T24" fmla="*/ 444975 w 1578078"/>
              <a:gd name="T25" fmla="*/ 5714328 h 376842"/>
              <a:gd name="T26" fmla="*/ 341494 w 1578078"/>
              <a:gd name="T27" fmla="*/ 5986437 h 376842"/>
              <a:gd name="T28" fmla="*/ 310448 w 1578078"/>
              <a:gd name="T29" fmla="*/ 6530668 h 376842"/>
              <a:gd name="T30" fmla="*/ 113832 w 1578078"/>
              <a:gd name="T31" fmla="*/ 5714328 h 376842"/>
              <a:gd name="T32" fmla="*/ 82787 w 1578078"/>
              <a:gd name="T33" fmla="*/ 6258550 h 376842"/>
              <a:gd name="T34" fmla="*/ 0 w 1578078"/>
              <a:gd name="T35" fmla="*/ 6530668 h 37684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578078"/>
              <a:gd name="T55" fmla="*/ 0 h 376842"/>
              <a:gd name="T56" fmla="*/ 1578078 w 1578078"/>
              <a:gd name="T57" fmla="*/ 376842 h 37684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578078" h="376842">
                <a:moveTo>
                  <a:pt x="1578078" y="0"/>
                </a:moveTo>
                <a:cubicBezTo>
                  <a:pt x="1563330" y="9832"/>
                  <a:pt x="1551421" y="27298"/>
                  <a:pt x="1533833" y="29497"/>
                </a:cubicBezTo>
                <a:cubicBezTo>
                  <a:pt x="1508959" y="32606"/>
                  <a:pt x="1485158" y="14748"/>
                  <a:pt x="1460091" y="14748"/>
                </a:cubicBezTo>
                <a:cubicBezTo>
                  <a:pt x="1439821" y="14748"/>
                  <a:pt x="1420762" y="24581"/>
                  <a:pt x="1401097" y="29497"/>
                </a:cubicBezTo>
                <a:cubicBezTo>
                  <a:pt x="1274295" y="114029"/>
                  <a:pt x="1423520" y="1469"/>
                  <a:pt x="1342104" y="103239"/>
                </a:cubicBezTo>
                <a:cubicBezTo>
                  <a:pt x="1313929" y="138457"/>
                  <a:pt x="1289233" y="129674"/>
                  <a:pt x="1253613" y="147484"/>
                </a:cubicBezTo>
                <a:cubicBezTo>
                  <a:pt x="1237759" y="155411"/>
                  <a:pt x="1224116" y="167148"/>
                  <a:pt x="1209368" y="176980"/>
                </a:cubicBezTo>
                <a:cubicBezTo>
                  <a:pt x="1199536" y="191729"/>
                  <a:pt x="1193712" y="210153"/>
                  <a:pt x="1179871" y="221226"/>
                </a:cubicBezTo>
                <a:cubicBezTo>
                  <a:pt x="1167732" y="230938"/>
                  <a:pt x="1151036" y="233919"/>
                  <a:pt x="1135626" y="235974"/>
                </a:cubicBezTo>
                <a:cubicBezTo>
                  <a:pt x="1076947" y="243798"/>
                  <a:pt x="1017639" y="245806"/>
                  <a:pt x="958645" y="250722"/>
                </a:cubicBezTo>
                <a:cubicBezTo>
                  <a:pt x="864250" y="219258"/>
                  <a:pt x="861950" y="212215"/>
                  <a:pt x="707923" y="250722"/>
                </a:cubicBezTo>
                <a:cubicBezTo>
                  <a:pt x="690727" y="255021"/>
                  <a:pt x="692267" y="283895"/>
                  <a:pt x="678426" y="294968"/>
                </a:cubicBezTo>
                <a:cubicBezTo>
                  <a:pt x="666287" y="304680"/>
                  <a:pt x="649546" y="307352"/>
                  <a:pt x="634181" y="309716"/>
                </a:cubicBezTo>
                <a:cubicBezTo>
                  <a:pt x="585349" y="317228"/>
                  <a:pt x="535858" y="319548"/>
                  <a:pt x="486697" y="324464"/>
                </a:cubicBezTo>
                <a:cubicBezTo>
                  <a:pt x="471949" y="334296"/>
                  <a:pt x="460153" y="353029"/>
                  <a:pt x="442452" y="353961"/>
                </a:cubicBezTo>
                <a:cubicBezTo>
                  <a:pt x="229389" y="365175"/>
                  <a:pt x="262921" y="376842"/>
                  <a:pt x="162233" y="309716"/>
                </a:cubicBezTo>
                <a:cubicBezTo>
                  <a:pt x="147484" y="319548"/>
                  <a:pt x="134279" y="332231"/>
                  <a:pt x="117987" y="339213"/>
                </a:cubicBezTo>
                <a:cubicBezTo>
                  <a:pt x="72446" y="358730"/>
                  <a:pt x="47704" y="353961"/>
                  <a:pt x="0" y="353961"/>
                </a:cubicBezTo>
              </a:path>
            </a:pathLst>
          </a:custGeom>
          <a:noFill/>
          <a:ln w="38100" cap="rnd" algn="ctr">
            <a:solidFill>
              <a:srgbClr val="FF0000"/>
            </a:solidFill>
            <a:prstDash val="sysDot"/>
            <a:round/>
            <a:headEnd/>
            <a:tailEnd/>
          </a:ln>
          <a:extLst>
            <a:ext uri="{909E8E84-426E-40DD-AFC4-6F175D3DCCD1}">
              <a14:hiddenFill xmlns:a14="http://schemas.microsoft.com/office/drawing/2010/main">
                <a:solidFill>
                  <a:srgbClr val="FFFFFF"/>
                </a:solidFill>
              </a14:hiddenFill>
            </a:ext>
          </a:extLst>
        </p:spPr>
        <p:txBody>
          <a:bodyPr wrap="none"/>
          <a:lstStyle/>
          <a:p>
            <a:endParaRPr lang="en-GB"/>
          </a:p>
        </p:txBody>
      </p:sp>
      <p:cxnSp>
        <p:nvCxnSpPr>
          <p:cNvPr id="27655" name="Straight Arrow Connector 12">
            <a:extLst>
              <a:ext uri="{FF2B5EF4-FFF2-40B4-BE49-F238E27FC236}">
                <a16:creationId xmlns:a16="http://schemas.microsoft.com/office/drawing/2014/main" id="{5103405F-9A9E-88A8-B633-1D30C55A0BF5}"/>
              </a:ext>
            </a:extLst>
          </p:cNvPr>
          <p:cNvCxnSpPr>
            <a:cxnSpLocks noChangeShapeType="1"/>
          </p:cNvCxnSpPr>
          <p:nvPr/>
        </p:nvCxnSpPr>
        <p:spPr bwMode="auto">
          <a:xfrm rot="5400000" flipH="1" flipV="1">
            <a:off x="4607719" y="2464594"/>
            <a:ext cx="857250" cy="500062"/>
          </a:xfrm>
          <a:prstGeom prst="straightConnector1">
            <a:avLst/>
          </a:prstGeom>
          <a:noFill/>
          <a:ln w="38100" algn="ctr">
            <a:solidFill>
              <a:srgbClr val="FF0000"/>
            </a:solidFill>
            <a:round/>
            <a:headEnd/>
            <a:tailEnd type="arrow" w="med" len="med"/>
          </a:ln>
          <a:extLst>
            <a:ext uri="{909E8E84-426E-40DD-AFC4-6F175D3DCCD1}">
              <a14:hiddenFill xmlns:a14="http://schemas.microsoft.com/office/drawing/2010/main">
                <a:noFill/>
              </a14:hiddenFill>
            </a:ext>
          </a:extLst>
        </p:spPr>
      </p:cxnSp>
      <p:sp>
        <p:nvSpPr>
          <p:cNvPr id="27656" name="TextBox 14">
            <a:extLst>
              <a:ext uri="{FF2B5EF4-FFF2-40B4-BE49-F238E27FC236}">
                <a16:creationId xmlns:a16="http://schemas.microsoft.com/office/drawing/2014/main" id="{8926CB7F-844C-1733-132C-D42195D3549C}"/>
              </a:ext>
            </a:extLst>
          </p:cNvPr>
          <p:cNvSpPr txBox="1">
            <a:spLocks noChangeArrowheads="1"/>
          </p:cNvSpPr>
          <p:nvPr/>
        </p:nvSpPr>
        <p:spPr bwMode="auto">
          <a:xfrm>
            <a:off x="6572250" y="0"/>
            <a:ext cx="25717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75000"/>
              <a:buFont typeface="Wingdings" panose="05000000000000000000" pitchFamily="2" charset="2"/>
              <a:buChar char="n"/>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chemeClr val="folHlink"/>
              </a:buClr>
              <a:buSzPct val="60000"/>
              <a:buFont typeface="Wingdings" panose="05000000000000000000" pitchFamily="2" charset="2"/>
              <a:buChar char="u"/>
              <a:defRPr sz="32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chemeClr val="tx2"/>
              </a:buClr>
              <a:buSzPct val="60000"/>
              <a:buFont typeface="Wingdings" panose="05000000000000000000" pitchFamily="2" charset="2"/>
              <a:buChar char="t"/>
              <a:defRPr sz="32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SzTx/>
              <a:buFontTx/>
              <a:buNone/>
            </a:pPr>
            <a:r>
              <a:rPr lang="en-US" altLang="en-US" sz="2000">
                <a:solidFill>
                  <a:schemeClr val="bg2"/>
                </a:solidFill>
              </a:rPr>
              <a:t>Superior, middle &amp; inferior temporal gyri</a:t>
            </a:r>
          </a:p>
        </p:txBody>
      </p:sp>
      <p:cxnSp>
        <p:nvCxnSpPr>
          <p:cNvPr id="17" name="Straight Arrow Connector 16">
            <a:extLst>
              <a:ext uri="{FF2B5EF4-FFF2-40B4-BE49-F238E27FC236}">
                <a16:creationId xmlns:a16="http://schemas.microsoft.com/office/drawing/2014/main" id="{8C1477D7-F090-F2BA-5386-836685AF89B2}"/>
              </a:ext>
            </a:extLst>
          </p:cNvPr>
          <p:cNvCxnSpPr/>
          <p:nvPr/>
        </p:nvCxnSpPr>
        <p:spPr bwMode="auto">
          <a:xfrm rot="10800000" flipV="1">
            <a:off x="6429375" y="785813"/>
            <a:ext cx="1500188" cy="1428750"/>
          </a:xfrm>
          <a:prstGeom prst="straightConnector1">
            <a:avLst/>
          </a:prstGeom>
          <a:solidFill>
            <a:schemeClr val="accent1"/>
          </a:solidFill>
          <a:ln w="28575" cap="flat" cmpd="sng" algn="ctr">
            <a:solidFill>
              <a:schemeClr val="bg2">
                <a:lumMod val="95000"/>
                <a:lumOff val="5000"/>
              </a:schemeClr>
            </a:solidFill>
            <a:prstDash val="solid"/>
            <a:round/>
            <a:headEnd type="none" w="med" len="med"/>
            <a:tailEnd type="arrow"/>
          </a:ln>
          <a:effectLst/>
        </p:spPr>
      </p:cxnSp>
      <p:cxnSp>
        <p:nvCxnSpPr>
          <p:cNvPr id="18" name="Straight Arrow Connector 17">
            <a:extLst>
              <a:ext uri="{FF2B5EF4-FFF2-40B4-BE49-F238E27FC236}">
                <a16:creationId xmlns:a16="http://schemas.microsoft.com/office/drawing/2014/main" id="{C58C1131-9B8B-C43E-2A25-EA6F204C71B5}"/>
              </a:ext>
            </a:extLst>
          </p:cNvPr>
          <p:cNvCxnSpPr/>
          <p:nvPr/>
        </p:nvCxnSpPr>
        <p:spPr bwMode="auto">
          <a:xfrm rot="5400000">
            <a:off x="6393657" y="964406"/>
            <a:ext cx="1714500" cy="1357313"/>
          </a:xfrm>
          <a:prstGeom prst="straightConnector1">
            <a:avLst/>
          </a:prstGeom>
          <a:solidFill>
            <a:schemeClr val="accent1"/>
          </a:solidFill>
          <a:ln w="28575" cap="flat" cmpd="sng" algn="ctr">
            <a:solidFill>
              <a:schemeClr val="bg2">
                <a:lumMod val="95000"/>
                <a:lumOff val="5000"/>
              </a:schemeClr>
            </a:solidFill>
            <a:prstDash val="solid"/>
            <a:round/>
            <a:headEnd type="none" w="med" len="med"/>
            <a:tailEnd type="arrow"/>
          </a:ln>
          <a:effectLst/>
        </p:spPr>
      </p:cxnSp>
      <p:cxnSp>
        <p:nvCxnSpPr>
          <p:cNvPr id="19" name="Straight Arrow Connector 18">
            <a:extLst>
              <a:ext uri="{FF2B5EF4-FFF2-40B4-BE49-F238E27FC236}">
                <a16:creationId xmlns:a16="http://schemas.microsoft.com/office/drawing/2014/main" id="{3B34D52A-7A2C-6863-C1D6-CADAE5740714}"/>
              </a:ext>
            </a:extLst>
          </p:cNvPr>
          <p:cNvCxnSpPr/>
          <p:nvPr/>
        </p:nvCxnSpPr>
        <p:spPr bwMode="auto">
          <a:xfrm rot="5400000">
            <a:off x="6286500" y="1285876"/>
            <a:ext cx="2143125" cy="1143000"/>
          </a:xfrm>
          <a:prstGeom prst="straightConnector1">
            <a:avLst/>
          </a:prstGeom>
          <a:solidFill>
            <a:schemeClr val="accent1"/>
          </a:solidFill>
          <a:ln w="28575" cap="flat" cmpd="sng" algn="ctr">
            <a:solidFill>
              <a:schemeClr val="bg2">
                <a:lumMod val="95000"/>
                <a:lumOff val="5000"/>
              </a:schemeClr>
            </a:solidFill>
            <a:prstDash val="solid"/>
            <a:round/>
            <a:headEnd type="none" w="med" len="med"/>
            <a:tailEnd type="arrow"/>
          </a:ln>
          <a:effectLst/>
        </p:spPr>
      </p:cxnSp>
      <p:sp>
        <p:nvSpPr>
          <p:cNvPr id="30" name="TextBox 29">
            <a:extLst>
              <a:ext uri="{FF2B5EF4-FFF2-40B4-BE49-F238E27FC236}">
                <a16:creationId xmlns:a16="http://schemas.microsoft.com/office/drawing/2014/main" id="{3D983108-F335-A57D-4275-DA25C6BF5D34}"/>
              </a:ext>
            </a:extLst>
          </p:cNvPr>
          <p:cNvSpPr txBox="1"/>
          <p:nvPr/>
        </p:nvSpPr>
        <p:spPr>
          <a:xfrm>
            <a:off x="4286250" y="3214688"/>
            <a:ext cx="928688" cy="400050"/>
          </a:xfrm>
          <a:prstGeom prst="rect">
            <a:avLst/>
          </a:prstGeom>
          <a:noFill/>
        </p:spPr>
        <p:txBody>
          <a:bodyPr>
            <a:spAutoFit/>
          </a:bodyPr>
          <a:lstStyle/>
          <a:p>
            <a:pPr eaLnBrk="1" hangingPunct="1">
              <a:defRPr/>
            </a:pPr>
            <a:r>
              <a:rPr lang="en-US" sz="2000" dirty="0" err="1">
                <a:solidFill>
                  <a:schemeClr val="bg2">
                    <a:lumMod val="95000"/>
                    <a:lumOff val="5000"/>
                  </a:schemeClr>
                </a:solidFill>
              </a:rPr>
              <a:t>insula</a:t>
            </a:r>
            <a:endParaRPr lang="en-US" sz="2000" dirty="0">
              <a:solidFill>
                <a:schemeClr val="bg2">
                  <a:lumMod val="95000"/>
                  <a:lumOff val="5000"/>
                </a:schemeClr>
              </a:solidFill>
            </a:endParaRPr>
          </a:p>
        </p:txBody>
      </p:sp>
      <p:sp>
        <p:nvSpPr>
          <p:cNvPr id="29709" name="Line 16">
            <a:extLst>
              <a:ext uri="{FF2B5EF4-FFF2-40B4-BE49-F238E27FC236}">
                <a16:creationId xmlns:a16="http://schemas.microsoft.com/office/drawing/2014/main" id="{A2E233F4-A4F7-0FB7-75A6-F2EA08822596}"/>
              </a:ext>
            </a:extLst>
          </p:cNvPr>
          <p:cNvSpPr>
            <a:spLocks noChangeShapeType="1"/>
          </p:cNvSpPr>
          <p:nvPr/>
        </p:nvSpPr>
        <p:spPr bwMode="auto">
          <a:xfrm>
            <a:off x="4786313" y="3643313"/>
            <a:ext cx="1500187" cy="1357312"/>
          </a:xfrm>
          <a:prstGeom prst="line">
            <a:avLst/>
          </a:prstGeom>
          <a:noFill/>
          <a:ln w="38100">
            <a:solidFill>
              <a:schemeClr val="bg2">
                <a:lumMod val="95000"/>
                <a:lumOff val="5000"/>
              </a:schemeClr>
            </a:solidFill>
            <a:round/>
            <a:headEnd/>
            <a:tailEnd type="triangle" w="med" len="med"/>
          </a:ln>
        </p:spPr>
        <p:txBody>
          <a:bodyPr wrap="none"/>
          <a:lstStyle/>
          <a:p>
            <a:pPr eaLnBrk="1" hangingPunct="1">
              <a:defRPr/>
            </a:pPr>
            <a:endParaRPr lang="en-US"/>
          </a:p>
        </p:txBody>
      </p:sp>
      <p:sp>
        <p:nvSpPr>
          <p:cNvPr id="21" name="TextBox 20">
            <a:extLst>
              <a:ext uri="{FF2B5EF4-FFF2-40B4-BE49-F238E27FC236}">
                <a16:creationId xmlns:a16="http://schemas.microsoft.com/office/drawing/2014/main" id="{B5A5AF96-8CED-24F1-7336-4AAFAE5E3B29}"/>
              </a:ext>
            </a:extLst>
          </p:cNvPr>
          <p:cNvSpPr txBox="1">
            <a:spLocks noChangeArrowheads="1"/>
          </p:cNvSpPr>
          <p:nvPr/>
        </p:nvSpPr>
        <p:spPr bwMode="auto">
          <a:xfrm>
            <a:off x="5286375" y="2357438"/>
            <a:ext cx="571500" cy="406400"/>
          </a:xfrm>
          <a:prstGeom prst="rect">
            <a:avLst/>
          </a:prstGeom>
          <a:noFill/>
          <a:ln w="9525" cap="rnd">
            <a:solidFill>
              <a:srgbClr val="000000"/>
            </a:solidFill>
            <a:prstDash val="sysDot"/>
            <a:miter lim="800000"/>
            <a:headEnd/>
            <a:tailEnd/>
          </a:ln>
        </p:spPr>
        <p:txBody>
          <a:bodyPr>
            <a:spAutoFit/>
          </a:bodyPr>
          <a:lstStyle/>
          <a:p>
            <a:pPr eaLnBrk="1" hangingPunct="1">
              <a:defRPr/>
            </a:pPr>
            <a:r>
              <a:rPr lang="en-US" sz="2000" b="1" dirty="0" err="1">
                <a:solidFill>
                  <a:schemeClr val="bg2">
                    <a:lumMod val="95000"/>
                    <a:lumOff val="5000"/>
                  </a:schemeClr>
                </a:solidFill>
              </a:rPr>
              <a:t>sts</a:t>
            </a:r>
            <a:endParaRPr lang="en-US" sz="2000" b="1" dirty="0">
              <a:solidFill>
                <a:schemeClr val="bg2">
                  <a:lumMod val="95000"/>
                  <a:lumOff val="5000"/>
                </a:schemeClr>
              </a:solidFill>
            </a:endParaRPr>
          </a:p>
        </p:txBody>
      </p:sp>
      <p:sp>
        <p:nvSpPr>
          <p:cNvPr id="22" name="TextBox 21">
            <a:extLst>
              <a:ext uri="{FF2B5EF4-FFF2-40B4-BE49-F238E27FC236}">
                <a16:creationId xmlns:a16="http://schemas.microsoft.com/office/drawing/2014/main" id="{8357A46A-46C0-8CE8-F6E3-4810A26AAB14}"/>
              </a:ext>
            </a:extLst>
          </p:cNvPr>
          <p:cNvSpPr txBox="1"/>
          <p:nvPr/>
        </p:nvSpPr>
        <p:spPr>
          <a:xfrm>
            <a:off x="5214938" y="2643188"/>
            <a:ext cx="571500" cy="400050"/>
          </a:xfrm>
          <a:prstGeom prst="rect">
            <a:avLst/>
          </a:prstGeom>
          <a:noFill/>
        </p:spPr>
        <p:txBody>
          <a:bodyPr>
            <a:spAutoFit/>
          </a:bodyPr>
          <a:lstStyle/>
          <a:p>
            <a:pPr eaLnBrk="1" hangingPunct="1">
              <a:defRPr/>
            </a:pPr>
            <a:r>
              <a:rPr lang="en-US" sz="2000" b="1" dirty="0">
                <a:solidFill>
                  <a:schemeClr val="bg2">
                    <a:lumMod val="95000"/>
                    <a:lumOff val="5000"/>
                  </a:schemeClr>
                </a:solidFill>
              </a:rPr>
              <a:t>its</a:t>
            </a:r>
          </a:p>
        </p:txBody>
      </p:sp>
      <p:sp>
        <p:nvSpPr>
          <p:cNvPr id="27664" name="Oval 22">
            <a:extLst>
              <a:ext uri="{FF2B5EF4-FFF2-40B4-BE49-F238E27FC236}">
                <a16:creationId xmlns:a16="http://schemas.microsoft.com/office/drawing/2014/main" id="{37B842E3-0204-1D43-05A8-29F77B240E7F}"/>
              </a:ext>
            </a:extLst>
          </p:cNvPr>
          <p:cNvSpPr>
            <a:spLocks noChangeArrowheads="1"/>
          </p:cNvSpPr>
          <p:nvPr/>
        </p:nvSpPr>
        <p:spPr bwMode="auto">
          <a:xfrm flipH="1">
            <a:off x="5643563" y="4572000"/>
            <a:ext cx="1428750" cy="785813"/>
          </a:xfrm>
          <a:prstGeom prst="ellipse">
            <a:avLst/>
          </a:prstGeom>
          <a:noFill/>
          <a:ln w="38100" cap="rnd" algn="ctr">
            <a:solidFill>
              <a:srgbClr val="0D0D0D"/>
            </a:solidFill>
            <a:prstDash val="sysDot"/>
            <a:round/>
            <a:headEnd/>
            <a:tailEnd/>
          </a:ln>
          <a:extLst>
            <a:ext uri="{909E8E84-426E-40DD-AFC4-6F175D3DCCD1}">
              <a14:hiddenFill xmlns:a14="http://schemas.microsoft.com/office/drawing/2010/main">
                <a:solidFill>
                  <a:srgbClr val="FFFFFF"/>
                </a:solidFill>
              </a14:hiddenFill>
            </a:ext>
          </a:extLst>
        </p:spPr>
        <p:txBody>
          <a:bodyPr wrap="none"/>
          <a:lstStyle>
            <a:lvl1pPr>
              <a:defRPr sz="2400">
                <a:solidFill>
                  <a:schemeClr val="tx1"/>
                </a:solidFill>
                <a:latin typeface="Times New Roman" panose="02020603050405020304" pitchFamily="18" charset="0"/>
                <a:cs typeface="Times New Roman" panose="02020603050405020304" pitchFamily="18" charset="0"/>
              </a:defRPr>
            </a:lvl1pPr>
            <a:lvl2pPr marL="742950" indent="-285750">
              <a:defRPr sz="2400">
                <a:solidFill>
                  <a:schemeClr val="tx1"/>
                </a:solidFill>
                <a:latin typeface="Times New Roman" panose="02020603050405020304" pitchFamily="18" charset="0"/>
                <a:cs typeface="Times New Roman" panose="02020603050405020304" pitchFamily="18" charset="0"/>
              </a:defRPr>
            </a:lvl2pPr>
            <a:lvl3pPr marL="1143000" indent="-228600">
              <a:defRPr sz="2400">
                <a:solidFill>
                  <a:schemeClr val="tx1"/>
                </a:solidFill>
                <a:latin typeface="Times New Roman" panose="02020603050405020304" pitchFamily="18" charset="0"/>
                <a:cs typeface="Times New Roman" panose="02020603050405020304" pitchFamily="18" charset="0"/>
              </a:defRPr>
            </a:lvl3pPr>
            <a:lvl4pPr marL="1600200" indent="-228600">
              <a:defRPr sz="2400">
                <a:solidFill>
                  <a:schemeClr val="tx1"/>
                </a:solidFill>
                <a:latin typeface="Times New Roman" panose="02020603050405020304" pitchFamily="18" charset="0"/>
                <a:cs typeface="Times New Roman" panose="02020603050405020304" pitchFamily="18" charset="0"/>
              </a:defRPr>
            </a:lvl4pPr>
            <a:lvl5pPr marL="2057400" indent="-22860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endParaRPr lang="en-US" altLang="en-US"/>
          </a:p>
        </p:txBody>
      </p:sp>
      <p:sp>
        <p:nvSpPr>
          <p:cNvPr id="2" name="TextBox 1">
            <a:extLst>
              <a:ext uri="{FF2B5EF4-FFF2-40B4-BE49-F238E27FC236}">
                <a16:creationId xmlns:a16="http://schemas.microsoft.com/office/drawing/2014/main" id="{7D34FC7E-42D0-1D82-6D28-912E8597F323}"/>
              </a:ext>
            </a:extLst>
          </p:cNvPr>
          <p:cNvSpPr txBox="1"/>
          <p:nvPr/>
        </p:nvSpPr>
        <p:spPr>
          <a:xfrm>
            <a:off x="41461" y="19706"/>
            <a:ext cx="6280758" cy="523220"/>
          </a:xfrm>
          <a:prstGeom prst="rect">
            <a:avLst/>
          </a:prstGeom>
          <a:noFill/>
        </p:spPr>
        <p:txBody>
          <a:bodyPr wrap="none" rtlCol="0">
            <a:spAutoFit/>
          </a:bodyPr>
          <a:lstStyle/>
          <a:p>
            <a:r>
              <a:rPr lang="en-GB" sz="2800" b="1" dirty="0">
                <a:solidFill>
                  <a:schemeClr val="bg1">
                    <a:lumMod val="75000"/>
                  </a:schemeClr>
                </a:solidFill>
              </a:rPr>
              <a:t>Grooves (sulci) of superolateral surface </a:t>
            </a:r>
          </a:p>
        </p:txBody>
      </p:sp>
    </p:spTree>
    <p:extLst>
      <p:ext uri="{BB962C8B-B14F-4D97-AF65-F5344CB8AC3E}">
        <p14:creationId xmlns:p14="http://schemas.microsoft.com/office/powerpoint/2010/main" val="30022175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showMasterPhAnim="0">
  <p:cSld>
    <p:bg>
      <p:bgPr>
        <a:solidFill>
          <a:schemeClr val="tx1"/>
        </a:solidFill>
        <a:effectLst/>
      </p:bgPr>
    </p:bg>
    <p:spTree>
      <p:nvGrpSpPr>
        <p:cNvPr id="1" name=""/>
        <p:cNvGrpSpPr/>
        <p:nvPr/>
      </p:nvGrpSpPr>
      <p:grpSpPr>
        <a:xfrm>
          <a:off x="0" y="0"/>
          <a:ext cx="0" cy="0"/>
          <a:chOff x="0" y="0"/>
          <a:chExt cx="0" cy="0"/>
        </a:xfrm>
      </p:grpSpPr>
      <p:sp>
        <p:nvSpPr>
          <p:cNvPr id="21506" name="Rectangle 5">
            <a:extLst>
              <a:ext uri="{FF2B5EF4-FFF2-40B4-BE49-F238E27FC236}">
                <a16:creationId xmlns:a16="http://schemas.microsoft.com/office/drawing/2014/main" id="{9F3526DF-569E-F607-F126-04BC150125A1}"/>
              </a:ext>
            </a:extLst>
          </p:cNvPr>
          <p:cNvSpPr>
            <a:spLocks noGrp="1" noChangeArrowheads="1"/>
          </p:cNvSpPr>
          <p:nvPr>
            <p:ph type="title"/>
          </p:nvPr>
        </p:nvSpPr>
        <p:spPr>
          <a:xfrm>
            <a:off x="755650" y="188913"/>
            <a:ext cx="7772400" cy="596900"/>
          </a:xfrm>
        </p:spPr>
        <p:txBody>
          <a:bodyPr/>
          <a:lstStyle/>
          <a:p>
            <a:pPr algn="ctr" eaLnBrk="1" hangingPunct="1">
              <a:defRPr/>
            </a:pPr>
            <a:r>
              <a:rPr lang="en-US" altLang="en-US" sz="4000" dirty="0">
                <a:solidFill>
                  <a:schemeClr val="bg1">
                    <a:lumMod val="50000"/>
                  </a:schemeClr>
                </a:solidFill>
              </a:rPr>
              <a:t>Cerebrum</a:t>
            </a:r>
          </a:p>
        </p:txBody>
      </p:sp>
      <p:sp>
        <p:nvSpPr>
          <p:cNvPr id="118787" name="Rectangle 3">
            <a:extLst>
              <a:ext uri="{FF2B5EF4-FFF2-40B4-BE49-F238E27FC236}">
                <a16:creationId xmlns:a16="http://schemas.microsoft.com/office/drawing/2014/main" id="{0BA300B3-FC16-9FFD-EB6C-217D76AC92DD}"/>
              </a:ext>
            </a:extLst>
          </p:cNvPr>
          <p:cNvSpPr>
            <a:spLocks noGrp="1" noChangeArrowheads="1"/>
          </p:cNvSpPr>
          <p:nvPr>
            <p:ph type="body" sz="half" idx="1"/>
          </p:nvPr>
        </p:nvSpPr>
        <p:spPr>
          <a:xfrm>
            <a:off x="104775" y="1136650"/>
            <a:ext cx="4752975" cy="5102225"/>
          </a:xfrm>
        </p:spPr>
        <p:txBody>
          <a:bodyPr/>
          <a:lstStyle/>
          <a:p>
            <a:pPr eaLnBrk="1" hangingPunct="1">
              <a:lnSpc>
                <a:spcPct val="90000"/>
              </a:lnSpc>
              <a:buClr>
                <a:schemeClr val="bg1">
                  <a:lumMod val="50000"/>
                </a:schemeClr>
              </a:buClr>
              <a:defRPr/>
            </a:pPr>
            <a:r>
              <a:rPr lang="en-US" sz="2400" dirty="0">
                <a:solidFill>
                  <a:schemeClr val="bg2"/>
                </a:solidFill>
                <a:effectLst/>
              </a:rPr>
              <a:t>Largest part of the forebrain</a:t>
            </a:r>
            <a:br>
              <a:rPr lang="en-US" sz="2400" dirty="0">
                <a:solidFill>
                  <a:schemeClr val="bg2"/>
                </a:solidFill>
                <a:effectLst/>
              </a:rPr>
            </a:br>
            <a:endParaRPr lang="en-US" sz="2400" dirty="0">
              <a:solidFill>
                <a:schemeClr val="bg2"/>
              </a:solidFill>
              <a:effectLst/>
            </a:endParaRPr>
          </a:p>
          <a:p>
            <a:pPr eaLnBrk="1" hangingPunct="1">
              <a:lnSpc>
                <a:spcPct val="90000"/>
              </a:lnSpc>
              <a:buClr>
                <a:schemeClr val="bg1">
                  <a:lumMod val="50000"/>
                </a:schemeClr>
              </a:buClr>
              <a:defRPr/>
            </a:pPr>
            <a:r>
              <a:rPr lang="en-US" sz="2400" dirty="0">
                <a:solidFill>
                  <a:schemeClr val="bg2"/>
                </a:solidFill>
                <a:effectLst/>
              </a:rPr>
              <a:t>Divided into two halves, the </a:t>
            </a:r>
            <a:r>
              <a:rPr lang="en-US" sz="2400" u="sng" dirty="0">
                <a:solidFill>
                  <a:schemeClr val="bg1">
                    <a:lumMod val="75000"/>
                  </a:schemeClr>
                </a:solidFill>
                <a:effectLst/>
              </a:rPr>
              <a:t>cerebral </a:t>
            </a:r>
            <a:r>
              <a:rPr lang="en-US" sz="2400" u="sng" dirty="0" err="1">
                <a:solidFill>
                  <a:schemeClr val="bg1">
                    <a:lumMod val="75000"/>
                  </a:schemeClr>
                </a:solidFill>
                <a:effectLst/>
              </a:rPr>
              <a:t>hemipheres</a:t>
            </a:r>
            <a:br>
              <a:rPr lang="en-US" sz="2400" u="sng" dirty="0">
                <a:solidFill>
                  <a:schemeClr val="bg1">
                    <a:lumMod val="75000"/>
                  </a:schemeClr>
                </a:solidFill>
                <a:effectLst/>
              </a:rPr>
            </a:br>
            <a:endParaRPr lang="en-US" sz="2400" u="sng" dirty="0">
              <a:solidFill>
                <a:schemeClr val="bg1">
                  <a:lumMod val="75000"/>
                </a:schemeClr>
              </a:solidFill>
              <a:effectLst/>
            </a:endParaRPr>
          </a:p>
          <a:p>
            <a:pPr eaLnBrk="1" hangingPunct="1">
              <a:lnSpc>
                <a:spcPct val="90000"/>
              </a:lnSpc>
              <a:buClr>
                <a:schemeClr val="bg1">
                  <a:lumMod val="50000"/>
                </a:schemeClr>
              </a:buClr>
              <a:defRPr/>
            </a:pPr>
            <a:r>
              <a:rPr lang="en-US" sz="2400" dirty="0">
                <a:solidFill>
                  <a:schemeClr val="bg2"/>
                </a:solidFill>
                <a:effectLst/>
              </a:rPr>
              <a:t>The two hemispheres are separated by a deep </a:t>
            </a:r>
            <a:r>
              <a:rPr lang="en-US" sz="2400" u="sng" dirty="0">
                <a:solidFill>
                  <a:schemeClr val="bg1">
                    <a:lumMod val="75000"/>
                  </a:schemeClr>
                </a:solidFill>
                <a:effectLst/>
              </a:rPr>
              <a:t>median </a:t>
            </a:r>
            <a:r>
              <a:rPr lang="en-US" sz="2400" u="sng" dirty="0" err="1">
                <a:solidFill>
                  <a:schemeClr val="bg1">
                    <a:lumMod val="75000"/>
                  </a:schemeClr>
                </a:solidFill>
                <a:effectLst/>
              </a:rPr>
              <a:t>lingitudinal</a:t>
            </a:r>
            <a:r>
              <a:rPr lang="en-US" sz="2400" u="sng" dirty="0">
                <a:solidFill>
                  <a:schemeClr val="bg1">
                    <a:lumMod val="75000"/>
                  </a:schemeClr>
                </a:solidFill>
                <a:effectLst/>
              </a:rPr>
              <a:t> fissure </a:t>
            </a:r>
            <a:r>
              <a:rPr lang="en-US" sz="2400" dirty="0">
                <a:solidFill>
                  <a:schemeClr val="bg2"/>
                </a:solidFill>
                <a:effectLst/>
              </a:rPr>
              <a:t>which lodges the </a:t>
            </a:r>
            <a:r>
              <a:rPr lang="en-US" sz="2400" u="sng" dirty="0">
                <a:solidFill>
                  <a:srgbClr val="00B050"/>
                </a:solidFill>
                <a:effectLst/>
              </a:rPr>
              <a:t>falx cerebri (fold of dura matter)</a:t>
            </a:r>
            <a:br>
              <a:rPr lang="en-US" sz="2400" dirty="0">
                <a:solidFill>
                  <a:schemeClr val="bg2"/>
                </a:solidFill>
                <a:effectLst/>
              </a:rPr>
            </a:br>
            <a:endParaRPr lang="en-US" sz="2400" dirty="0">
              <a:solidFill>
                <a:schemeClr val="bg2"/>
              </a:solidFill>
              <a:effectLst/>
            </a:endParaRPr>
          </a:p>
          <a:p>
            <a:pPr eaLnBrk="1" hangingPunct="1">
              <a:lnSpc>
                <a:spcPct val="90000"/>
              </a:lnSpc>
              <a:buClr>
                <a:schemeClr val="bg1">
                  <a:lumMod val="50000"/>
                </a:schemeClr>
              </a:buClr>
              <a:defRPr/>
            </a:pPr>
            <a:r>
              <a:rPr lang="en-US" sz="2400" dirty="0">
                <a:solidFill>
                  <a:schemeClr val="bg2"/>
                </a:solidFill>
                <a:effectLst/>
              </a:rPr>
              <a:t>In the depth of the fissure, the hemispheres are connected by a bundle of fibers called the </a:t>
            </a:r>
            <a:r>
              <a:rPr lang="en-US" sz="2400" u="sng" dirty="0">
                <a:solidFill>
                  <a:srgbClr val="C00000"/>
                </a:solidFill>
                <a:effectLst/>
              </a:rPr>
              <a:t>corpus </a:t>
            </a:r>
            <a:r>
              <a:rPr lang="en-US" sz="2400" u="sng" dirty="0" err="1">
                <a:solidFill>
                  <a:srgbClr val="C00000"/>
                </a:solidFill>
                <a:effectLst/>
              </a:rPr>
              <a:t>callosum</a:t>
            </a:r>
            <a:endParaRPr lang="en-US" sz="2400" u="sng" dirty="0">
              <a:solidFill>
                <a:srgbClr val="C00000"/>
              </a:solidFill>
              <a:effectLst/>
            </a:endParaRPr>
          </a:p>
        </p:txBody>
      </p:sp>
      <p:pic>
        <p:nvPicPr>
          <p:cNvPr id="17412" name="Picture 8" descr="C:\Documents and Settings\user\My Documents\My Pictures\corpus c.bmp">
            <a:extLst>
              <a:ext uri="{FF2B5EF4-FFF2-40B4-BE49-F238E27FC236}">
                <a16:creationId xmlns:a16="http://schemas.microsoft.com/office/drawing/2014/main" id="{B78332FA-5700-EDAC-9703-0F1787E810A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00625" y="1252538"/>
            <a:ext cx="3571875" cy="453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3" name="TextBox 9">
            <a:extLst>
              <a:ext uri="{FF2B5EF4-FFF2-40B4-BE49-F238E27FC236}">
                <a16:creationId xmlns:a16="http://schemas.microsoft.com/office/drawing/2014/main" id="{3C6A0456-BFDD-D325-00D4-FAC7CFE5A836}"/>
              </a:ext>
            </a:extLst>
          </p:cNvPr>
          <p:cNvSpPr txBox="1">
            <a:spLocks noChangeArrowheads="1"/>
          </p:cNvSpPr>
          <p:nvPr/>
        </p:nvSpPr>
        <p:spPr bwMode="auto">
          <a:xfrm>
            <a:off x="5572125" y="6000750"/>
            <a:ext cx="32146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75000"/>
              <a:buFont typeface="Wingdings" panose="05000000000000000000" pitchFamily="2" charset="2"/>
              <a:buChar char="n"/>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chemeClr val="folHlink"/>
              </a:buClr>
              <a:buSzPct val="60000"/>
              <a:buFont typeface="Wingdings" panose="05000000000000000000" pitchFamily="2" charset="2"/>
              <a:buChar char="u"/>
              <a:defRPr sz="32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chemeClr val="tx2"/>
              </a:buClr>
              <a:buSzPct val="60000"/>
              <a:buFont typeface="Wingdings" panose="05000000000000000000" pitchFamily="2" charset="2"/>
              <a:buChar char="t"/>
              <a:defRPr sz="32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SzTx/>
              <a:buFontTx/>
              <a:buNone/>
            </a:pPr>
            <a:r>
              <a:rPr lang="en-US" altLang="en-US" sz="2000">
                <a:solidFill>
                  <a:schemeClr val="bg2"/>
                </a:solidFill>
              </a:rPr>
              <a:t>Median longitudinal fissure</a:t>
            </a:r>
          </a:p>
        </p:txBody>
      </p:sp>
      <p:sp>
        <p:nvSpPr>
          <p:cNvPr id="17414" name="TextBox 10">
            <a:extLst>
              <a:ext uri="{FF2B5EF4-FFF2-40B4-BE49-F238E27FC236}">
                <a16:creationId xmlns:a16="http://schemas.microsoft.com/office/drawing/2014/main" id="{9F871CE1-4113-D206-1972-908A880892BA}"/>
              </a:ext>
            </a:extLst>
          </p:cNvPr>
          <p:cNvSpPr txBox="1">
            <a:spLocks noChangeArrowheads="1"/>
          </p:cNvSpPr>
          <p:nvPr/>
        </p:nvSpPr>
        <p:spPr bwMode="auto">
          <a:xfrm>
            <a:off x="6143625" y="642938"/>
            <a:ext cx="19288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75000"/>
              <a:buFont typeface="Wingdings" panose="05000000000000000000" pitchFamily="2" charset="2"/>
              <a:buChar char="n"/>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chemeClr val="folHlink"/>
              </a:buClr>
              <a:buSzPct val="60000"/>
              <a:buFont typeface="Wingdings" panose="05000000000000000000" pitchFamily="2" charset="2"/>
              <a:buChar char="u"/>
              <a:defRPr sz="32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chemeClr val="tx2"/>
              </a:buClr>
              <a:buSzPct val="60000"/>
              <a:buFont typeface="Wingdings" panose="05000000000000000000" pitchFamily="2" charset="2"/>
              <a:buChar char="t"/>
              <a:defRPr sz="32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SzTx/>
              <a:buFontTx/>
              <a:buNone/>
            </a:pPr>
            <a:r>
              <a:rPr lang="en-US" altLang="en-US" sz="2000">
                <a:solidFill>
                  <a:schemeClr val="bg2"/>
                </a:solidFill>
              </a:rPr>
              <a:t>Corpus callosum</a:t>
            </a:r>
          </a:p>
        </p:txBody>
      </p:sp>
      <p:cxnSp>
        <p:nvCxnSpPr>
          <p:cNvPr id="17415" name="Straight Arrow Connector 12">
            <a:extLst>
              <a:ext uri="{FF2B5EF4-FFF2-40B4-BE49-F238E27FC236}">
                <a16:creationId xmlns:a16="http://schemas.microsoft.com/office/drawing/2014/main" id="{B971B159-CDA4-72EC-982E-B374B26B7A60}"/>
              </a:ext>
            </a:extLst>
          </p:cNvPr>
          <p:cNvCxnSpPr>
            <a:cxnSpLocks noChangeShapeType="1"/>
          </p:cNvCxnSpPr>
          <p:nvPr/>
        </p:nvCxnSpPr>
        <p:spPr bwMode="auto">
          <a:xfrm rot="16200000" flipV="1">
            <a:off x="6572251" y="5715000"/>
            <a:ext cx="571500" cy="142875"/>
          </a:xfrm>
          <a:prstGeom prst="straightConnector1">
            <a:avLst/>
          </a:prstGeom>
          <a:noFill/>
          <a:ln w="38100" algn="ctr">
            <a:solidFill>
              <a:srgbClr val="FF0000"/>
            </a:solidFill>
            <a:round/>
            <a:headEnd/>
            <a:tailEnd type="arrow" w="med" len="med"/>
          </a:ln>
          <a:extLst>
            <a:ext uri="{909E8E84-426E-40DD-AFC4-6F175D3DCCD1}">
              <a14:hiddenFill xmlns:a14="http://schemas.microsoft.com/office/drawing/2010/main">
                <a:noFill/>
              </a14:hiddenFill>
            </a:ext>
          </a:extLst>
        </p:spPr>
      </p:cxnSp>
      <p:cxnSp>
        <p:nvCxnSpPr>
          <p:cNvPr id="17416" name="Straight Arrow Connector 15">
            <a:extLst>
              <a:ext uri="{FF2B5EF4-FFF2-40B4-BE49-F238E27FC236}">
                <a16:creationId xmlns:a16="http://schemas.microsoft.com/office/drawing/2014/main" id="{CF681C32-3A46-F78E-A1BC-FBD12ED1C385}"/>
              </a:ext>
            </a:extLst>
          </p:cNvPr>
          <p:cNvCxnSpPr>
            <a:cxnSpLocks noChangeShapeType="1"/>
          </p:cNvCxnSpPr>
          <p:nvPr/>
        </p:nvCxnSpPr>
        <p:spPr bwMode="auto">
          <a:xfrm rot="5400000">
            <a:off x="6143625" y="1643063"/>
            <a:ext cx="1928813" cy="642937"/>
          </a:xfrm>
          <a:prstGeom prst="straightConnector1">
            <a:avLst/>
          </a:prstGeom>
          <a:noFill/>
          <a:ln w="38100" algn="ctr">
            <a:solidFill>
              <a:srgbClr val="FF0000"/>
            </a:solidFill>
            <a:round/>
            <a:headEnd/>
            <a:tailEnd type="arrow" w="med" len="med"/>
          </a:ln>
          <a:extLst>
            <a:ext uri="{909E8E84-426E-40DD-AFC4-6F175D3DCCD1}">
              <a14:hiddenFill xmlns:a14="http://schemas.microsoft.com/office/drawing/2010/main">
                <a:noFill/>
              </a14:hiddenFill>
            </a:ext>
          </a:extLst>
        </p:spPr>
      </p:cxnSp>
      <p:sp>
        <p:nvSpPr>
          <p:cNvPr id="17417" name="TextBox 19">
            <a:extLst>
              <a:ext uri="{FF2B5EF4-FFF2-40B4-BE49-F238E27FC236}">
                <a16:creationId xmlns:a16="http://schemas.microsoft.com/office/drawing/2014/main" id="{3BE7DAFA-A675-2A71-8E73-802E731B2AD2}"/>
              </a:ext>
            </a:extLst>
          </p:cNvPr>
          <p:cNvSpPr txBox="1">
            <a:spLocks noChangeArrowheads="1"/>
          </p:cNvSpPr>
          <p:nvPr/>
        </p:nvSpPr>
        <p:spPr bwMode="auto">
          <a:xfrm>
            <a:off x="7072313" y="2857500"/>
            <a:ext cx="1785937"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75000"/>
              <a:buFont typeface="Wingdings" panose="05000000000000000000" pitchFamily="2" charset="2"/>
              <a:buChar char="n"/>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chemeClr val="folHlink"/>
              </a:buClr>
              <a:buSzPct val="60000"/>
              <a:buFont typeface="Wingdings" panose="05000000000000000000" pitchFamily="2" charset="2"/>
              <a:buChar char="u"/>
              <a:defRPr sz="32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chemeClr val="tx2"/>
              </a:buClr>
              <a:buSzPct val="60000"/>
              <a:buFont typeface="Wingdings" panose="05000000000000000000" pitchFamily="2" charset="2"/>
              <a:buChar char="t"/>
              <a:defRPr sz="32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SzTx/>
              <a:buFontTx/>
              <a:buNone/>
            </a:pPr>
            <a:r>
              <a:rPr lang="en-US" altLang="en-US" sz="2400" b="1">
                <a:solidFill>
                  <a:schemeClr val="bg2"/>
                </a:solidFill>
              </a:rPr>
              <a:t>   Right hemisphere</a:t>
            </a:r>
          </a:p>
        </p:txBody>
      </p:sp>
      <p:sp>
        <p:nvSpPr>
          <p:cNvPr id="17418" name="TextBox 20">
            <a:extLst>
              <a:ext uri="{FF2B5EF4-FFF2-40B4-BE49-F238E27FC236}">
                <a16:creationId xmlns:a16="http://schemas.microsoft.com/office/drawing/2014/main" id="{BE870DD8-2066-0483-53BC-9D8164522136}"/>
              </a:ext>
            </a:extLst>
          </p:cNvPr>
          <p:cNvSpPr txBox="1">
            <a:spLocks noChangeArrowheads="1"/>
          </p:cNvSpPr>
          <p:nvPr/>
        </p:nvSpPr>
        <p:spPr bwMode="auto">
          <a:xfrm>
            <a:off x="5000625" y="2928938"/>
            <a:ext cx="1785938"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75000"/>
              <a:buFont typeface="Wingdings" panose="05000000000000000000" pitchFamily="2" charset="2"/>
              <a:buChar char="n"/>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chemeClr val="folHlink"/>
              </a:buClr>
              <a:buSzPct val="60000"/>
              <a:buFont typeface="Wingdings" panose="05000000000000000000" pitchFamily="2" charset="2"/>
              <a:buChar char="u"/>
              <a:defRPr sz="32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chemeClr val="tx2"/>
              </a:buClr>
              <a:buSzPct val="60000"/>
              <a:buFont typeface="Wingdings" panose="05000000000000000000" pitchFamily="2" charset="2"/>
              <a:buChar char="t"/>
              <a:defRPr sz="32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SzTx/>
              <a:buFontTx/>
              <a:buNone/>
            </a:pPr>
            <a:r>
              <a:rPr lang="en-US" altLang="en-US" sz="2400" b="1">
                <a:solidFill>
                  <a:schemeClr val="bg2"/>
                </a:solidFill>
              </a:rPr>
              <a:t>        Left hemisphere</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bg bwMode="auto">
      <p:bgPr>
        <a:solidFill>
          <a:schemeClr val="tx1"/>
        </a:solidFill>
        <a:effectLst/>
      </p:bgPr>
    </p:bg>
    <p:spTree>
      <p:nvGrpSpPr>
        <p:cNvPr id="1" name=""/>
        <p:cNvGrpSpPr/>
        <p:nvPr/>
      </p:nvGrpSpPr>
      <p:grpSpPr>
        <a:xfrm>
          <a:off x="0" y="0"/>
          <a:ext cx="0" cy="0"/>
          <a:chOff x="0" y="0"/>
          <a:chExt cx="0" cy="0"/>
        </a:xfrm>
      </p:grpSpPr>
      <p:pic>
        <p:nvPicPr>
          <p:cNvPr id="31746" name="Picture 2">
            <a:extLst>
              <a:ext uri="{FF2B5EF4-FFF2-40B4-BE49-F238E27FC236}">
                <a16:creationId xmlns:a16="http://schemas.microsoft.com/office/drawing/2014/main" id="{652111C9-E4B8-5DC6-3B0E-9B57B1834E4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9883" t="10312" r="23242" b="4375"/>
          <a:stretch>
            <a:fillRect/>
          </a:stretch>
        </p:blipFill>
        <p:spPr bwMode="auto">
          <a:xfrm>
            <a:off x="1500188" y="31750"/>
            <a:ext cx="6000750" cy="682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bg bwMode="auto">
      <p:bgPr>
        <a:solidFill>
          <a:schemeClr val="tx1"/>
        </a:solidFill>
        <a:effectLst/>
      </p:bgPr>
    </p:bg>
    <p:spTree>
      <p:nvGrpSpPr>
        <p:cNvPr id="1" name=""/>
        <p:cNvGrpSpPr/>
        <p:nvPr/>
      </p:nvGrpSpPr>
      <p:grpSpPr>
        <a:xfrm>
          <a:off x="0" y="0"/>
          <a:ext cx="0" cy="0"/>
          <a:chOff x="0" y="0"/>
          <a:chExt cx="0" cy="0"/>
        </a:xfrm>
      </p:grpSpPr>
      <p:pic>
        <p:nvPicPr>
          <p:cNvPr id="32770" name="Picture 2">
            <a:extLst>
              <a:ext uri="{FF2B5EF4-FFF2-40B4-BE49-F238E27FC236}">
                <a16:creationId xmlns:a16="http://schemas.microsoft.com/office/drawing/2014/main" id="{E5778BE6-080F-03A7-5EF8-79F768D1472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7751" t="-1649" r="37862" b="38583"/>
          <a:stretch>
            <a:fillRect/>
          </a:stretch>
        </p:blipFill>
        <p:spPr bwMode="auto">
          <a:xfrm>
            <a:off x="611188" y="-19050"/>
            <a:ext cx="7921625" cy="6877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64514" name="Rectangle 3"/>
          <p:cNvSpPr>
            <a:spLocks noGrp="1" noChangeArrowheads="1"/>
          </p:cNvSpPr>
          <p:nvPr>
            <p:ph type="body" idx="4294967295"/>
          </p:nvPr>
        </p:nvSpPr>
        <p:spPr>
          <a:xfrm>
            <a:off x="0" y="117475"/>
            <a:ext cx="9144000" cy="6551885"/>
          </a:xfrm>
        </p:spPr>
        <p:txBody>
          <a:bodyPr/>
          <a:lstStyle/>
          <a:p>
            <a:pPr algn="ctr" eaLnBrk="1" hangingPunct="1">
              <a:buFont typeface="Wingdings" panose="05000000000000000000" pitchFamily="2" charset="2"/>
              <a:buNone/>
            </a:pPr>
            <a:r>
              <a:rPr lang="en-GB" altLang="en-US" sz="3000" b="1" dirty="0">
                <a:solidFill>
                  <a:schemeClr val="bg1">
                    <a:lumMod val="50000"/>
                  </a:schemeClr>
                </a:solidFill>
                <a:latin typeface="Constantia" panose="02030602050306030303" pitchFamily="18" charset="0"/>
              </a:rPr>
              <a:t>Gyri et sulci of Inferior surface</a:t>
            </a:r>
            <a:br>
              <a:rPr lang="sr-Cyrl-RS" altLang="en-US" sz="3000" b="1" dirty="0">
                <a:solidFill>
                  <a:schemeClr val="bg1">
                    <a:lumMod val="50000"/>
                  </a:schemeClr>
                </a:solidFill>
                <a:latin typeface="Constantia" panose="02030602050306030303" pitchFamily="18" charset="0"/>
              </a:rPr>
            </a:br>
            <a:r>
              <a:rPr lang="sr-Cyrl-RS" altLang="en-US" sz="3000" b="1" dirty="0">
                <a:solidFill>
                  <a:schemeClr val="bg1">
                    <a:lumMod val="50000"/>
                  </a:schemeClr>
                </a:solidFill>
                <a:latin typeface="Constantia" panose="02030602050306030303" pitchFamily="18" charset="0"/>
              </a:rPr>
              <a:t>(</a:t>
            </a:r>
            <a:r>
              <a:rPr lang="en-GB" altLang="en-US" sz="3000" b="1" dirty="0">
                <a:solidFill>
                  <a:schemeClr val="bg1">
                    <a:lumMod val="50000"/>
                  </a:schemeClr>
                </a:solidFill>
                <a:latin typeface="Constantia" panose="02030602050306030303" pitchFamily="18" charset="0"/>
              </a:rPr>
              <a:t>f</a:t>
            </a:r>
            <a:r>
              <a:rPr lang="en-US" altLang="en-US" sz="3000" b="1" dirty="0" err="1">
                <a:solidFill>
                  <a:schemeClr val="bg1">
                    <a:lumMod val="50000"/>
                  </a:schemeClr>
                </a:solidFill>
                <a:latin typeface="Constantia" panose="02030602050306030303" pitchFamily="18" charset="0"/>
              </a:rPr>
              <a:t>acies</a:t>
            </a:r>
            <a:r>
              <a:rPr lang="en-US" altLang="en-US" sz="3000" b="1" dirty="0">
                <a:solidFill>
                  <a:schemeClr val="bg1">
                    <a:lumMod val="50000"/>
                  </a:schemeClr>
                </a:solidFill>
                <a:latin typeface="Constantia" panose="02030602050306030303" pitchFamily="18" charset="0"/>
              </a:rPr>
              <a:t> </a:t>
            </a:r>
            <a:r>
              <a:rPr lang="en-GB" altLang="en-US" sz="3000" b="1" dirty="0">
                <a:solidFill>
                  <a:schemeClr val="bg1">
                    <a:lumMod val="50000"/>
                  </a:schemeClr>
                </a:solidFill>
                <a:latin typeface="Constantia" panose="02030602050306030303" pitchFamily="18" charset="0"/>
              </a:rPr>
              <a:t>inferior</a:t>
            </a:r>
            <a:r>
              <a:rPr lang="sr-Cyrl-RS" altLang="en-US" sz="3000" b="1" dirty="0">
                <a:solidFill>
                  <a:schemeClr val="bg1">
                    <a:lumMod val="50000"/>
                  </a:schemeClr>
                </a:solidFill>
                <a:latin typeface="Constantia" panose="02030602050306030303" pitchFamily="18" charset="0"/>
              </a:rPr>
              <a:t>)</a:t>
            </a:r>
            <a:endParaRPr lang="en-US" altLang="en-US" sz="3000" b="1" dirty="0">
              <a:solidFill>
                <a:schemeClr val="bg1">
                  <a:lumMod val="50000"/>
                </a:schemeClr>
              </a:solidFill>
              <a:latin typeface="Constantia" panose="02030602050306030303" pitchFamily="18" charset="0"/>
            </a:endParaRPr>
          </a:p>
          <a:p>
            <a:pPr eaLnBrk="1" hangingPunct="1">
              <a:buFont typeface="Wingdings" panose="05000000000000000000" pitchFamily="2" charset="2"/>
              <a:buNone/>
            </a:pPr>
            <a:r>
              <a:rPr lang="en-GB" altLang="en-US" sz="2400" b="1" i="1" u="sng" dirty="0">
                <a:solidFill>
                  <a:schemeClr val="bg2"/>
                </a:solidFill>
                <a:latin typeface="Constantia" panose="02030602050306030303" pitchFamily="18" charset="0"/>
              </a:rPr>
              <a:t>Lobes</a:t>
            </a:r>
            <a:r>
              <a:rPr lang="en-US" altLang="en-US" sz="2400" b="1" dirty="0">
                <a:solidFill>
                  <a:schemeClr val="bg2"/>
                </a:solidFill>
                <a:latin typeface="Constantia" panose="02030602050306030303" pitchFamily="18" charset="0"/>
              </a:rPr>
              <a:t>:</a:t>
            </a:r>
          </a:p>
          <a:p>
            <a:pPr eaLnBrk="1" hangingPunct="1"/>
            <a:r>
              <a:rPr lang="en-US" altLang="en-US" sz="2000" b="1" dirty="0">
                <a:solidFill>
                  <a:schemeClr val="bg2"/>
                </a:solidFill>
                <a:latin typeface="Constantia" panose="02030602050306030303" pitchFamily="18" charset="0"/>
              </a:rPr>
              <a:t>1. </a:t>
            </a:r>
            <a:r>
              <a:rPr lang="en-GB" altLang="en-US" sz="2000" b="1" dirty="0">
                <a:solidFill>
                  <a:schemeClr val="bg2"/>
                </a:solidFill>
                <a:latin typeface="Constantia" panose="02030602050306030303" pitchFamily="18" charset="0"/>
              </a:rPr>
              <a:t>Frontal lobe </a:t>
            </a:r>
            <a:r>
              <a:rPr lang="en-US" altLang="en-US" sz="2000" i="1" dirty="0">
                <a:solidFill>
                  <a:schemeClr val="bg2"/>
                </a:solidFill>
                <a:latin typeface="Constantia" panose="02030602050306030303" pitchFamily="18" charset="0"/>
              </a:rPr>
              <a:t>(</a:t>
            </a:r>
            <a:r>
              <a:rPr lang="en-US" altLang="en-US" sz="2000" i="1" dirty="0" err="1">
                <a:solidFill>
                  <a:schemeClr val="bg2"/>
                </a:solidFill>
                <a:latin typeface="Constantia" panose="02030602050306030303" pitchFamily="18" charset="0"/>
              </a:rPr>
              <a:t>lobus</a:t>
            </a:r>
            <a:r>
              <a:rPr lang="en-US" altLang="en-US" sz="2000" i="1" dirty="0">
                <a:solidFill>
                  <a:schemeClr val="bg2"/>
                </a:solidFill>
                <a:latin typeface="Constantia" panose="02030602050306030303" pitchFamily="18" charset="0"/>
              </a:rPr>
              <a:t> </a:t>
            </a:r>
            <a:r>
              <a:rPr lang="en-US" altLang="en-US" sz="2000" i="1" dirty="0" err="1">
                <a:solidFill>
                  <a:schemeClr val="bg2"/>
                </a:solidFill>
                <a:latin typeface="Constantia" panose="02030602050306030303" pitchFamily="18" charset="0"/>
              </a:rPr>
              <a:t>frontalis</a:t>
            </a:r>
            <a:r>
              <a:rPr lang="en-US" altLang="en-US" sz="2000" i="1" dirty="0">
                <a:solidFill>
                  <a:schemeClr val="bg2"/>
                </a:solidFill>
                <a:latin typeface="Constantia" panose="02030602050306030303" pitchFamily="18" charset="0"/>
              </a:rPr>
              <a:t>)</a:t>
            </a:r>
            <a:r>
              <a:rPr lang="en-GB" altLang="en-US" sz="2000" i="1" dirty="0">
                <a:solidFill>
                  <a:schemeClr val="bg2"/>
                </a:solidFill>
                <a:latin typeface="Constantia" panose="02030602050306030303" pitchFamily="18" charset="0"/>
              </a:rPr>
              <a:t>: </a:t>
            </a:r>
            <a:br>
              <a:rPr lang="en-GB" altLang="en-US" sz="2000" i="1" dirty="0">
                <a:solidFill>
                  <a:schemeClr val="bg2"/>
                </a:solidFill>
                <a:latin typeface="Constantia" panose="02030602050306030303" pitchFamily="18" charset="0"/>
              </a:rPr>
            </a:br>
            <a:r>
              <a:rPr lang="en-GB" altLang="en-US" sz="2000" i="1" dirty="0">
                <a:solidFill>
                  <a:schemeClr val="bg2"/>
                </a:solidFill>
                <a:latin typeface="Constantia" panose="02030602050306030303" pitchFamily="18" charset="0"/>
              </a:rPr>
              <a:t>   - gyrus rectus – </a:t>
            </a:r>
            <a:r>
              <a:rPr lang="en-GB" altLang="en-US" sz="1400" i="1" dirty="0">
                <a:solidFill>
                  <a:schemeClr val="bg2"/>
                </a:solidFill>
                <a:effectLst/>
                <a:latin typeface="Constantia" panose="02030602050306030303" pitchFamily="18" charset="0"/>
              </a:rPr>
              <a:t>medial to sulcus </a:t>
            </a:r>
            <a:r>
              <a:rPr lang="en-GB" altLang="en-US" sz="1400" i="1" dirty="0" err="1">
                <a:solidFill>
                  <a:schemeClr val="bg2"/>
                </a:solidFill>
                <a:effectLst/>
                <a:latin typeface="Constantia" panose="02030602050306030303" pitchFamily="18" charset="0"/>
              </a:rPr>
              <a:t>olfactorius</a:t>
            </a:r>
            <a:br>
              <a:rPr lang="en-GB" altLang="en-US" sz="2000" i="1" dirty="0">
                <a:solidFill>
                  <a:schemeClr val="bg2"/>
                </a:solidFill>
                <a:latin typeface="Constantia" panose="02030602050306030303" pitchFamily="18" charset="0"/>
              </a:rPr>
            </a:br>
            <a:r>
              <a:rPr lang="en-GB" altLang="en-US" sz="2000" i="1" dirty="0">
                <a:solidFill>
                  <a:schemeClr val="bg2"/>
                </a:solidFill>
                <a:latin typeface="Constantia" panose="02030602050306030303" pitchFamily="18" charset="0"/>
              </a:rPr>
              <a:t>   - gyri orbitales </a:t>
            </a:r>
            <a:r>
              <a:rPr lang="en-GB" altLang="en-US" sz="1400" i="1" dirty="0">
                <a:solidFill>
                  <a:schemeClr val="bg2"/>
                </a:solidFill>
                <a:latin typeface="Constantia" panose="02030602050306030303" pitchFamily="18" charset="0"/>
              </a:rPr>
              <a:t>- </a:t>
            </a:r>
            <a:r>
              <a:rPr lang="en-GB" altLang="en-US" sz="1400" i="1" dirty="0">
                <a:solidFill>
                  <a:schemeClr val="bg2"/>
                </a:solidFill>
                <a:effectLst/>
                <a:latin typeface="Constantia" panose="02030602050306030303" pitchFamily="18" charset="0"/>
              </a:rPr>
              <a:t>lateral to sulcus </a:t>
            </a:r>
            <a:r>
              <a:rPr lang="en-GB" altLang="en-US" sz="1400" i="1" dirty="0" err="1">
                <a:solidFill>
                  <a:schemeClr val="bg2"/>
                </a:solidFill>
                <a:effectLst/>
                <a:latin typeface="Constantia" panose="02030602050306030303" pitchFamily="18" charset="0"/>
              </a:rPr>
              <a:t>olfactorius</a:t>
            </a:r>
            <a:endParaRPr lang="en-GB" altLang="en-US" sz="1400" i="1" dirty="0">
              <a:solidFill>
                <a:schemeClr val="bg2"/>
              </a:solidFill>
              <a:latin typeface="Constantia" panose="02030602050306030303" pitchFamily="18" charset="0"/>
            </a:endParaRPr>
          </a:p>
          <a:p>
            <a:pPr eaLnBrk="1" hangingPunct="1">
              <a:buFontTx/>
              <a:buNone/>
            </a:pPr>
            <a:r>
              <a:rPr lang="en-US" sz="2000" i="1" dirty="0">
                <a:solidFill>
                  <a:schemeClr val="bg2"/>
                </a:solidFill>
                <a:latin typeface="Constantia" panose="02030602050306030303" pitchFamily="18" charset="0"/>
              </a:rPr>
              <a:t>	   - </a:t>
            </a:r>
            <a:r>
              <a:rPr lang="en-US" sz="2000" i="1" dirty="0" err="1">
                <a:solidFill>
                  <a:schemeClr val="bg2"/>
                </a:solidFill>
                <a:latin typeface="Constantia" panose="02030602050306030303" pitchFamily="18" charset="0"/>
              </a:rPr>
              <a:t>gyrus</a:t>
            </a:r>
            <a:r>
              <a:rPr lang="en-US" sz="2000" i="1" dirty="0">
                <a:solidFill>
                  <a:schemeClr val="bg2"/>
                </a:solidFill>
                <a:latin typeface="Constantia" panose="02030602050306030303" pitchFamily="18" charset="0"/>
              </a:rPr>
              <a:t> </a:t>
            </a:r>
            <a:r>
              <a:rPr lang="en-US" sz="2000" i="1" dirty="0" err="1">
                <a:solidFill>
                  <a:schemeClr val="bg2"/>
                </a:solidFill>
                <a:latin typeface="Constantia" panose="02030602050306030303" pitchFamily="18" charset="0"/>
              </a:rPr>
              <a:t>frontalis</a:t>
            </a:r>
            <a:r>
              <a:rPr lang="en-US" sz="2000" i="1" dirty="0">
                <a:solidFill>
                  <a:schemeClr val="bg2"/>
                </a:solidFill>
                <a:latin typeface="Constantia" panose="02030602050306030303" pitchFamily="18" charset="0"/>
              </a:rPr>
              <a:t> inferior</a:t>
            </a:r>
            <a:endParaRPr lang="en-GB" altLang="en-US" sz="2000" i="1" dirty="0">
              <a:solidFill>
                <a:schemeClr val="bg2"/>
              </a:solidFill>
              <a:latin typeface="Constantia" panose="02030602050306030303" pitchFamily="18" charset="0"/>
            </a:endParaRPr>
          </a:p>
          <a:p>
            <a:pPr eaLnBrk="1" hangingPunct="1"/>
            <a:r>
              <a:rPr lang="en-US" sz="2000" b="1" dirty="0">
                <a:solidFill>
                  <a:schemeClr val="bg2"/>
                </a:solidFill>
                <a:latin typeface="Constantia" panose="02030602050306030303" pitchFamily="18" charset="0"/>
              </a:rPr>
              <a:t>2</a:t>
            </a:r>
            <a:r>
              <a:rPr lang="en-US" altLang="en-US" sz="2000" b="1" dirty="0">
                <a:solidFill>
                  <a:schemeClr val="bg2"/>
                </a:solidFill>
                <a:latin typeface="Constantia" panose="02030602050306030303" pitchFamily="18" charset="0"/>
              </a:rPr>
              <a:t>. </a:t>
            </a:r>
            <a:r>
              <a:rPr lang="en-GB" altLang="en-US" sz="2000" b="1" dirty="0">
                <a:solidFill>
                  <a:schemeClr val="bg2"/>
                </a:solidFill>
                <a:latin typeface="Constantia" panose="02030602050306030303" pitchFamily="18" charset="0"/>
              </a:rPr>
              <a:t>Occipital lobe </a:t>
            </a:r>
            <a:r>
              <a:rPr lang="en-US" altLang="en-US" sz="2000" i="1" dirty="0">
                <a:solidFill>
                  <a:schemeClr val="bg2"/>
                </a:solidFill>
                <a:latin typeface="Constantia" panose="02030602050306030303" pitchFamily="18" charset="0"/>
              </a:rPr>
              <a:t>(</a:t>
            </a:r>
            <a:r>
              <a:rPr lang="en-US" altLang="en-US" sz="2000" i="1" dirty="0" err="1">
                <a:solidFill>
                  <a:schemeClr val="bg2"/>
                </a:solidFill>
                <a:latin typeface="Constantia" panose="02030602050306030303" pitchFamily="18" charset="0"/>
              </a:rPr>
              <a:t>lobus</a:t>
            </a:r>
            <a:r>
              <a:rPr lang="en-US" altLang="en-US" sz="2000" i="1" dirty="0">
                <a:solidFill>
                  <a:schemeClr val="bg2"/>
                </a:solidFill>
                <a:latin typeface="Constantia" panose="02030602050306030303" pitchFamily="18" charset="0"/>
              </a:rPr>
              <a:t> </a:t>
            </a:r>
            <a:r>
              <a:rPr lang="en-US" altLang="en-US" sz="2000" i="1" dirty="0" err="1">
                <a:solidFill>
                  <a:schemeClr val="bg2"/>
                </a:solidFill>
                <a:latin typeface="Constantia" panose="02030602050306030303" pitchFamily="18" charset="0"/>
              </a:rPr>
              <a:t>occipitalis</a:t>
            </a:r>
            <a:r>
              <a:rPr lang="en-US" altLang="en-US" sz="2000" i="1" dirty="0">
                <a:solidFill>
                  <a:schemeClr val="bg2"/>
                </a:solidFill>
                <a:latin typeface="Constantia" panose="02030602050306030303" pitchFamily="18" charset="0"/>
              </a:rPr>
              <a:t>)</a:t>
            </a:r>
            <a:r>
              <a:rPr lang="en-GB" altLang="en-US" sz="2000" i="1" dirty="0">
                <a:solidFill>
                  <a:schemeClr val="bg2"/>
                </a:solidFill>
                <a:latin typeface="Constantia" panose="02030602050306030303" pitchFamily="18" charset="0"/>
              </a:rPr>
              <a:t>:</a:t>
            </a:r>
            <a:br>
              <a:rPr lang="en-GB" altLang="en-US" sz="2000" i="1" dirty="0">
                <a:solidFill>
                  <a:schemeClr val="bg2"/>
                </a:solidFill>
                <a:latin typeface="Constantia" panose="02030602050306030303" pitchFamily="18" charset="0"/>
              </a:rPr>
            </a:br>
            <a:r>
              <a:rPr lang="en-GB" altLang="en-US" sz="2000" i="1" dirty="0">
                <a:solidFill>
                  <a:schemeClr val="bg2"/>
                </a:solidFill>
                <a:latin typeface="Constantia" panose="02030602050306030303" pitchFamily="18" charset="0"/>
              </a:rPr>
              <a:t>   - </a:t>
            </a:r>
            <a:r>
              <a:rPr lang="en-GB" altLang="en-US" sz="2000" i="1" dirty="0" err="1">
                <a:solidFill>
                  <a:schemeClr val="bg2"/>
                </a:solidFill>
                <a:latin typeface="Constantia" panose="02030602050306030303" pitchFamily="18" charset="0"/>
              </a:rPr>
              <a:t>gyr</a:t>
            </a:r>
            <a:r>
              <a:rPr lang="en-US" sz="2000" i="1" dirty="0">
                <a:solidFill>
                  <a:schemeClr val="bg2"/>
                </a:solidFill>
                <a:latin typeface="Constantia" panose="02030602050306030303" pitchFamily="18" charset="0"/>
              </a:rPr>
              <a:t>us </a:t>
            </a:r>
            <a:r>
              <a:rPr lang="en-US" sz="2000" i="1" dirty="0" err="1">
                <a:solidFill>
                  <a:schemeClr val="bg2"/>
                </a:solidFill>
                <a:latin typeface="Constantia" panose="02030602050306030303" pitchFamily="18" charset="0"/>
              </a:rPr>
              <a:t>lingualis</a:t>
            </a:r>
            <a:endParaRPr lang="en-US" sz="2000" i="1" dirty="0">
              <a:solidFill>
                <a:schemeClr val="bg2"/>
              </a:solidFill>
              <a:latin typeface="Constantia" panose="02030602050306030303" pitchFamily="18" charset="0"/>
            </a:endParaRPr>
          </a:p>
          <a:p>
            <a:pPr lvl="1" eaLnBrk="1" hangingPunct="1">
              <a:buFontTx/>
              <a:buNone/>
            </a:pPr>
            <a:r>
              <a:rPr lang="en-US" sz="1700" i="1" dirty="0">
                <a:solidFill>
                  <a:schemeClr val="bg2"/>
                </a:solidFill>
                <a:latin typeface="Constantia" panose="02030602050306030303" pitchFamily="18" charset="0"/>
              </a:rPr>
              <a:t> - </a:t>
            </a:r>
            <a:r>
              <a:rPr lang="en-US" sz="2000" i="1" dirty="0">
                <a:solidFill>
                  <a:schemeClr val="bg2"/>
                </a:solidFill>
                <a:latin typeface="Constantia" panose="02030602050306030303" pitchFamily="18" charset="0"/>
              </a:rPr>
              <a:t>gyrus </a:t>
            </a:r>
            <a:r>
              <a:rPr lang="en-US" sz="2000" i="1" dirty="0" err="1">
                <a:solidFill>
                  <a:schemeClr val="bg2"/>
                </a:solidFill>
                <a:latin typeface="Constantia" panose="02030602050306030303" pitchFamily="18" charset="0"/>
              </a:rPr>
              <a:t>occipitotemporalis</a:t>
            </a:r>
            <a:r>
              <a:rPr lang="en-US" sz="2000" i="1" dirty="0">
                <a:solidFill>
                  <a:schemeClr val="bg2"/>
                </a:solidFill>
                <a:latin typeface="Constantia" panose="02030602050306030303" pitchFamily="18" charset="0"/>
              </a:rPr>
              <a:t> medialis</a:t>
            </a:r>
            <a:endParaRPr lang="en-US" altLang="en-US" sz="2000" i="1" dirty="0">
              <a:solidFill>
                <a:schemeClr val="bg2"/>
              </a:solidFill>
              <a:latin typeface="Constantia" panose="02030602050306030303" pitchFamily="18" charset="0"/>
            </a:endParaRPr>
          </a:p>
          <a:p>
            <a:pPr eaLnBrk="1" hangingPunct="1"/>
            <a:r>
              <a:rPr lang="en-US" sz="2000" b="1" dirty="0">
                <a:solidFill>
                  <a:schemeClr val="bg2"/>
                </a:solidFill>
                <a:latin typeface="Constantia" panose="02030602050306030303" pitchFamily="18" charset="0"/>
              </a:rPr>
              <a:t>3</a:t>
            </a:r>
            <a:r>
              <a:rPr lang="en-US" altLang="en-US" sz="2000" b="1" dirty="0">
                <a:solidFill>
                  <a:schemeClr val="bg2"/>
                </a:solidFill>
                <a:latin typeface="Constantia" panose="02030602050306030303" pitchFamily="18" charset="0"/>
              </a:rPr>
              <a:t>. </a:t>
            </a:r>
            <a:r>
              <a:rPr lang="en-GB" altLang="en-US" sz="2000" b="1" dirty="0">
                <a:solidFill>
                  <a:schemeClr val="bg2"/>
                </a:solidFill>
                <a:latin typeface="Constantia" panose="02030602050306030303" pitchFamily="18" charset="0"/>
              </a:rPr>
              <a:t>Temporal lobe </a:t>
            </a:r>
            <a:r>
              <a:rPr lang="en-US" altLang="en-US" sz="2000" i="1" dirty="0">
                <a:solidFill>
                  <a:schemeClr val="bg2"/>
                </a:solidFill>
                <a:latin typeface="Constantia" panose="02030602050306030303" pitchFamily="18" charset="0"/>
              </a:rPr>
              <a:t>(</a:t>
            </a:r>
            <a:r>
              <a:rPr lang="en-US" altLang="en-US" sz="2000" i="1" dirty="0" err="1">
                <a:solidFill>
                  <a:schemeClr val="bg2"/>
                </a:solidFill>
                <a:latin typeface="Constantia" panose="02030602050306030303" pitchFamily="18" charset="0"/>
              </a:rPr>
              <a:t>lobus</a:t>
            </a:r>
            <a:r>
              <a:rPr lang="en-US" altLang="en-US" sz="2000" i="1" dirty="0">
                <a:solidFill>
                  <a:schemeClr val="bg2"/>
                </a:solidFill>
                <a:latin typeface="Constantia" panose="02030602050306030303" pitchFamily="18" charset="0"/>
              </a:rPr>
              <a:t> temporalis)</a:t>
            </a:r>
            <a:r>
              <a:rPr lang="en-GB" altLang="en-US" sz="2000" i="1" dirty="0">
                <a:solidFill>
                  <a:schemeClr val="bg2"/>
                </a:solidFill>
                <a:latin typeface="Constantia" panose="02030602050306030303" pitchFamily="18" charset="0"/>
              </a:rPr>
              <a:t>:</a:t>
            </a:r>
          </a:p>
          <a:p>
            <a:pPr eaLnBrk="1" hangingPunct="1">
              <a:buFontTx/>
              <a:buNone/>
            </a:pPr>
            <a:r>
              <a:rPr lang="en-GB" altLang="en-US" sz="2000" i="1" dirty="0">
                <a:solidFill>
                  <a:schemeClr val="bg2"/>
                </a:solidFill>
                <a:latin typeface="Constantia" panose="02030602050306030303" pitchFamily="18" charset="0"/>
              </a:rPr>
              <a:t>	   - </a:t>
            </a:r>
            <a:r>
              <a:rPr lang="en-GB" altLang="en-US" sz="2000" i="1" dirty="0" err="1">
                <a:solidFill>
                  <a:schemeClr val="bg2"/>
                </a:solidFill>
                <a:latin typeface="Constantia" panose="02030602050306030303" pitchFamily="18" charset="0"/>
              </a:rPr>
              <a:t>gyrus</a:t>
            </a:r>
            <a:r>
              <a:rPr lang="en-GB" altLang="en-US" sz="2000" i="1" dirty="0">
                <a:solidFill>
                  <a:schemeClr val="bg2"/>
                </a:solidFill>
                <a:latin typeface="Constantia" panose="02030602050306030303" pitchFamily="18" charset="0"/>
              </a:rPr>
              <a:t> temporalis </a:t>
            </a:r>
            <a:r>
              <a:rPr lang="en-US" sz="2000" i="1" dirty="0">
                <a:solidFill>
                  <a:schemeClr val="bg2"/>
                </a:solidFill>
                <a:latin typeface="Constantia" panose="02030602050306030303" pitchFamily="18" charset="0"/>
              </a:rPr>
              <a:t>inferior</a:t>
            </a:r>
            <a:br>
              <a:rPr lang="en-GB" altLang="en-US" sz="2000" i="1" dirty="0">
                <a:solidFill>
                  <a:schemeClr val="bg2"/>
                </a:solidFill>
                <a:latin typeface="Constantia" panose="02030602050306030303" pitchFamily="18" charset="0"/>
              </a:rPr>
            </a:br>
            <a:r>
              <a:rPr lang="en-GB" altLang="en-US" sz="2000" i="1" dirty="0">
                <a:solidFill>
                  <a:schemeClr val="bg2"/>
                </a:solidFill>
                <a:latin typeface="Constantia" panose="02030602050306030303" pitchFamily="18" charset="0"/>
              </a:rPr>
              <a:t>   - </a:t>
            </a:r>
            <a:r>
              <a:rPr lang="en-GB" altLang="en-US" sz="2000" i="1" dirty="0" err="1">
                <a:solidFill>
                  <a:schemeClr val="bg2"/>
                </a:solidFill>
                <a:latin typeface="Constantia" panose="02030602050306030303" pitchFamily="18" charset="0"/>
              </a:rPr>
              <a:t>gyrus</a:t>
            </a:r>
            <a:r>
              <a:rPr lang="en-GB" altLang="en-US" sz="2000" i="1" dirty="0">
                <a:solidFill>
                  <a:schemeClr val="bg2"/>
                </a:solidFill>
                <a:latin typeface="Constantia" panose="02030602050306030303" pitchFamily="18" charset="0"/>
              </a:rPr>
              <a:t> </a:t>
            </a:r>
            <a:r>
              <a:rPr lang="en-US" sz="2000" i="1" dirty="0" err="1">
                <a:solidFill>
                  <a:schemeClr val="bg2"/>
                </a:solidFill>
                <a:latin typeface="Constantia" panose="02030602050306030303" pitchFamily="18" charset="0"/>
              </a:rPr>
              <a:t>occipito</a:t>
            </a:r>
            <a:r>
              <a:rPr lang="en-GB" altLang="en-US" sz="2000" i="1" dirty="0">
                <a:solidFill>
                  <a:schemeClr val="bg2"/>
                </a:solidFill>
                <a:latin typeface="Constantia" panose="02030602050306030303" pitchFamily="18" charset="0"/>
              </a:rPr>
              <a:t>temporalis </a:t>
            </a:r>
            <a:r>
              <a:rPr lang="en-US" sz="2000" i="1" dirty="0" err="1">
                <a:solidFill>
                  <a:schemeClr val="bg2"/>
                </a:solidFill>
                <a:latin typeface="Constantia" panose="02030602050306030303" pitchFamily="18" charset="0"/>
              </a:rPr>
              <a:t>lateralis</a:t>
            </a:r>
            <a:br>
              <a:rPr lang="en-GB" altLang="en-US" sz="2000" i="1" dirty="0">
                <a:solidFill>
                  <a:schemeClr val="bg2"/>
                </a:solidFill>
                <a:latin typeface="Constantia" panose="02030602050306030303" pitchFamily="18" charset="0"/>
              </a:rPr>
            </a:br>
            <a:r>
              <a:rPr lang="en-GB" altLang="en-US" sz="2000" i="1" dirty="0">
                <a:solidFill>
                  <a:schemeClr val="bg2"/>
                </a:solidFill>
                <a:latin typeface="Constantia" panose="02030602050306030303" pitchFamily="18" charset="0"/>
              </a:rPr>
              <a:t>   - </a:t>
            </a:r>
            <a:r>
              <a:rPr lang="en-GB" altLang="en-US" sz="2000" i="1" dirty="0" err="1">
                <a:solidFill>
                  <a:schemeClr val="bg2"/>
                </a:solidFill>
                <a:latin typeface="Constantia" panose="02030602050306030303" pitchFamily="18" charset="0"/>
              </a:rPr>
              <a:t>gyrus</a:t>
            </a:r>
            <a:r>
              <a:rPr lang="en-GB" altLang="en-US" sz="2000" i="1" dirty="0">
                <a:solidFill>
                  <a:schemeClr val="bg2"/>
                </a:solidFill>
                <a:latin typeface="Constantia" panose="02030602050306030303" pitchFamily="18" charset="0"/>
              </a:rPr>
              <a:t> </a:t>
            </a:r>
            <a:r>
              <a:rPr lang="en-US" sz="2000" i="1" dirty="0" err="1">
                <a:solidFill>
                  <a:schemeClr val="bg2"/>
                </a:solidFill>
                <a:latin typeface="Constantia" panose="02030602050306030303" pitchFamily="18" charset="0"/>
              </a:rPr>
              <a:t>parahippocampalis</a:t>
            </a:r>
            <a:r>
              <a:rPr lang="en-US" sz="2000" i="1" dirty="0">
                <a:solidFill>
                  <a:schemeClr val="bg2"/>
                </a:solidFill>
                <a:latin typeface="Constantia" panose="02030602050306030303" pitchFamily="18" charset="0"/>
              </a:rPr>
              <a:t> (s. hippocampi)</a:t>
            </a:r>
            <a:br>
              <a:rPr lang="en-US" sz="2000" i="1" dirty="0">
                <a:solidFill>
                  <a:schemeClr val="bg2"/>
                </a:solidFill>
                <a:latin typeface="Constantia" panose="02030602050306030303" pitchFamily="18" charset="0"/>
              </a:rPr>
            </a:br>
            <a:r>
              <a:rPr lang="en-US" sz="2000" i="1" dirty="0">
                <a:solidFill>
                  <a:schemeClr val="bg2"/>
                </a:solidFill>
                <a:latin typeface="Constantia" panose="02030602050306030303" pitchFamily="18" charset="0"/>
              </a:rPr>
              <a:t>      </a:t>
            </a:r>
            <a:r>
              <a:rPr lang="en-GB" sz="1800" i="1" dirty="0">
                <a:solidFill>
                  <a:schemeClr val="bg2"/>
                </a:solidFill>
                <a:effectLst/>
                <a:latin typeface="Constantia" panose="02030602050306030303" pitchFamily="18" charset="0"/>
              </a:rPr>
              <a:t>  </a:t>
            </a:r>
            <a:r>
              <a:rPr lang="en-GB" sz="1800" dirty="0">
                <a:solidFill>
                  <a:schemeClr val="bg2"/>
                </a:solidFill>
                <a:effectLst/>
              </a:rPr>
              <a:t>Its anterior part, the most medial portion of the </a:t>
            </a:r>
            <a:br>
              <a:rPr lang="en-GB" sz="1800" dirty="0">
                <a:solidFill>
                  <a:schemeClr val="bg2"/>
                </a:solidFill>
                <a:effectLst/>
              </a:rPr>
            </a:br>
            <a:r>
              <a:rPr lang="en-GB" sz="1800" dirty="0">
                <a:solidFill>
                  <a:schemeClr val="bg2"/>
                </a:solidFill>
                <a:effectLst/>
              </a:rPr>
              <a:t>        temporal lobe, curves in the form of a hook; </a:t>
            </a:r>
            <a:br>
              <a:rPr lang="en-GB" sz="1800" dirty="0">
                <a:solidFill>
                  <a:schemeClr val="bg2"/>
                </a:solidFill>
                <a:effectLst/>
              </a:rPr>
            </a:br>
            <a:r>
              <a:rPr lang="en-GB" sz="1800" dirty="0">
                <a:solidFill>
                  <a:schemeClr val="bg2"/>
                </a:solidFill>
                <a:effectLst/>
              </a:rPr>
              <a:t>        it is known as the </a:t>
            </a:r>
            <a:r>
              <a:rPr lang="en-GB" sz="1800" b="1" dirty="0">
                <a:solidFill>
                  <a:schemeClr val="bg2"/>
                </a:solidFill>
                <a:effectLst/>
              </a:rPr>
              <a:t>uncus</a:t>
            </a:r>
            <a:endParaRPr lang="en-US" sz="1800" b="1" i="1" dirty="0">
              <a:solidFill>
                <a:schemeClr val="bg2"/>
              </a:solidFill>
              <a:effectLst/>
              <a:latin typeface="Constantia" panose="02030602050306030303" pitchFamily="18" charset="0"/>
            </a:endParaRPr>
          </a:p>
          <a:p>
            <a:pPr eaLnBrk="1" hangingPunct="1">
              <a:buFontTx/>
              <a:buNone/>
            </a:pPr>
            <a:r>
              <a:rPr lang="en-US" sz="2000" i="1" dirty="0">
                <a:solidFill>
                  <a:schemeClr val="bg2"/>
                </a:solidFill>
                <a:latin typeface="Constantia" panose="02030602050306030303" pitchFamily="18" charset="0"/>
              </a:rPr>
              <a:t>	   - </a:t>
            </a:r>
            <a:r>
              <a:rPr lang="en-US" sz="2000" i="1" dirty="0" err="1">
                <a:solidFill>
                  <a:schemeClr val="bg2"/>
                </a:solidFill>
                <a:latin typeface="Constantia" panose="02030602050306030303" pitchFamily="18" charset="0"/>
              </a:rPr>
              <a:t>gyrus</a:t>
            </a:r>
            <a:r>
              <a:rPr lang="en-US" sz="2000" i="1" dirty="0">
                <a:solidFill>
                  <a:schemeClr val="bg2"/>
                </a:solidFill>
                <a:latin typeface="Constantia" panose="02030602050306030303" pitchFamily="18" charset="0"/>
              </a:rPr>
              <a:t> </a:t>
            </a:r>
            <a:r>
              <a:rPr lang="en-US" sz="2000" i="1" dirty="0" err="1">
                <a:solidFill>
                  <a:schemeClr val="bg2"/>
                </a:solidFill>
                <a:latin typeface="Constantia" panose="02030602050306030303" pitchFamily="18" charset="0"/>
              </a:rPr>
              <a:t>dentatus</a:t>
            </a:r>
            <a:endParaRPr lang="en-US" altLang="en-US" sz="2000" i="1" dirty="0">
              <a:solidFill>
                <a:schemeClr val="bg2"/>
              </a:solidFill>
              <a:latin typeface="Constantia" panose="02030602050306030303" pitchFamily="18" charset="0"/>
            </a:endParaRPr>
          </a:p>
          <a:p>
            <a:pPr eaLnBrk="1" hangingPunct="1"/>
            <a:endParaRPr lang="en-US" altLang="en-US" sz="2000" i="1" dirty="0">
              <a:latin typeface="Constantia" panose="02030602050306030303" pitchFamily="18" charset="0"/>
            </a:endParaRPr>
          </a:p>
        </p:txBody>
      </p:sp>
      <p:pic>
        <p:nvPicPr>
          <p:cNvPr id="64515" name="Picture 3"/>
          <p:cNvPicPr>
            <a:picLocks noChangeAspect="1" noChangeArrowheads="1"/>
          </p:cNvPicPr>
          <p:nvPr/>
        </p:nvPicPr>
        <p:blipFill>
          <a:blip r:embed="rId2">
            <a:extLst>
              <a:ext uri="{28A0092B-C50C-407E-A947-70E740481C1C}">
                <a14:useLocalDpi xmlns:a14="http://schemas.microsoft.com/office/drawing/2010/main" val="0"/>
              </a:ext>
            </a:extLst>
          </a:blip>
          <a:srcRect l="31071" t="10197" r="30704" b="4938"/>
          <a:stretch>
            <a:fillRect/>
          </a:stretch>
        </p:blipFill>
        <p:spPr bwMode="auto">
          <a:xfrm>
            <a:off x="5336575" y="1196752"/>
            <a:ext cx="3843337" cy="47990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 name="TextBox 2">
            <a:extLst>
              <a:ext uri="{FF2B5EF4-FFF2-40B4-BE49-F238E27FC236}">
                <a16:creationId xmlns:a16="http://schemas.microsoft.com/office/drawing/2014/main" id="{2DF6FA07-23F5-BCAB-B6B1-34AD08945D92}"/>
              </a:ext>
            </a:extLst>
          </p:cNvPr>
          <p:cNvSpPr txBox="1"/>
          <p:nvPr/>
        </p:nvSpPr>
        <p:spPr>
          <a:xfrm>
            <a:off x="6516216" y="631403"/>
            <a:ext cx="1903085" cy="369332"/>
          </a:xfrm>
          <a:prstGeom prst="rect">
            <a:avLst/>
          </a:prstGeom>
          <a:noFill/>
        </p:spPr>
        <p:txBody>
          <a:bodyPr wrap="none" rtlCol="0">
            <a:spAutoFit/>
          </a:bodyPr>
          <a:lstStyle/>
          <a:p>
            <a:r>
              <a:rPr lang="en-GB" sz="1800" dirty="0">
                <a:solidFill>
                  <a:schemeClr val="bg2"/>
                </a:solidFill>
              </a:rPr>
              <a:t>Sulcus </a:t>
            </a:r>
            <a:r>
              <a:rPr lang="en-GB" sz="1800" dirty="0" err="1">
                <a:solidFill>
                  <a:schemeClr val="bg2"/>
                </a:solidFill>
              </a:rPr>
              <a:t>olfactorius</a:t>
            </a:r>
            <a:r>
              <a:rPr lang="en-GB" sz="1800" dirty="0">
                <a:solidFill>
                  <a:schemeClr val="bg2"/>
                </a:solidFill>
              </a:rPr>
              <a:t> </a:t>
            </a:r>
          </a:p>
        </p:txBody>
      </p:sp>
      <p:cxnSp>
        <p:nvCxnSpPr>
          <p:cNvPr id="5" name="Straight Arrow Connector 4">
            <a:extLst>
              <a:ext uri="{FF2B5EF4-FFF2-40B4-BE49-F238E27FC236}">
                <a16:creationId xmlns:a16="http://schemas.microsoft.com/office/drawing/2014/main" id="{3E00781C-9D93-8CAB-8BBF-04E004C0EDCF}"/>
              </a:ext>
            </a:extLst>
          </p:cNvPr>
          <p:cNvCxnSpPr>
            <a:stCxn id="3" idx="2"/>
          </p:cNvCxnSpPr>
          <p:nvPr/>
        </p:nvCxnSpPr>
        <p:spPr bwMode="auto">
          <a:xfrm>
            <a:off x="7467759" y="1000735"/>
            <a:ext cx="56569" cy="916097"/>
          </a:xfrm>
          <a:prstGeom prst="straightConnector1">
            <a:avLst/>
          </a:prstGeom>
          <a:solidFill>
            <a:schemeClr val="accent1"/>
          </a:solidFill>
          <a:ln w="28575" cap="flat" cmpd="sng" algn="ctr">
            <a:solidFill>
              <a:srgbClr val="FF0000"/>
            </a:solidFill>
            <a:prstDash val="solid"/>
            <a:round/>
            <a:headEnd type="none" w="med" len="med"/>
            <a:tailEnd type="triangle"/>
          </a:ln>
          <a:effectLst/>
        </p:spPr>
      </p:cxn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2" name="Text Box 3">
            <a:extLst>
              <a:ext uri="{FF2B5EF4-FFF2-40B4-BE49-F238E27FC236}">
                <a16:creationId xmlns:a16="http://schemas.microsoft.com/office/drawing/2014/main" id="{B5DB6B23-7E7A-23F6-7FC6-92E79EE2F61D}"/>
              </a:ext>
            </a:extLst>
          </p:cNvPr>
          <p:cNvSpPr txBox="1">
            <a:spLocks noChangeArrowheads="1"/>
          </p:cNvSpPr>
          <p:nvPr/>
        </p:nvSpPr>
        <p:spPr bwMode="auto">
          <a:xfrm>
            <a:off x="107504" y="4581128"/>
            <a:ext cx="8928992"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en-US" sz="2000" i="1" dirty="0">
                <a:solidFill>
                  <a:schemeClr val="bg2"/>
                </a:solidFill>
              </a:rPr>
              <a:t>1. </a:t>
            </a:r>
            <a:r>
              <a:rPr lang="en-US" altLang="en-US" sz="2000" b="1" i="1" dirty="0" err="1">
                <a:solidFill>
                  <a:schemeClr val="bg2"/>
                </a:solidFill>
              </a:rPr>
              <a:t>supstantia</a:t>
            </a:r>
            <a:r>
              <a:rPr lang="en-US" altLang="en-US" sz="2000" b="1" i="1" dirty="0">
                <a:solidFill>
                  <a:schemeClr val="bg2"/>
                </a:solidFill>
              </a:rPr>
              <a:t> </a:t>
            </a:r>
            <a:r>
              <a:rPr lang="en-US" altLang="en-US" sz="2000" b="1" i="1" dirty="0" err="1">
                <a:solidFill>
                  <a:schemeClr val="bg2"/>
                </a:solidFill>
              </a:rPr>
              <a:t>perforata</a:t>
            </a:r>
            <a:r>
              <a:rPr lang="en-US" altLang="en-US" sz="2000" b="1" i="1" dirty="0">
                <a:solidFill>
                  <a:schemeClr val="bg2"/>
                </a:solidFill>
              </a:rPr>
              <a:t> anterior </a:t>
            </a:r>
            <a:r>
              <a:rPr lang="en-US" altLang="en-US" sz="2000" i="1" dirty="0">
                <a:solidFill>
                  <a:schemeClr val="bg2"/>
                </a:solidFill>
              </a:rPr>
              <a:t>– part of inferior surface in front of the optic tract</a:t>
            </a:r>
            <a:br>
              <a:rPr lang="en-US" altLang="en-US" sz="2000" i="1" dirty="0">
                <a:solidFill>
                  <a:schemeClr val="bg2"/>
                </a:solidFill>
              </a:rPr>
            </a:br>
            <a:r>
              <a:rPr lang="en-US" altLang="en-US" sz="2000" i="1" dirty="0">
                <a:solidFill>
                  <a:schemeClr val="bg2"/>
                </a:solidFill>
              </a:rPr>
              <a:t>   and behind the olfactory trigone</a:t>
            </a:r>
          </a:p>
          <a:p>
            <a:r>
              <a:rPr lang="en-US" altLang="en-US" sz="2000" i="1" dirty="0">
                <a:solidFill>
                  <a:schemeClr val="bg2"/>
                </a:solidFill>
              </a:rPr>
              <a:t>2. </a:t>
            </a:r>
            <a:r>
              <a:rPr lang="en-US" altLang="en-US" sz="2000" b="1" i="1" dirty="0" err="1">
                <a:solidFill>
                  <a:schemeClr val="bg2"/>
                </a:solidFill>
              </a:rPr>
              <a:t>impressio</a:t>
            </a:r>
            <a:r>
              <a:rPr lang="en-US" altLang="en-US" sz="2000" b="1" i="1" dirty="0">
                <a:solidFill>
                  <a:schemeClr val="bg2"/>
                </a:solidFill>
              </a:rPr>
              <a:t> petrosa </a:t>
            </a:r>
            <a:r>
              <a:rPr lang="en-US" altLang="en-US" sz="2000" i="1" dirty="0">
                <a:solidFill>
                  <a:schemeClr val="bg2"/>
                </a:solidFill>
              </a:rPr>
              <a:t>- </a:t>
            </a:r>
            <a:r>
              <a:rPr lang="en-GB" sz="2000" b="0" i="0" dirty="0">
                <a:solidFill>
                  <a:schemeClr val="bg2"/>
                </a:solidFill>
                <a:effectLst/>
                <a:latin typeface="+mn-lt"/>
              </a:rPr>
              <a:t> </a:t>
            </a:r>
            <a:r>
              <a:rPr lang="en-GB" sz="2000" b="0" i="1" dirty="0">
                <a:solidFill>
                  <a:schemeClr val="bg2"/>
                </a:solidFill>
                <a:effectLst/>
                <a:latin typeface="+mn-lt"/>
              </a:rPr>
              <a:t>shallow impression on the inferior surface of the cerebral</a:t>
            </a:r>
            <a:br>
              <a:rPr lang="en-GB" sz="2000" b="0" i="1" dirty="0">
                <a:solidFill>
                  <a:schemeClr val="bg2"/>
                </a:solidFill>
                <a:effectLst/>
                <a:latin typeface="+mn-lt"/>
              </a:rPr>
            </a:br>
            <a:r>
              <a:rPr lang="en-GB" sz="2000" b="0" i="1" dirty="0">
                <a:solidFill>
                  <a:schemeClr val="bg2"/>
                </a:solidFill>
                <a:effectLst/>
                <a:latin typeface="+mn-lt"/>
              </a:rPr>
              <a:t>    hemisphere made by the superior margin of the petrous part of the temporal bone.</a:t>
            </a:r>
            <a:endParaRPr lang="en-US" altLang="en-US" sz="2000" i="1" dirty="0">
              <a:solidFill>
                <a:schemeClr val="bg2"/>
              </a:solidFill>
              <a:latin typeface="+mn-lt"/>
            </a:endParaRPr>
          </a:p>
        </p:txBody>
      </p:sp>
      <p:pic>
        <p:nvPicPr>
          <p:cNvPr id="3076" name="Picture 4" descr="Hirngefäße-Karteikarten | Quizlet">
            <a:extLst>
              <a:ext uri="{FF2B5EF4-FFF2-40B4-BE49-F238E27FC236}">
                <a16:creationId xmlns:a16="http://schemas.microsoft.com/office/drawing/2014/main" id="{5B4DA156-1CC1-5B3A-0FD5-B5D764FC1A1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1705302"/>
            <a:ext cx="4032448" cy="2669481"/>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9FFBEB06-5871-9B81-A238-963A798E68A4}"/>
              </a:ext>
            </a:extLst>
          </p:cNvPr>
          <p:cNvSpPr txBox="1"/>
          <p:nvPr/>
        </p:nvSpPr>
        <p:spPr>
          <a:xfrm>
            <a:off x="2252980" y="0"/>
            <a:ext cx="4638040" cy="1015663"/>
          </a:xfrm>
          <a:prstGeom prst="rect">
            <a:avLst/>
          </a:prstGeom>
          <a:noFill/>
        </p:spPr>
        <p:txBody>
          <a:bodyPr wrap="square">
            <a:spAutoFit/>
          </a:bodyPr>
          <a:lstStyle/>
          <a:p>
            <a:pPr algn="ctr" eaLnBrk="1" hangingPunct="1">
              <a:buFont typeface="Wingdings" panose="05000000000000000000" pitchFamily="2" charset="2"/>
              <a:buNone/>
            </a:pPr>
            <a:r>
              <a:rPr lang="en-GB" altLang="en-US" sz="3000" b="1" dirty="0">
                <a:solidFill>
                  <a:schemeClr val="bg1">
                    <a:lumMod val="50000"/>
                  </a:schemeClr>
                </a:solidFill>
                <a:latin typeface="Constantia" panose="02030602050306030303" pitchFamily="18" charset="0"/>
              </a:rPr>
              <a:t>Inferior surface</a:t>
            </a:r>
            <a:br>
              <a:rPr lang="sr-Cyrl-RS" altLang="en-US" sz="3000" b="1" dirty="0">
                <a:solidFill>
                  <a:schemeClr val="bg1">
                    <a:lumMod val="50000"/>
                  </a:schemeClr>
                </a:solidFill>
                <a:latin typeface="Constantia" panose="02030602050306030303" pitchFamily="18" charset="0"/>
              </a:rPr>
            </a:br>
            <a:r>
              <a:rPr lang="sr-Cyrl-RS" altLang="en-US" sz="3000" b="1" dirty="0">
                <a:solidFill>
                  <a:schemeClr val="bg1">
                    <a:lumMod val="50000"/>
                  </a:schemeClr>
                </a:solidFill>
                <a:latin typeface="Constantia" panose="02030602050306030303" pitchFamily="18" charset="0"/>
              </a:rPr>
              <a:t>(</a:t>
            </a:r>
            <a:r>
              <a:rPr lang="en-GB" altLang="en-US" sz="3000" b="1" dirty="0">
                <a:solidFill>
                  <a:schemeClr val="bg1">
                    <a:lumMod val="50000"/>
                  </a:schemeClr>
                </a:solidFill>
                <a:latin typeface="Constantia" panose="02030602050306030303" pitchFamily="18" charset="0"/>
              </a:rPr>
              <a:t>f</a:t>
            </a:r>
            <a:r>
              <a:rPr lang="en-US" altLang="en-US" sz="3000" b="1" dirty="0" err="1">
                <a:solidFill>
                  <a:schemeClr val="bg1">
                    <a:lumMod val="50000"/>
                  </a:schemeClr>
                </a:solidFill>
                <a:latin typeface="Constantia" panose="02030602050306030303" pitchFamily="18" charset="0"/>
              </a:rPr>
              <a:t>acies</a:t>
            </a:r>
            <a:r>
              <a:rPr lang="en-US" altLang="en-US" sz="3000" b="1" dirty="0">
                <a:solidFill>
                  <a:schemeClr val="bg1">
                    <a:lumMod val="50000"/>
                  </a:schemeClr>
                </a:solidFill>
                <a:latin typeface="Constantia" panose="02030602050306030303" pitchFamily="18" charset="0"/>
              </a:rPr>
              <a:t> </a:t>
            </a:r>
            <a:r>
              <a:rPr lang="en-GB" altLang="en-US" sz="3000" b="1" dirty="0">
                <a:solidFill>
                  <a:schemeClr val="bg1">
                    <a:lumMod val="50000"/>
                  </a:schemeClr>
                </a:solidFill>
                <a:latin typeface="Constantia" panose="02030602050306030303" pitchFamily="18" charset="0"/>
              </a:rPr>
              <a:t>inferior</a:t>
            </a:r>
            <a:r>
              <a:rPr lang="sr-Cyrl-RS" altLang="en-US" sz="3000" b="1" dirty="0">
                <a:solidFill>
                  <a:schemeClr val="bg1">
                    <a:lumMod val="50000"/>
                  </a:schemeClr>
                </a:solidFill>
                <a:latin typeface="Constantia" panose="02030602050306030303" pitchFamily="18" charset="0"/>
              </a:rPr>
              <a:t>)</a:t>
            </a:r>
            <a:endParaRPr lang="en-US" altLang="en-US" sz="3000" b="1" dirty="0">
              <a:solidFill>
                <a:schemeClr val="bg1">
                  <a:lumMod val="50000"/>
                </a:schemeClr>
              </a:solidFill>
              <a:latin typeface="Constantia" panose="02030602050306030303" pitchFamily="18" charset="0"/>
            </a:endParaRPr>
          </a:p>
        </p:txBody>
      </p:sp>
      <p:cxnSp>
        <p:nvCxnSpPr>
          <p:cNvPr id="6" name="Straight Arrow Connector 5">
            <a:extLst>
              <a:ext uri="{FF2B5EF4-FFF2-40B4-BE49-F238E27FC236}">
                <a16:creationId xmlns:a16="http://schemas.microsoft.com/office/drawing/2014/main" id="{BAEEFE2F-F32B-2870-2822-1AC1804E961C}"/>
              </a:ext>
            </a:extLst>
          </p:cNvPr>
          <p:cNvCxnSpPr>
            <a:cxnSpLocks/>
          </p:cNvCxnSpPr>
          <p:nvPr/>
        </p:nvCxnSpPr>
        <p:spPr bwMode="auto">
          <a:xfrm>
            <a:off x="899592" y="1412776"/>
            <a:ext cx="1152128" cy="1872208"/>
          </a:xfrm>
          <a:prstGeom prst="straightConnector1">
            <a:avLst/>
          </a:prstGeom>
          <a:solidFill>
            <a:schemeClr val="accent1"/>
          </a:solidFill>
          <a:ln w="28575" cap="flat" cmpd="sng" algn="ctr">
            <a:solidFill>
              <a:srgbClr val="FF3300"/>
            </a:solidFill>
            <a:prstDash val="solid"/>
            <a:round/>
            <a:headEnd type="none" w="med" len="med"/>
            <a:tailEnd type="triangle"/>
          </a:ln>
          <a:effectLst/>
        </p:spPr>
      </p:cxnSp>
      <p:sp>
        <p:nvSpPr>
          <p:cNvPr id="8" name="TextBox 7">
            <a:extLst>
              <a:ext uri="{FF2B5EF4-FFF2-40B4-BE49-F238E27FC236}">
                <a16:creationId xmlns:a16="http://schemas.microsoft.com/office/drawing/2014/main" id="{2C666231-9363-BD8E-CE12-E5FBF2A72125}"/>
              </a:ext>
            </a:extLst>
          </p:cNvPr>
          <p:cNvSpPr txBox="1"/>
          <p:nvPr/>
        </p:nvSpPr>
        <p:spPr>
          <a:xfrm>
            <a:off x="107504" y="1050260"/>
            <a:ext cx="2813591" cy="369332"/>
          </a:xfrm>
          <a:prstGeom prst="rect">
            <a:avLst/>
          </a:prstGeom>
          <a:noFill/>
          <a:ln>
            <a:solidFill>
              <a:srgbClr val="FF0000"/>
            </a:solidFill>
          </a:ln>
        </p:spPr>
        <p:txBody>
          <a:bodyPr wrap="none" rtlCol="0">
            <a:spAutoFit/>
          </a:bodyPr>
          <a:lstStyle/>
          <a:p>
            <a:r>
              <a:rPr lang="en-GB" sz="1800" dirty="0">
                <a:solidFill>
                  <a:schemeClr val="bg2"/>
                </a:solidFill>
              </a:rPr>
              <a:t>Substantia </a:t>
            </a:r>
            <a:r>
              <a:rPr lang="en-GB" sz="1800" dirty="0" err="1">
                <a:solidFill>
                  <a:schemeClr val="bg2"/>
                </a:solidFill>
              </a:rPr>
              <a:t>perforata</a:t>
            </a:r>
            <a:r>
              <a:rPr lang="en-GB" sz="1800" dirty="0">
                <a:solidFill>
                  <a:schemeClr val="bg2"/>
                </a:solidFill>
              </a:rPr>
              <a:t> anterior</a:t>
            </a:r>
          </a:p>
        </p:txBody>
      </p:sp>
      <p:pic>
        <p:nvPicPr>
          <p:cNvPr id="9" name="Picture 3">
            <a:extLst>
              <a:ext uri="{FF2B5EF4-FFF2-40B4-BE49-F238E27FC236}">
                <a16:creationId xmlns:a16="http://schemas.microsoft.com/office/drawing/2014/main" id="{0BF56821-AFA1-E5C0-92EC-9A8A4112FD4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31071" t="10197" r="30704" b="4938"/>
          <a:stretch>
            <a:fillRect/>
          </a:stretch>
        </p:blipFill>
        <p:spPr bwMode="auto">
          <a:xfrm>
            <a:off x="5868144" y="1260718"/>
            <a:ext cx="2591688" cy="32361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0" name="TextBox 9">
            <a:extLst>
              <a:ext uri="{FF2B5EF4-FFF2-40B4-BE49-F238E27FC236}">
                <a16:creationId xmlns:a16="http://schemas.microsoft.com/office/drawing/2014/main" id="{8887DD4B-CBF1-10F3-D6CB-1F7CA323AC2E}"/>
              </a:ext>
            </a:extLst>
          </p:cNvPr>
          <p:cNvSpPr txBox="1"/>
          <p:nvPr/>
        </p:nvSpPr>
        <p:spPr>
          <a:xfrm>
            <a:off x="4067059" y="1419592"/>
            <a:ext cx="1819729" cy="369332"/>
          </a:xfrm>
          <a:prstGeom prst="rect">
            <a:avLst/>
          </a:prstGeom>
          <a:noFill/>
          <a:ln>
            <a:solidFill>
              <a:srgbClr val="FF0000"/>
            </a:solidFill>
          </a:ln>
        </p:spPr>
        <p:txBody>
          <a:bodyPr wrap="none" rtlCol="0">
            <a:spAutoFit/>
          </a:bodyPr>
          <a:lstStyle/>
          <a:p>
            <a:r>
              <a:rPr lang="en-GB" sz="1800" dirty="0" err="1">
                <a:solidFill>
                  <a:schemeClr val="bg2"/>
                </a:solidFill>
              </a:rPr>
              <a:t>Impressio</a:t>
            </a:r>
            <a:r>
              <a:rPr lang="en-GB" sz="1800" dirty="0">
                <a:solidFill>
                  <a:schemeClr val="bg2"/>
                </a:solidFill>
              </a:rPr>
              <a:t> petrosa</a:t>
            </a:r>
          </a:p>
        </p:txBody>
      </p:sp>
      <p:cxnSp>
        <p:nvCxnSpPr>
          <p:cNvPr id="11" name="Straight Arrow Connector 10">
            <a:extLst>
              <a:ext uri="{FF2B5EF4-FFF2-40B4-BE49-F238E27FC236}">
                <a16:creationId xmlns:a16="http://schemas.microsoft.com/office/drawing/2014/main" id="{48ADCF07-434C-AE38-345C-756BE54B6256}"/>
              </a:ext>
            </a:extLst>
          </p:cNvPr>
          <p:cNvCxnSpPr>
            <a:cxnSpLocks/>
          </p:cNvCxnSpPr>
          <p:nvPr/>
        </p:nvCxnSpPr>
        <p:spPr bwMode="auto">
          <a:xfrm>
            <a:off x="5445118" y="1764719"/>
            <a:ext cx="999090" cy="1520265"/>
          </a:xfrm>
          <a:prstGeom prst="straightConnector1">
            <a:avLst/>
          </a:prstGeom>
          <a:solidFill>
            <a:schemeClr val="accent1"/>
          </a:solidFill>
          <a:ln w="28575" cap="flat" cmpd="sng" algn="ctr">
            <a:solidFill>
              <a:srgbClr val="FF3300"/>
            </a:solidFill>
            <a:prstDash val="solid"/>
            <a:round/>
            <a:headEnd type="none" w="med" len="med"/>
            <a:tailEnd type="triangle"/>
          </a:ln>
          <a:effectLst/>
        </p:spPr>
      </p:cxnSp>
    </p:spTree>
    <p:extLst>
      <p:ext uri="{BB962C8B-B14F-4D97-AF65-F5344CB8AC3E}">
        <p14:creationId xmlns:p14="http://schemas.microsoft.com/office/powerpoint/2010/main" val="287248788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bg bwMode="auto">
      <p:bgPr>
        <a:solidFill>
          <a:schemeClr val="tx1"/>
        </a:solidFill>
        <a:effectLst/>
      </p:bgPr>
    </p:bg>
    <p:spTree>
      <p:nvGrpSpPr>
        <p:cNvPr id="1" name=""/>
        <p:cNvGrpSpPr/>
        <p:nvPr/>
      </p:nvGrpSpPr>
      <p:grpSpPr>
        <a:xfrm>
          <a:off x="0" y="0"/>
          <a:ext cx="0" cy="0"/>
          <a:chOff x="0" y="0"/>
          <a:chExt cx="0" cy="0"/>
        </a:xfrm>
      </p:grpSpPr>
      <p:pic>
        <p:nvPicPr>
          <p:cNvPr id="34818" name="Picture 4">
            <a:extLst>
              <a:ext uri="{FF2B5EF4-FFF2-40B4-BE49-F238E27FC236}">
                <a16:creationId xmlns:a16="http://schemas.microsoft.com/office/drawing/2014/main" id="{6B45FB60-7A85-904B-6D67-DC625AE7214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6303" r="50000" b="40483"/>
          <a:stretch>
            <a:fillRect/>
          </a:stretch>
        </p:blipFill>
        <p:spPr bwMode="auto">
          <a:xfrm>
            <a:off x="684213" y="0"/>
            <a:ext cx="7991475" cy="680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30722" name="Rectangle 4">
            <a:extLst>
              <a:ext uri="{FF2B5EF4-FFF2-40B4-BE49-F238E27FC236}">
                <a16:creationId xmlns:a16="http://schemas.microsoft.com/office/drawing/2014/main" id="{6FF29B6B-3A03-724E-155D-D75B446E341E}"/>
              </a:ext>
            </a:extLst>
          </p:cNvPr>
          <p:cNvSpPr>
            <a:spLocks noGrp="1" noChangeArrowheads="1"/>
          </p:cNvSpPr>
          <p:nvPr>
            <p:ph type="title"/>
          </p:nvPr>
        </p:nvSpPr>
        <p:spPr>
          <a:xfrm>
            <a:off x="755650" y="260350"/>
            <a:ext cx="7772400" cy="647700"/>
          </a:xfrm>
        </p:spPr>
        <p:txBody>
          <a:bodyPr/>
          <a:lstStyle/>
          <a:p>
            <a:pPr algn="ctr" eaLnBrk="1" hangingPunct="1">
              <a:defRPr/>
            </a:pPr>
            <a:r>
              <a:rPr lang="en-US" altLang="en-US" sz="4000" dirty="0">
                <a:solidFill>
                  <a:schemeClr val="bg1">
                    <a:lumMod val="50000"/>
                  </a:schemeClr>
                </a:solidFill>
              </a:rPr>
              <a:t>Grooves (sulci) of Medial Surface</a:t>
            </a:r>
          </a:p>
        </p:txBody>
      </p:sp>
      <p:sp>
        <p:nvSpPr>
          <p:cNvPr id="132101" name="Rectangle 5">
            <a:extLst>
              <a:ext uri="{FF2B5EF4-FFF2-40B4-BE49-F238E27FC236}">
                <a16:creationId xmlns:a16="http://schemas.microsoft.com/office/drawing/2014/main" id="{2E0311CF-72A3-DAA9-21EF-65E2393209E4}"/>
              </a:ext>
            </a:extLst>
          </p:cNvPr>
          <p:cNvSpPr>
            <a:spLocks noGrp="1" noChangeArrowheads="1"/>
          </p:cNvSpPr>
          <p:nvPr>
            <p:ph type="body" sz="half" idx="1"/>
          </p:nvPr>
        </p:nvSpPr>
        <p:spPr>
          <a:xfrm>
            <a:off x="285750" y="1000125"/>
            <a:ext cx="8572500" cy="1071563"/>
          </a:xfrm>
        </p:spPr>
        <p:txBody>
          <a:bodyPr/>
          <a:lstStyle/>
          <a:p>
            <a:pPr eaLnBrk="1" hangingPunct="1">
              <a:buClr>
                <a:schemeClr val="bg1">
                  <a:lumMod val="50000"/>
                </a:schemeClr>
              </a:buClr>
              <a:defRPr/>
            </a:pPr>
            <a:r>
              <a:rPr lang="en-US" sz="2800" u="sng" dirty="0">
                <a:solidFill>
                  <a:schemeClr val="bg1">
                    <a:lumMod val="75000"/>
                  </a:schemeClr>
                </a:solidFill>
                <a:effectLst/>
              </a:rPr>
              <a:t>Sulci</a:t>
            </a:r>
            <a:r>
              <a:rPr lang="en-US" sz="2800" dirty="0">
                <a:effectLst/>
              </a:rPr>
              <a:t>: </a:t>
            </a:r>
            <a:r>
              <a:rPr lang="en-US" sz="2200" dirty="0">
                <a:solidFill>
                  <a:schemeClr val="bg2"/>
                </a:solidFill>
                <a:effectLst/>
              </a:rPr>
              <a:t>Cingulate groove (sulcus </a:t>
            </a:r>
            <a:r>
              <a:rPr lang="en-US" sz="2200" dirty="0" err="1">
                <a:solidFill>
                  <a:schemeClr val="bg2"/>
                </a:solidFill>
                <a:effectLst/>
              </a:rPr>
              <a:t>cinguli</a:t>
            </a:r>
            <a:r>
              <a:rPr lang="en-US" sz="2200" dirty="0">
                <a:solidFill>
                  <a:schemeClr val="bg2"/>
                </a:solidFill>
                <a:effectLst/>
              </a:rPr>
              <a:t>), parietooccipital groove (sulcus </a:t>
            </a:r>
            <a:r>
              <a:rPr lang="en-US" sz="2200" dirty="0" err="1">
                <a:solidFill>
                  <a:schemeClr val="bg2"/>
                </a:solidFill>
                <a:effectLst/>
              </a:rPr>
              <a:t>parietooccipitalis</a:t>
            </a:r>
            <a:r>
              <a:rPr lang="en-US" sz="2200" dirty="0">
                <a:solidFill>
                  <a:schemeClr val="bg2"/>
                </a:solidFill>
                <a:effectLst/>
              </a:rPr>
              <a:t>), Calcarine groove (sulcus </a:t>
            </a:r>
            <a:r>
              <a:rPr lang="en-US" sz="2200" dirty="0" err="1">
                <a:solidFill>
                  <a:schemeClr val="bg2"/>
                </a:solidFill>
                <a:effectLst/>
              </a:rPr>
              <a:t>calcarinus</a:t>
            </a:r>
            <a:r>
              <a:rPr lang="en-US" sz="2200" dirty="0">
                <a:solidFill>
                  <a:schemeClr val="bg2"/>
                </a:solidFill>
                <a:effectLst/>
              </a:rPr>
              <a:t>), Sulcus of corpus callosum (sulcus corporis </a:t>
            </a:r>
            <a:r>
              <a:rPr lang="en-US" sz="2200" dirty="0" err="1">
                <a:solidFill>
                  <a:schemeClr val="bg2"/>
                </a:solidFill>
                <a:effectLst/>
              </a:rPr>
              <a:t>callosi</a:t>
            </a:r>
            <a:r>
              <a:rPr lang="en-US" sz="2200" dirty="0">
                <a:solidFill>
                  <a:schemeClr val="bg2"/>
                </a:solidFill>
                <a:effectLst/>
              </a:rPr>
              <a:t>), hippocampal sulcus (sulcus hippocampi)</a:t>
            </a:r>
          </a:p>
        </p:txBody>
      </p:sp>
      <p:pic>
        <p:nvPicPr>
          <p:cNvPr id="28676" name="Picture 5" descr="G:\pic.new\xcc.jpg">
            <a:extLst>
              <a:ext uri="{FF2B5EF4-FFF2-40B4-BE49-F238E27FC236}">
                <a16:creationId xmlns:a16="http://schemas.microsoft.com/office/drawing/2014/main" id="{5C48923D-0818-EBBD-6760-5782E1CE725F}"/>
              </a:ext>
            </a:extLst>
          </p:cNvPr>
          <p:cNvPicPr>
            <a:picLocks noGrp="1" noChangeAspect="1" noChangeArrowheads="1"/>
          </p:cNvPicPr>
          <p:nvPr>
            <p:ph type="clipArt" sz="half" idx="2"/>
          </p:nvPr>
        </p:nvPicPr>
        <p:blipFill>
          <a:blip r:embed="rId2">
            <a:extLst>
              <a:ext uri="{28A0092B-C50C-407E-A947-70E740481C1C}">
                <a14:useLocalDpi xmlns:a14="http://schemas.microsoft.com/office/drawing/2010/main" val="0"/>
              </a:ext>
            </a:extLst>
          </a:blip>
          <a:srcRect/>
          <a:stretch>
            <a:fillRect/>
          </a:stretch>
        </p:blipFill>
        <p:spPr>
          <a:xfrm>
            <a:off x="1105694" y="2708920"/>
            <a:ext cx="7072312" cy="3914775"/>
          </a:xfrm>
          <a:noFill/>
          <a:extLst>
            <a:ext uri="{909E8E84-426E-40DD-AFC4-6F175D3DCCD1}">
              <a14:hiddenFill xmlns:a14="http://schemas.microsoft.com/office/drawing/2010/main">
                <a:solidFill>
                  <a:srgbClr val="FFFFFF"/>
                </a:solidFill>
              </a14:hiddenFill>
            </a:ext>
          </a:extLst>
        </p:spPr>
      </p:pic>
      <p:sp>
        <p:nvSpPr>
          <p:cNvPr id="8" name="Freeform 7">
            <a:extLst>
              <a:ext uri="{FF2B5EF4-FFF2-40B4-BE49-F238E27FC236}">
                <a16:creationId xmlns:a16="http://schemas.microsoft.com/office/drawing/2014/main" id="{33D31809-BFA9-7514-DE60-6932C8AB4BF5}"/>
              </a:ext>
            </a:extLst>
          </p:cNvPr>
          <p:cNvSpPr>
            <a:spLocks noChangeArrowheads="1"/>
          </p:cNvSpPr>
          <p:nvPr/>
        </p:nvSpPr>
        <p:spPr bwMode="auto">
          <a:xfrm>
            <a:off x="5357813" y="3944466"/>
            <a:ext cx="774700" cy="1428750"/>
          </a:xfrm>
          <a:custGeom>
            <a:avLst/>
            <a:gdLst>
              <a:gd name="T0" fmla="*/ 1069684 w 633248"/>
              <a:gd name="T1" fmla="*/ 0 h 1421611"/>
              <a:gd name="T2" fmla="*/ 1019930 w 633248"/>
              <a:gd name="T3" fmla="*/ 47617 h 1421611"/>
              <a:gd name="T4" fmla="*/ 1069684 w 633248"/>
              <a:gd name="T5" fmla="*/ 158725 h 1421611"/>
              <a:gd name="T6" fmla="*/ 1094562 w 633248"/>
              <a:gd name="T7" fmla="*/ 285705 h 1421611"/>
              <a:gd name="T8" fmla="*/ 1144312 w 633248"/>
              <a:gd name="T9" fmla="*/ 333324 h 1421611"/>
              <a:gd name="T10" fmla="*/ 1069684 w 633248"/>
              <a:gd name="T11" fmla="*/ 539665 h 1421611"/>
              <a:gd name="T12" fmla="*/ 1044808 w 633248"/>
              <a:gd name="T13" fmla="*/ 587282 h 1421611"/>
              <a:gd name="T14" fmla="*/ 1019930 w 633248"/>
              <a:gd name="T15" fmla="*/ 634899 h 1421611"/>
              <a:gd name="T16" fmla="*/ 945303 w 633248"/>
              <a:gd name="T17" fmla="*/ 650771 h 1421611"/>
              <a:gd name="T18" fmla="*/ 845798 w 633248"/>
              <a:gd name="T19" fmla="*/ 746007 h 1421611"/>
              <a:gd name="T20" fmla="*/ 820920 w 633248"/>
              <a:gd name="T21" fmla="*/ 857113 h 1421611"/>
              <a:gd name="T22" fmla="*/ 771167 w 633248"/>
              <a:gd name="T23" fmla="*/ 968221 h 1421611"/>
              <a:gd name="T24" fmla="*/ 696536 w 633248"/>
              <a:gd name="T25" fmla="*/ 1095201 h 1421611"/>
              <a:gd name="T26" fmla="*/ 671664 w 633248"/>
              <a:gd name="T27" fmla="*/ 1142819 h 1421611"/>
              <a:gd name="T28" fmla="*/ 621909 w 633248"/>
              <a:gd name="T29" fmla="*/ 1190436 h 1421611"/>
              <a:gd name="T30" fmla="*/ 597034 w 633248"/>
              <a:gd name="T31" fmla="*/ 1476141 h 1421611"/>
              <a:gd name="T32" fmla="*/ 522403 w 633248"/>
              <a:gd name="T33" fmla="*/ 1492014 h 1421611"/>
              <a:gd name="T34" fmla="*/ 273641 w 633248"/>
              <a:gd name="T35" fmla="*/ 1539631 h 1421611"/>
              <a:gd name="T36" fmla="*/ 149258 w 633248"/>
              <a:gd name="T37" fmla="*/ 1634866 h 1421611"/>
              <a:gd name="T38" fmla="*/ 74628 w 633248"/>
              <a:gd name="T39" fmla="*/ 1650738 h 1421611"/>
              <a:gd name="T40" fmla="*/ 0 w 633248"/>
              <a:gd name="T41" fmla="*/ 1650738 h 142161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33248"/>
              <a:gd name="T64" fmla="*/ 0 h 1421611"/>
              <a:gd name="T65" fmla="*/ 633248 w 633248"/>
              <a:gd name="T66" fmla="*/ 1421611 h 142161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33248" h="1421611">
                <a:moveTo>
                  <a:pt x="586854" y="0"/>
                </a:moveTo>
                <a:cubicBezTo>
                  <a:pt x="577755" y="13648"/>
                  <a:pt x="561878" y="24705"/>
                  <a:pt x="559558" y="40943"/>
                </a:cubicBezTo>
                <a:cubicBezTo>
                  <a:pt x="557844" y="52938"/>
                  <a:pt x="581733" y="121114"/>
                  <a:pt x="586854" y="136478"/>
                </a:cubicBezTo>
                <a:cubicBezTo>
                  <a:pt x="591403" y="172872"/>
                  <a:pt x="590852" y="210275"/>
                  <a:pt x="600502" y="245660"/>
                </a:cubicBezTo>
                <a:cubicBezTo>
                  <a:pt x="604818" y="261484"/>
                  <a:pt x="626165" y="270282"/>
                  <a:pt x="627797" y="286603"/>
                </a:cubicBezTo>
                <a:cubicBezTo>
                  <a:pt x="633248" y="341114"/>
                  <a:pt x="603599" y="413788"/>
                  <a:pt x="586854" y="464024"/>
                </a:cubicBezTo>
                <a:lnTo>
                  <a:pt x="573206" y="504967"/>
                </a:lnTo>
                <a:cubicBezTo>
                  <a:pt x="568657" y="518615"/>
                  <a:pt x="573206" y="541361"/>
                  <a:pt x="559558" y="545910"/>
                </a:cubicBezTo>
                <a:lnTo>
                  <a:pt x="518615" y="559558"/>
                </a:lnTo>
                <a:cubicBezTo>
                  <a:pt x="500418" y="586854"/>
                  <a:pt x="468663" y="608969"/>
                  <a:pt x="464024" y="641445"/>
                </a:cubicBezTo>
                <a:cubicBezTo>
                  <a:pt x="459475" y="673290"/>
                  <a:pt x="456130" y="705330"/>
                  <a:pt x="450376" y="736979"/>
                </a:cubicBezTo>
                <a:cubicBezTo>
                  <a:pt x="433355" y="830594"/>
                  <a:pt x="442572" y="754550"/>
                  <a:pt x="423081" y="832513"/>
                </a:cubicBezTo>
                <a:cubicBezTo>
                  <a:pt x="399470" y="926956"/>
                  <a:pt x="427071" y="874296"/>
                  <a:pt x="382137" y="941696"/>
                </a:cubicBezTo>
                <a:cubicBezTo>
                  <a:pt x="377588" y="955344"/>
                  <a:pt x="374924" y="969772"/>
                  <a:pt x="368490" y="982639"/>
                </a:cubicBezTo>
                <a:cubicBezTo>
                  <a:pt x="361155" y="997310"/>
                  <a:pt x="343514" y="1007344"/>
                  <a:pt x="341194" y="1023582"/>
                </a:cubicBezTo>
                <a:cubicBezTo>
                  <a:pt x="329595" y="1104771"/>
                  <a:pt x="344441" y="1188988"/>
                  <a:pt x="327546" y="1269242"/>
                </a:cubicBezTo>
                <a:cubicBezTo>
                  <a:pt x="324582" y="1283319"/>
                  <a:pt x="299470" y="1276456"/>
                  <a:pt x="286603" y="1282890"/>
                </a:cubicBezTo>
                <a:cubicBezTo>
                  <a:pt x="187299" y="1332542"/>
                  <a:pt x="323863" y="1299013"/>
                  <a:pt x="150126" y="1323833"/>
                </a:cubicBezTo>
                <a:cubicBezTo>
                  <a:pt x="129985" y="1354043"/>
                  <a:pt x="113411" y="1384703"/>
                  <a:pt x="81887" y="1405719"/>
                </a:cubicBezTo>
                <a:cubicBezTo>
                  <a:pt x="69917" y="1413699"/>
                  <a:pt x="55134" y="1417002"/>
                  <a:pt x="40943" y="1419367"/>
                </a:cubicBezTo>
                <a:cubicBezTo>
                  <a:pt x="27481" y="1421611"/>
                  <a:pt x="13648" y="1419367"/>
                  <a:pt x="0" y="1419367"/>
                </a:cubicBezTo>
              </a:path>
            </a:pathLst>
          </a:custGeom>
          <a:noFill/>
          <a:ln w="38100" algn="ctr">
            <a:solidFill>
              <a:srgbClr val="FF3300"/>
            </a:solidFill>
            <a:round/>
            <a:headEnd/>
            <a:tailEnd/>
          </a:ln>
          <a:extLst>
            <a:ext uri="{909E8E84-426E-40DD-AFC4-6F175D3DCCD1}">
              <a14:hiddenFill xmlns:a14="http://schemas.microsoft.com/office/drawing/2010/main">
                <a:solidFill>
                  <a:srgbClr val="FFFFFF"/>
                </a:solidFill>
              </a14:hiddenFill>
            </a:ext>
          </a:extLst>
        </p:spPr>
        <p:txBody>
          <a:bodyPr wrap="none"/>
          <a:lstStyle/>
          <a:p>
            <a:endParaRPr lang="en-GB"/>
          </a:p>
        </p:txBody>
      </p:sp>
      <p:sp>
        <p:nvSpPr>
          <p:cNvPr id="9" name="Freeform 8">
            <a:extLst>
              <a:ext uri="{FF2B5EF4-FFF2-40B4-BE49-F238E27FC236}">
                <a16:creationId xmlns:a16="http://schemas.microsoft.com/office/drawing/2014/main" id="{94CACA04-80EB-06A7-E61D-F2445BFE7C3E}"/>
              </a:ext>
            </a:extLst>
          </p:cNvPr>
          <p:cNvSpPr>
            <a:spLocks noChangeArrowheads="1"/>
          </p:cNvSpPr>
          <p:nvPr/>
        </p:nvSpPr>
        <p:spPr bwMode="auto">
          <a:xfrm>
            <a:off x="5786438" y="5015458"/>
            <a:ext cx="1071562" cy="285750"/>
          </a:xfrm>
          <a:custGeom>
            <a:avLst/>
            <a:gdLst>
              <a:gd name="T0" fmla="*/ 0 w 836829"/>
              <a:gd name="T1" fmla="*/ 272217 h 277916"/>
              <a:gd name="T2" fmla="*/ 171846 w 836829"/>
              <a:gd name="T3" fmla="*/ 227746 h 277916"/>
              <a:gd name="T4" fmla="*/ 200482 w 836829"/>
              <a:gd name="T5" fmla="*/ 183274 h 277916"/>
              <a:gd name="T6" fmla="*/ 315045 w 836829"/>
              <a:gd name="T7" fmla="*/ 94331 h 277916"/>
              <a:gd name="T8" fmla="*/ 315045 w 836829"/>
              <a:gd name="T9" fmla="*/ 94331 h 277916"/>
              <a:gd name="T10" fmla="*/ 486891 w 836829"/>
              <a:gd name="T11" fmla="*/ 20212 h 277916"/>
              <a:gd name="T12" fmla="*/ 572810 w 836829"/>
              <a:gd name="T13" fmla="*/ 5389 h 277916"/>
              <a:gd name="T14" fmla="*/ 744655 w 836829"/>
              <a:gd name="T15" fmla="*/ 64684 h 277916"/>
              <a:gd name="T16" fmla="*/ 830574 w 836829"/>
              <a:gd name="T17" fmla="*/ 153628 h 277916"/>
              <a:gd name="T18" fmla="*/ 916497 w 836829"/>
              <a:gd name="T19" fmla="*/ 138803 h 277916"/>
              <a:gd name="T20" fmla="*/ 945135 w 836829"/>
              <a:gd name="T21" fmla="*/ 94331 h 277916"/>
              <a:gd name="T22" fmla="*/ 1002419 w 836829"/>
              <a:gd name="T23" fmla="*/ 49859 h 277916"/>
              <a:gd name="T24" fmla="*/ 1202901 w 836829"/>
              <a:gd name="T25" fmla="*/ 20212 h 277916"/>
              <a:gd name="T26" fmla="*/ 1260183 w 836829"/>
              <a:gd name="T27" fmla="*/ 212921 h 277916"/>
              <a:gd name="T28" fmla="*/ 1288824 w 836829"/>
              <a:gd name="T29" fmla="*/ 257394 h 277916"/>
              <a:gd name="T30" fmla="*/ 1403388 w 836829"/>
              <a:gd name="T31" fmla="*/ 272217 h 277916"/>
              <a:gd name="T32" fmla="*/ 1575229 w 836829"/>
              <a:gd name="T33" fmla="*/ 301865 h 277916"/>
              <a:gd name="T34" fmla="*/ 1661152 w 836829"/>
              <a:gd name="T35" fmla="*/ 287041 h 277916"/>
              <a:gd name="T36" fmla="*/ 1718434 w 836829"/>
              <a:gd name="T37" fmla="*/ 242569 h 27791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836829"/>
              <a:gd name="T58" fmla="*/ 0 h 277916"/>
              <a:gd name="T59" fmla="*/ 836829 w 836829"/>
              <a:gd name="T60" fmla="*/ 277916 h 27791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836829" h="277916">
                <a:moveTo>
                  <a:pt x="0" y="250621"/>
                </a:moveTo>
                <a:cubicBezTo>
                  <a:pt x="26972" y="241630"/>
                  <a:pt x="62646" y="233728"/>
                  <a:pt x="81887" y="209677"/>
                </a:cubicBezTo>
                <a:cubicBezTo>
                  <a:pt x="90874" y="198444"/>
                  <a:pt x="88548" y="181310"/>
                  <a:pt x="95534" y="168734"/>
                </a:cubicBezTo>
                <a:cubicBezTo>
                  <a:pt x="111465" y="140057"/>
                  <a:pt x="131928" y="114143"/>
                  <a:pt x="150125" y="86847"/>
                </a:cubicBezTo>
                <a:cubicBezTo>
                  <a:pt x="180309" y="56664"/>
                  <a:pt x="194010" y="37610"/>
                  <a:pt x="232012" y="18609"/>
                </a:cubicBezTo>
                <a:cubicBezTo>
                  <a:pt x="244879" y="12175"/>
                  <a:pt x="259307" y="9510"/>
                  <a:pt x="272955" y="4961"/>
                </a:cubicBezTo>
                <a:cubicBezTo>
                  <a:pt x="300251" y="23158"/>
                  <a:pt x="344468" y="28430"/>
                  <a:pt x="354842" y="59552"/>
                </a:cubicBezTo>
                <a:cubicBezTo>
                  <a:pt x="373677" y="116056"/>
                  <a:pt x="360510" y="88525"/>
                  <a:pt x="395785" y="141439"/>
                </a:cubicBezTo>
                <a:cubicBezTo>
                  <a:pt x="409433" y="136890"/>
                  <a:pt x="426556" y="137963"/>
                  <a:pt x="436728" y="127791"/>
                </a:cubicBezTo>
                <a:cubicBezTo>
                  <a:pt x="446901" y="117618"/>
                  <a:pt x="443942" y="99714"/>
                  <a:pt x="450376" y="86847"/>
                </a:cubicBezTo>
                <a:cubicBezTo>
                  <a:pt x="457712" y="72176"/>
                  <a:pt x="464864" y="56151"/>
                  <a:pt x="477672" y="45904"/>
                </a:cubicBezTo>
                <a:cubicBezTo>
                  <a:pt x="486574" y="38783"/>
                  <a:pt x="569636" y="19501"/>
                  <a:pt x="573206" y="18609"/>
                </a:cubicBezTo>
                <a:cubicBezTo>
                  <a:pt x="606057" y="117159"/>
                  <a:pt x="570343" y="0"/>
                  <a:pt x="600501" y="196030"/>
                </a:cubicBezTo>
                <a:cubicBezTo>
                  <a:pt x="602688" y="210249"/>
                  <a:pt x="602915" y="227986"/>
                  <a:pt x="614149" y="236973"/>
                </a:cubicBezTo>
                <a:cubicBezTo>
                  <a:pt x="628796" y="248690"/>
                  <a:pt x="650774" y="245231"/>
                  <a:pt x="668740" y="250621"/>
                </a:cubicBezTo>
                <a:cubicBezTo>
                  <a:pt x="696299" y="258889"/>
                  <a:pt x="750627" y="277916"/>
                  <a:pt x="750627" y="277916"/>
                </a:cubicBezTo>
                <a:cubicBezTo>
                  <a:pt x="764275" y="273367"/>
                  <a:pt x="781398" y="274440"/>
                  <a:pt x="791570" y="264268"/>
                </a:cubicBezTo>
                <a:cubicBezTo>
                  <a:pt x="836829" y="219009"/>
                  <a:pt x="781291" y="223325"/>
                  <a:pt x="818866" y="223325"/>
                </a:cubicBezTo>
              </a:path>
            </a:pathLst>
          </a:custGeom>
          <a:noFill/>
          <a:ln w="38100" algn="ctr">
            <a:solidFill>
              <a:srgbClr val="66FF33"/>
            </a:solidFill>
            <a:round/>
            <a:headEnd/>
            <a:tailEnd/>
          </a:ln>
          <a:extLst>
            <a:ext uri="{909E8E84-426E-40DD-AFC4-6F175D3DCCD1}">
              <a14:hiddenFill xmlns:a14="http://schemas.microsoft.com/office/drawing/2010/main">
                <a:solidFill>
                  <a:srgbClr val="FFFFFF"/>
                </a:solidFill>
              </a14:hiddenFill>
            </a:ext>
          </a:extLst>
        </p:spPr>
        <p:txBody>
          <a:bodyPr wrap="none"/>
          <a:lstStyle/>
          <a:p>
            <a:endParaRPr lang="en-GB"/>
          </a:p>
        </p:txBody>
      </p:sp>
      <p:cxnSp>
        <p:nvCxnSpPr>
          <p:cNvPr id="12" name="Straight Arrow Connector 11">
            <a:extLst>
              <a:ext uri="{FF2B5EF4-FFF2-40B4-BE49-F238E27FC236}">
                <a16:creationId xmlns:a16="http://schemas.microsoft.com/office/drawing/2014/main" id="{E2568929-9C9F-E183-8A75-33B28CF705FC}"/>
              </a:ext>
            </a:extLst>
          </p:cNvPr>
          <p:cNvCxnSpPr>
            <a:cxnSpLocks/>
          </p:cNvCxnSpPr>
          <p:nvPr/>
        </p:nvCxnSpPr>
        <p:spPr bwMode="auto">
          <a:xfrm flipH="1">
            <a:off x="4536282" y="2791197"/>
            <a:ext cx="1250156" cy="1816604"/>
          </a:xfrm>
          <a:prstGeom prst="straightConnector1">
            <a:avLst/>
          </a:prstGeom>
          <a:solidFill>
            <a:schemeClr val="accent1"/>
          </a:solidFill>
          <a:ln w="38100" cap="flat" cmpd="sng" algn="ctr">
            <a:solidFill>
              <a:schemeClr val="bg2">
                <a:lumMod val="95000"/>
                <a:lumOff val="5000"/>
              </a:schemeClr>
            </a:solidFill>
            <a:prstDash val="solid"/>
            <a:round/>
            <a:headEnd type="none" w="med" len="med"/>
            <a:tailEnd type="arrow"/>
          </a:ln>
          <a:effectLst/>
        </p:spPr>
      </p:cxnSp>
      <p:cxnSp>
        <p:nvCxnSpPr>
          <p:cNvPr id="19" name="Straight Arrow Connector 18">
            <a:extLst>
              <a:ext uri="{FF2B5EF4-FFF2-40B4-BE49-F238E27FC236}">
                <a16:creationId xmlns:a16="http://schemas.microsoft.com/office/drawing/2014/main" id="{0F488ED6-6A6C-FB72-411B-51F835C0FF7D}"/>
              </a:ext>
            </a:extLst>
          </p:cNvPr>
          <p:cNvCxnSpPr>
            <a:cxnSpLocks/>
          </p:cNvCxnSpPr>
          <p:nvPr/>
        </p:nvCxnSpPr>
        <p:spPr bwMode="auto">
          <a:xfrm flipH="1" flipV="1">
            <a:off x="4716016" y="5684101"/>
            <a:ext cx="641797" cy="553211"/>
          </a:xfrm>
          <a:prstGeom prst="straightConnector1">
            <a:avLst/>
          </a:prstGeom>
          <a:solidFill>
            <a:schemeClr val="accent1"/>
          </a:solidFill>
          <a:ln w="38100" cap="flat" cmpd="sng" algn="ctr">
            <a:solidFill>
              <a:schemeClr val="bg2">
                <a:lumMod val="95000"/>
                <a:lumOff val="5000"/>
              </a:schemeClr>
            </a:solidFill>
            <a:prstDash val="solid"/>
            <a:round/>
            <a:headEnd type="none" w="med" len="med"/>
            <a:tailEnd type="arrow"/>
          </a:ln>
          <a:effectLst/>
        </p:spPr>
      </p:cxnSp>
      <p:sp>
        <p:nvSpPr>
          <p:cNvPr id="11" name="Freeform 10">
            <a:extLst>
              <a:ext uri="{FF2B5EF4-FFF2-40B4-BE49-F238E27FC236}">
                <a16:creationId xmlns:a16="http://schemas.microsoft.com/office/drawing/2014/main" id="{8136EFD5-C981-9E3B-597F-3AC785805453}"/>
              </a:ext>
            </a:extLst>
          </p:cNvPr>
          <p:cNvSpPr>
            <a:spLocks noChangeArrowheads="1"/>
          </p:cNvSpPr>
          <p:nvPr/>
        </p:nvSpPr>
        <p:spPr bwMode="auto">
          <a:xfrm>
            <a:off x="2838450" y="3844453"/>
            <a:ext cx="2279650" cy="1528763"/>
          </a:xfrm>
          <a:custGeom>
            <a:avLst/>
            <a:gdLst>
              <a:gd name="T0" fmla="*/ 300375 w 2279176"/>
              <a:gd name="T1" fmla="*/ 1528977 h 1528549"/>
              <a:gd name="T2" fmla="*/ 259416 w 2279176"/>
              <a:gd name="T3" fmla="*/ 1501674 h 1528549"/>
              <a:gd name="T4" fmla="*/ 191149 w 2279176"/>
              <a:gd name="T5" fmla="*/ 1433417 h 1528549"/>
              <a:gd name="T6" fmla="*/ 95575 w 2279176"/>
              <a:gd name="T7" fmla="*/ 1324203 h 1528549"/>
              <a:gd name="T8" fmla="*/ 68267 w 2279176"/>
              <a:gd name="T9" fmla="*/ 1283250 h 1528549"/>
              <a:gd name="T10" fmla="*/ 27308 w 2279176"/>
              <a:gd name="T11" fmla="*/ 1255946 h 1528549"/>
              <a:gd name="T12" fmla="*/ 0 w 2279176"/>
              <a:gd name="T13" fmla="*/ 1174036 h 1528549"/>
              <a:gd name="T14" fmla="*/ 13654 w 2279176"/>
              <a:gd name="T15" fmla="*/ 1078475 h 1528549"/>
              <a:gd name="T16" fmla="*/ 27308 w 2279176"/>
              <a:gd name="T17" fmla="*/ 928308 h 1528549"/>
              <a:gd name="T18" fmla="*/ 95575 w 2279176"/>
              <a:gd name="T19" fmla="*/ 860049 h 1528549"/>
              <a:gd name="T20" fmla="*/ 122882 w 2279176"/>
              <a:gd name="T21" fmla="*/ 819096 h 1528549"/>
              <a:gd name="T22" fmla="*/ 163841 w 2279176"/>
              <a:gd name="T23" fmla="*/ 737185 h 1528549"/>
              <a:gd name="T24" fmla="*/ 204803 w 2279176"/>
              <a:gd name="T25" fmla="*/ 709882 h 1528549"/>
              <a:gd name="T26" fmla="*/ 273070 w 2279176"/>
              <a:gd name="T27" fmla="*/ 641625 h 1528549"/>
              <a:gd name="T28" fmla="*/ 354990 w 2279176"/>
              <a:gd name="T29" fmla="*/ 614321 h 1528549"/>
              <a:gd name="T30" fmla="*/ 477870 w 2279176"/>
              <a:gd name="T31" fmla="*/ 546064 h 1528549"/>
              <a:gd name="T32" fmla="*/ 600752 w 2279176"/>
              <a:gd name="T33" fmla="*/ 491458 h 1528549"/>
              <a:gd name="T34" fmla="*/ 641711 w 2279176"/>
              <a:gd name="T35" fmla="*/ 477806 h 1528549"/>
              <a:gd name="T36" fmla="*/ 709980 w 2279176"/>
              <a:gd name="T37" fmla="*/ 409547 h 1528549"/>
              <a:gd name="T38" fmla="*/ 778247 w 2279176"/>
              <a:gd name="T39" fmla="*/ 354942 h 1528549"/>
              <a:gd name="T40" fmla="*/ 819206 w 2279176"/>
              <a:gd name="T41" fmla="*/ 327638 h 1528549"/>
              <a:gd name="T42" fmla="*/ 860167 w 2279176"/>
              <a:gd name="T43" fmla="*/ 313987 h 1528549"/>
              <a:gd name="T44" fmla="*/ 928434 w 2279176"/>
              <a:gd name="T45" fmla="*/ 259380 h 1528549"/>
              <a:gd name="T46" fmla="*/ 969394 w 2279176"/>
              <a:gd name="T47" fmla="*/ 273031 h 1528549"/>
              <a:gd name="T48" fmla="*/ 1051316 w 2279176"/>
              <a:gd name="T49" fmla="*/ 286683 h 1528549"/>
              <a:gd name="T50" fmla="*/ 1092275 w 2279176"/>
              <a:gd name="T51" fmla="*/ 313987 h 1528549"/>
              <a:gd name="T52" fmla="*/ 1174196 w 2279176"/>
              <a:gd name="T53" fmla="*/ 341290 h 1528549"/>
              <a:gd name="T54" fmla="*/ 1215157 w 2279176"/>
              <a:gd name="T55" fmla="*/ 354942 h 1528549"/>
              <a:gd name="T56" fmla="*/ 1310730 w 2279176"/>
              <a:gd name="T57" fmla="*/ 382246 h 1528549"/>
              <a:gd name="T58" fmla="*/ 1515532 w 2279176"/>
              <a:gd name="T59" fmla="*/ 368594 h 1528549"/>
              <a:gd name="T60" fmla="*/ 1597452 w 2279176"/>
              <a:gd name="T61" fmla="*/ 341290 h 1528549"/>
              <a:gd name="T62" fmla="*/ 1720333 w 2279176"/>
              <a:gd name="T63" fmla="*/ 327638 h 1528549"/>
              <a:gd name="T64" fmla="*/ 1774947 w 2279176"/>
              <a:gd name="T65" fmla="*/ 313987 h 1528549"/>
              <a:gd name="T66" fmla="*/ 1938788 w 2279176"/>
              <a:gd name="T67" fmla="*/ 300335 h 1528549"/>
              <a:gd name="T68" fmla="*/ 1979749 w 2279176"/>
              <a:gd name="T69" fmla="*/ 273031 h 1528549"/>
              <a:gd name="T70" fmla="*/ 1993401 w 2279176"/>
              <a:gd name="T71" fmla="*/ 232076 h 1528549"/>
              <a:gd name="T72" fmla="*/ 2075323 w 2279176"/>
              <a:gd name="T73" fmla="*/ 204775 h 1528549"/>
              <a:gd name="T74" fmla="*/ 2184550 w 2279176"/>
              <a:gd name="T75" fmla="*/ 177471 h 1528549"/>
              <a:gd name="T76" fmla="*/ 2239164 w 2279176"/>
              <a:gd name="T77" fmla="*/ 95561 h 1528549"/>
              <a:gd name="T78" fmla="*/ 2266470 w 2279176"/>
              <a:gd name="T79" fmla="*/ 54607 h 1528549"/>
              <a:gd name="T80" fmla="*/ 2280124 w 2279176"/>
              <a:gd name="T81" fmla="*/ 0 h 152854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279176"/>
              <a:gd name="T124" fmla="*/ 0 h 1528549"/>
              <a:gd name="T125" fmla="*/ 2279176 w 2279176"/>
              <a:gd name="T126" fmla="*/ 1528549 h 152854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279176" h="1528549">
                <a:moveTo>
                  <a:pt x="300251" y="1528549"/>
                </a:moveTo>
                <a:cubicBezTo>
                  <a:pt x="286603" y="1519451"/>
                  <a:pt x="270906" y="1512852"/>
                  <a:pt x="259308" y="1501254"/>
                </a:cubicBezTo>
                <a:cubicBezTo>
                  <a:pt x="168319" y="1410266"/>
                  <a:pt x="300254" y="1505807"/>
                  <a:pt x="191069" y="1433015"/>
                </a:cubicBezTo>
                <a:cubicBezTo>
                  <a:pt x="127379" y="1337481"/>
                  <a:pt x="163773" y="1369326"/>
                  <a:pt x="95535" y="1323833"/>
                </a:cubicBezTo>
                <a:cubicBezTo>
                  <a:pt x="86436" y="1310185"/>
                  <a:pt x="79837" y="1294488"/>
                  <a:pt x="68239" y="1282890"/>
                </a:cubicBezTo>
                <a:cubicBezTo>
                  <a:pt x="56641" y="1271292"/>
                  <a:pt x="35989" y="1269503"/>
                  <a:pt x="27296" y="1255594"/>
                </a:cubicBezTo>
                <a:cubicBezTo>
                  <a:pt x="12047" y="1231196"/>
                  <a:pt x="0" y="1173708"/>
                  <a:pt x="0" y="1173708"/>
                </a:cubicBezTo>
                <a:cubicBezTo>
                  <a:pt x="4549" y="1141863"/>
                  <a:pt x="10096" y="1110145"/>
                  <a:pt x="13648" y="1078173"/>
                </a:cubicBezTo>
                <a:cubicBezTo>
                  <a:pt x="19197" y="1028232"/>
                  <a:pt x="16768" y="977181"/>
                  <a:pt x="27296" y="928048"/>
                </a:cubicBezTo>
                <a:cubicBezTo>
                  <a:pt x="34878" y="892665"/>
                  <a:pt x="69756" y="876995"/>
                  <a:pt x="95535" y="859809"/>
                </a:cubicBezTo>
                <a:cubicBezTo>
                  <a:pt x="104633" y="846161"/>
                  <a:pt x="115495" y="833537"/>
                  <a:pt x="122830" y="818866"/>
                </a:cubicBezTo>
                <a:cubicBezTo>
                  <a:pt x="145028" y="774469"/>
                  <a:pt x="124664" y="776088"/>
                  <a:pt x="163773" y="736979"/>
                </a:cubicBezTo>
                <a:cubicBezTo>
                  <a:pt x="175371" y="725381"/>
                  <a:pt x="191069" y="718782"/>
                  <a:pt x="204717" y="709684"/>
                </a:cubicBezTo>
                <a:cubicBezTo>
                  <a:pt x="229618" y="672331"/>
                  <a:pt x="229857" y="660600"/>
                  <a:pt x="272956" y="641445"/>
                </a:cubicBezTo>
                <a:cubicBezTo>
                  <a:pt x="299248" y="629759"/>
                  <a:pt x="330902" y="630109"/>
                  <a:pt x="354842" y="614149"/>
                </a:cubicBezTo>
                <a:cubicBezTo>
                  <a:pt x="448699" y="551578"/>
                  <a:pt x="405607" y="569931"/>
                  <a:pt x="477672" y="545911"/>
                </a:cubicBezTo>
                <a:cubicBezTo>
                  <a:pt x="542556" y="502654"/>
                  <a:pt x="503053" y="523803"/>
                  <a:pt x="600502" y="491320"/>
                </a:cubicBezTo>
                <a:lnTo>
                  <a:pt x="641445" y="477672"/>
                </a:lnTo>
                <a:cubicBezTo>
                  <a:pt x="714237" y="368487"/>
                  <a:pt x="618696" y="500422"/>
                  <a:pt x="709684" y="409433"/>
                </a:cubicBezTo>
                <a:cubicBezTo>
                  <a:pt x="771415" y="347701"/>
                  <a:pt x="698214" y="381412"/>
                  <a:pt x="777923" y="354842"/>
                </a:cubicBezTo>
                <a:cubicBezTo>
                  <a:pt x="791571" y="345743"/>
                  <a:pt x="804195" y="334881"/>
                  <a:pt x="818866" y="327546"/>
                </a:cubicBezTo>
                <a:cubicBezTo>
                  <a:pt x="831733" y="321112"/>
                  <a:pt x="848576" y="322886"/>
                  <a:pt x="859809" y="313899"/>
                </a:cubicBezTo>
                <a:cubicBezTo>
                  <a:pt x="947997" y="243349"/>
                  <a:pt x="825138" y="293610"/>
                  <a:pt x="928048" y="259308"/>
                </a:cubicBezTo>
                <a:cubicBezTo>
                  <a:pt x="941696" y="263857"/>
                  <a:pt x="954948" y="269834"/>
                  <a:pt x="968991" y="272955"/>
                </a:cubicBezTo>
                <a:cubicBezTo>
                  <a:pt x="996004" y="278958"/>
                  <a:pt x="1024626" y="277852"/>
                  <a:pt x="1050878" y="286603"/>
                </a:cubicBezTo>
                <a:cubicBezTo>
                  <a:pt x="1066439" y="291790"/>
                  <a:pt x="1076832" y="307237"/>
                  <a:pt x="1091821" y="313899"/>
                </a:cubicBezTo>
                <a:cubicBezTo>
                  <a:pt x="1118113" y="325584"/>
                  <a:pt x="1146412" y="332096"/>
                  <a:pt x="1173708" y="341194"/>
                </a:cubicBezTo>
                <a:cubicBezTo>
                  <a:pt x="1187356" y="345743"/>
                  <a:pt x="1200695" y="351353"/>
                  <a:pt x="1214651" y="354842"/>
                </a:cubicBezTo>
                <a:cubicBezTo>
                  <a:pt x="1283198" y="371979"/>
                  <a:pt x="1251448" y="362558"/>
                  <a:pt x="1310185" y="382138"/>
                </a:cubicBezTo>
                <a:cubicBezTo>
                  <a:pt x="1378424" y="377589"/>
                  <a:pt x="1447199" y="378162"/>
                  <a:pt x="1514902" y="368490"/>
                </a:cubicBezTo>
                <a:cubicBezTo>
                  <a:pt x="1543385" y="364421"/>
                  <a:pt x="1568192" y="344371"/>
                  <a:pt x="1596788" y="341194"/>
                </a:cubicBezTo>
                <a:lnTo>
                  <a:pt x="1719618" y="327546"/>
                </a:lnTo>
                <a:cubicBezTo>
                  <a:pt x="1737815" y="322997"/>
                  <a:pt x="1755597" y="316225"/>
                  <a:pt x="1774209" y="313899"/>
                </a:cubicBezTo>
                <a:cubicBezTo>
                  <a:pt x="1828566" y="307104"/>
                  <a:pt x="1884266" y="310994"/>
                  <a:pt x="1937982" y="300251"/>
                </a:cubicBezTo>
                <a:cubicBezTo>
                  <a:pt x="1954066" y="297034"/>
                  <a:pt x="1965278" y="282054"/>
                  <a:pt x="1978926" y="272955"/>
                </a:cubicBezTo>
                <a:cubicBezTo>
                  <a:pt x="1983475" y="259307"/>
                  <a:pt x="1980867" y="240374"/>
                  <a:pt x="1992573" y="232012"/>
                </a:cubicBezTo>
                <a:cubicBezTo>
                  <a:pt x="2015986" y="215289"/>
                  <a:pt x="2046247" y="210360"/>
                  <a:pt x="2074460" y="204717"/>
                </a:cubicBezTo>
                <a:cubicBezTo>
                  <a:pt x="2156806" y="188248"/>
                  <a:pt x="2120693" y="198405"/>
                  <a:pt x="2183642" y="177421"/>
                </a:cubicBezTo>
                <a:lnTo>
                  <a:pt x="2238233" y="95535"/>
                </a:lnTo>
                <a:lnTo>
                  <a:pt x="2265529" y="54591"/>
                </a:lnTo>
                <a:lnTo>
                  <a:pt x="2279176" y="0"/>
                </a:lnTo>
              </a:path>
            </a:pathLst>
          </a:custGeom>
          <a:noFill/>
          <a:ln w="38100" algn="ctr">
            <a:solidFill>
              <a:srgbClr val="00B0F0"/>
            </a:solidFill>
            <a:round/>
            <a:headEnd/>
            <a:tailEnd/>
          </a:ln>
          <a:extLst>
            <a:ext uri="{909E8E84-426E-40DD-AFC4-6F175D3DCCD1}">
              <a14:hiddenFill xmlns:a14="http://schemas.microsoft.com/office/drawing/2010/main">
                <a:solidFill>
                  <a:srgbClr val="FFFFFF"/>
                </a:solidFill>
              </a14:hiddenFill>
            </a:ext>
          </a:extLst>
        </p:spPr>
        <p:txBody>
          <a:bodyPr wrap="none"/>
          <a:lstStyle/>
          <a:p>
            <a:endParaRPr lang="en-GB"/>
          </a:p>
        </p:txBody>
      </p:sp>
      <p:sp>
        <p:nvSpPr>
          <p:cNvPr id="4" name="TextBox 3">
            <a:extLst>
              <a:ext uri="{FF2B5EF4-FFF2-40B4-BE49-F238E27FC236}">
                <a16:creationId xmlns:a16="http://schemas.microsoft.com/office/drawing/2014/main" id="{144A4141-8F9E-D3CF-323C-070BF21B1C6E}"/>
              </a:ext>
            </a:extLst>
          </p:cNvPr>
          <p:cNvSpPr txBox="1"/>
          <p:nvPr/>
        </p:nvSpPr>
        <p:spPr>
          <a:xfrm>
            <a:off x="6022975" y="2651596"/>
            <a:ext cx="2339102" cy="369332"/>
          </a:xfrm>
          <a:prstGeom prst="rect">
            <a:avLst/>
          </a:prstGeom>
          <a:noFill/>
        </p:spPr>
        <p:txBody>
          <a:bodyPr wrap="none" rtlCol="0">
            <a:spAutoFit/>
          </a:bodyPr>
          <a:lstStyle/>
          <a:p>
            <a:r>
              <a:rPr lang="en-GB" sz="1800" b="1" dirty="0">
                <a:solidFill>
                  <a:schemeClr val="bg2"/>
                </a:solidFill>
              </a:rPr>
              <a:t>sulcus corporis </a:t>
            </a:r>
            <a:r>
              <a:rPr lang="en-GB" sz="1800" b="1" dirty="0" err="1">
                <a:solidFill>
                  <a:schemeClr val="bg2"/>
                </a:solidFill>
              </a:rPr>
              <a:t>callosi</a:t>
            </a:r>
            <a:endParaRPr lang="en-GB" sz="1800" b="1" dirty="0">
              <a:solidFill>
                <a:schemeClr val="bg2"/>
              </a:solidFill>
            </a:endParaRPr>
          </a:p>
        </p:txBody>
      </p:sp>
      <p:sp>
        <p:nvSpPr>
          <p:cNvPr id="7" name="TextBox 6">
            <a:extLst>
              <a:ext uri="{FF2B5EF4-FFF2-40B4-BE49-F238E27FC236}">
                <a16:creationId xmlns:a16="http://schemas.microsoft.com/office/drawing/2014/main" id="{66A526DE-8709-8CB1-8363-C1DAA0B8A06D}"/>
              </a:ext>
            </a:extLst>
          </p:cNvPr>
          <p:cNvSpPr txBox="1"/>
          <p:nvPr/>
        </p:nvSpPr>
        <p:spPr>
          <a:xfrm>
            <a:off x="5143956" y="6212177"/>
            <a:ext cx="2012089" cy="369332"/>
          </a:xfrm>
          <a:prstGeom prst="rect">
            <a:avLst/>
          </a:prstGeom>
          <a:noFill/>
        </p:spPr>
        <p:txBody>
          <a:bodyPr wrap="none" rtlCol="0">
            <a:spAutoFit/>
          </a:bodyPr>
          <a:lstStyle/>
          <a:p>
            <a:r>
              <a:rPr lang="en-GB" sz="1800" b="1" dirty="0">
                <a:solidFill>
                  <a:schemeClr val="bg2"/>
                </a:solidFill>
              </a:rPr>
              <a:t>sulcus hippocampi</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2000"/>
                                        <p:tgtEl>
                                          <p:spTgt spid="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2000"/>
                                        <p:tgtEl>
                                          <p:spTgt spid="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4"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down)">
                                      <p:cBhvr>
                                        <p:cTn id="17" dur="2000"/>
                                        <p:tgtEl>
                                          <p:spTgt spid="11"/>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2" fill="hold"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right)">
                                      <p:cBhvr>
                                        <p:cTn id="22" dur="1000"/>
                                        <p:tgtEl>
                                          <p:spTgt spid="12"/>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left)">
                                      <p:cBhvr>
                                        <p:cTn id="27"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1" grpId="0" animBg="1"/>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bg bwMode="auto">
      <p:bgPr>
        <a:solidFill>
          <a:schemeClr val="tx1"/>
        </a:solidFill>
        <a:effectLst/>
      </p:bgPr>
    </p:bg>
    <p:spTree>
      <p:nvGrpSpPr>
        <p:cNvPr id="1" name=""/>
        <p:cNvGrpSpPr/>
        <p:nvPr/>
      </p:nvGrpSpPr>
      <p:grpSpPr>
        <a:xfrm>
          <a:off x="0" y="0"/>
          <a:ext cx="0" cy="0"/>
          <a:chOff x="0" y="0"/>
          <a:chExt cx="0" cy="0"/>
        </a:xfrm>
      </p:grpSpPr>
      <p:sp>
        <p:nvSpPr>
          <p:cNvPr id="19458" name="Title 1">
            <a:extLst>
              <a:ext uri="{FF2B5EF4-FFF2-40B4-BE49-F238E27FC236}">
                <a16:creationId xmlns:a16="http://schemas.microsoft.com/office/drawing/2014/main" id="{347EE221-6AB5-5E26-6EF0-F815389DF2D7}"/>
              </a:ext>
            </a:extLst>
          </p:cNvPr>
          <p:cNvSpPr>
            <a:spLocks noGrp="1"/>
          </p:cNvSpPr>
          <p:nvPr>
            <p:ph type="title" idx="4294967295"/>
          </p:nvPr>
        </p:nvSpPr>
        <p:spPr>
          <a:xfrm>
            <a:off x="0" y="0"/>
            <a:ext cx="8686800" cy="860434"/>
          </a:xfrm>
        </p:spPr>
        <p:txBody>
          <a:bodyPr/>
          <a:lstStyle/>
          <a:p>
            <a:pPr eaLnBrk="1" hangingPunct="1">
              <a:defRPr/>
            </a:pPr>
            <a:r>
              <a:rPr lang="en-GB" altLang="en-US" sz="2800" b="1" dirty="0">
                <a:solidFill>
                  <a:schemeClr val="bg1">
                    <a:lumMod val="50000"/>
                  </a:schemeClr>
                </a:solidFill>
                <a:latin typeface="Constantia" panose="02030602050306030303" pitchFamily="18" charset="0"/>
              </a:rPr>
              <a:t>Gyri of </a:t>
            </a:r>
            <a:br>
              <a:rPr lang="en-GB" altLang="en-US" sz="2800" b="1" dirty="0">
                <a:solidFill>
                  <a:schemeClr val="bg1">
                    <a:lumMod val="50000"/>
                  </a:schemeClr>
                </a:solidFill>
                <a:latin typeface="Constantia" panose="02030602050306030303" pitchFamily="18" charset="0"/>
              </a:rPr>
            </a:br>
            <a:r>
              <a:rPr lang="en-GB" altLang="en-US" sz="2800" b="1" dirty="0">
                <a:solidFill>
                  <a:schemeClr val="bg1">
                    <a:lumMod val="50000"/>
                  </a:schemeClr>
                </a:solidFill>
                <a:latin typeface="Constantia" panose="02030602050306030303" pitchFamily="18" charset="0"/>
              </a:rPr>
              <a:t>Medial surface </a:t>
            </a:r>
            <a:r>
              <a:rPr lang="en-US" altLang="en-US" sz="2800" b="1" i="1" dirty="0">
                <a:solidFill>
                  <a:schemeClr val="bg1">
                    <a:lumMod val="50000"/>
                  </a:schemeClr>
                </a:solidFill>
                <a:latin typeface="Constantia" panose="02030602050306030303" pitchFamily="18" charset="0"/>
              </a:rPr>
              <a:t>(Facies medialis)</a:t>
            </a:r>
            <a:endParaRPr lang="en-US" altLang="en-US" sz="2800" dirty="0">
              <a:solidFill>
                <a:schemeClr val="bg1">
                  <a:lumMod val="50000"/>
                </a:schemeClr>
              </a:solidFill>
            </a:endParaRPr>
          </a:p>
        </p:txBody>
      </p:sp>
      <p:sp>
        <p:nvSpPr>
          <p:cNvPr id="35843" name="Rectangle 3">
            <a:extLst>
              <a:ext uri="{FF2B5EF4-FFF2-40B4-BE49-F238E27FC236}">
                <a16:creationId xmlns:a16="http://schemas.microsoft.com/office/drawing/2014/main" id="{CECA5692-C53A-25B4-4538-119E1AF79BD5}"/>
              </a:ext>
            </a:extLst>
          </p:cNvPr>
          <p:cNvSpPr>
            <a:spLocks noGrp="1" noChangeArrowheads="1"/>
          </p:cNvSpPr>
          <p:nvPr/>
        </p:nvSpPr>
        <p:spPr bwMode="auto">
          <a:xfrm>
            <a:off x="0" y="922338"/>
            <a:ext cx="5453949" cy="58086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marL="342900" indent="-342900">
              <a:spcBef>
                <a:spcPct val="20000"/>
              </a:spcBef>
              <a:buClr>
                <a:schemeClr val="tx2"/>
              </a:buClr>
              <a:buSzPct val="75000"/>
              <a:buFont typeface="Wingdings" panose="05000000000000000000" pitchFamily="2" charset="2"/>
              <a:buChar char="n"/>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chemeClr val="folHlink"/>
              </a:buClr>
              <a:buSzPct val="60000"/>
              <a:buFont typeface="Wingdings" panose="05000000000000000000" pitchFamily="2" charset="2"/>
              <a:buChar char="u"/>
              <a:defRPr sz="32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chemeClr val="tx2"/>
              </a:buClr>
              <a:buSzPct val="60000"/>
              <a:buFont typeface="Wingdings" panose="05000000000000000000" pitchFamily="2" charset="2"/>
              <a:buChar char="t"/>
              <a:defRPr sz="32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9pPr>
          </a:lstStyle>
          <a:p>
            <a:pPr eaLnBrk="1" hangingPunct="1">
              <a:lnSpc>
                <a:spcPct val="80000"/>
              </a:lnSpc>
              <a:buClrTx/>
              <a:buSzTx/>
              <a:buFont typeface="Wingdings" panose="05000000000000000000" pitchFamily="2" charset="2"/>
              <a:buNone/>
            </a:pPr>
            <a:r>
              <a:rPr lang="en-GB" altLang="en-US" sz="2400" b="1" i="1" u="sng" dirty="0">
                <a:solidFill>
                  <a:schemeClr val="bg2"/>
                </a:solidFill>
                <a:latin typeface="Constantia" panose="02030602050306030303" pitchFamily="18" charset="0"/>
              </a:rPr>
              <a:t>Lobes</a:t>
            </a:r>
            <a:r>
              <a:rPr lang="en-US" altLang="en-US" sz="2400" b="1" dirty="0">
                <a:solidFill>
                  <a:schemeClr val="bg2"/>
                </a:solidFill>
                <a:latin typeface="Constantia" panose="02030602050306030303" pitchFamily="18" charset="0"/>
              </a:rPr>
              <a:t>:</a:t>
            </a:r>
          </a:p>
          <a:p>
            <a:pPr eaLnBrk="1" hangingPunct="1">
              <a:lnSpc>
                <a:spcPct val="80000"/>
              </a:lnSpc>
              <a:buClrTx/>
              <a:buSzTx/>
              <a:buFontTx/>
              <a:buChar char="•"/>
            </a:pPr>
            <a:r>
              <a:rPr lang="en-US" altLang="en-US" sz="2000" b="1" dirty="0">
                <a:solidFill>
                  <a:schemeClr val="bg2"/>
                </a:solidFill>
                <a:latin typeface="Constantia" panose="02030602050306030303" pitchFamily="18" charset="0"/>
              </a:rPr>
              <a:t>1. </a:t>
            </a:r>
            <a:r>
              <a:rPr lang="en-GB" altLang="en-US" sz="2000" b="1" dirty="0">
                <a:solidFill>
                  <a:schemeClr val="bg2"/>
                </a:solidFill>
                <a:latin typeface="Constantia" panose="02030602050306030303" pitchFamily="18" charset="0"/>
              </a:rPr>
              <a:t>Frontal lobe </a:t>
            </a:r>
            <a:r>
              <a:rPr lang="en-US" altLang="en-US" sz="2000" i="1" dirty="0">
                <a:solidFill>
                  <a:schemeClr val="bg2"/>
                </a:solidFill>
                <a:latin typeface="Constantia" panose="02030602050306030303" pitchFamily="18" charset="0"/>
              </a:rPr>
              <a:t>(</a:t>
            </a:r>
            <a:r>
              <a:rPr lang="en-US" altLang="en-US" sz="2000" i="1" dirty="0" err="1">
                <a:solidFill>
                  <a:schemeClr val="bg2"/>
                </a:solidFill>
                <a:latin typeface="Constantia" panose="02030602050306030303" pitchFamily="18" charset="0"/>
              </a:rPr>
              <a:t>lobus</a:t>
            </a:r>
            <a:r>
              <a:rPr lang="en-US" altLang="en-US" sz="2000" i="1" dirty="0">
                <a:solidFill>
                  <a:schemeClr val="bg2"/>
                </a:solidFill>
                <a:latin typeface="Constantia" panose="02030602050306030303" pitchFamily="18" charset="0"/>
              </a:rPr>
              <a:t> frontalis)</a:t>
            </a:r>
            <a:r>
              <a:rPr lang="en-GB" altLang="en-US" sz="2000" i="1" dirty="0">
                <a:solidFill>
                  <a:schemeClr val="bg2"/>
                </a:solidFill>
                <a:latin typeface="Constantia" panose="02030602050306030303" pitchFamily="18" charset="0"/>
              </a:rPr>
              <a:t>: </a:t>
            </a:r>
            <a:br>
              <a:rPr lang="en-GB" altLang="en-US" sz="2000" i="1" dirty="0">
                <a:solidFill>
                  <a:schemeClr val="bg2"/>
                </a:solidFill>
                <a:latin typeface="Constantia" panose="02030602050306030303" pitchFamily="18" charset="0"/>
              </a:rPr>
            </a:br>
            <a:r>
              <a:rPr lang="en-GB" altLang="en-US" sz="2000" i="1" dirty="0">
                <a:solidFill>
                  <a:schemeClr val="bg2"/>
                </a:solidFill>
                <a:latin typeface="Constantia" panose="02030602050306030303" pitchFamily="18" charset="0"/>
              </a:rPr>
              <a:t>   - </a:t>
            </a:r>
            <a:r>
              <a:rPr lang="en-GB" altLang="en-US" sz="1800" i="1" dirty="0">
                <a:solidFill>
                  <a:schemeClr val="bg2"/>
                </a:solidFill>
                <a:latin typeface="Constantia" panose="02030602050306030303" pitchFamily="18" charset="0"/>
              </a:rPr>
              <a:t>gyrus frontalis superior</a:t>
            </a:r>
            <a:br>
              <a:rPr lang="en-GB" altLang="en-US" sz="1800" i="1" dirty="0">
                <a:solidFill>
                  <a:schemeClr val="bg2"/>
                </a:solidFill>
                <a:latin typeface="Constantia" panose="02030602050306030303" pitchFamily="18" charset="0"/>
              </a:rPr>
            </a:br>
            <a:r>
              <a:rPr lang="en-GB" altLang="en-US" sz="1800" i="1" dirty="0">
                <a:solidFill>
                  <a:schemeClr val="bg2"/>
                </a:solidFill>
                <a:latin typeface="Constantia" panose="02030602050306030303" pitchFamily="18" charset="0"/>
              </a:rPr>
              <a:t>   - </a:t>
            </a:r>
            <a:r>
              <a:rPr lang="en-US" altLang="en-US" sz="1800" i="1" dirty="0" err="1">
                <a:solidFill>
                  <a:schemeClr val="bg2"/>
                </a:solidFill>
                <a:latin typeface="Constantia" panose="02030602050306030303" pitchFamily="18" charset="0"/>
              </a:rPr>
              <a:t>lobulus</a:t>
            </a:r>
            <a:r>
              <a:rPr lang="en-US" altLang="en-US" sz="1800" i="1" dirty="0">
                <a:solidFill>
                  <a:schemeClr val="bg2"/>
                </a:solidFill>
                <a:latin typeface="Constantia" panose="02030602050306030303" pitchFamily="18" charset="0"/>
              </a:rPr>
              <a:t> </a:t>
            </a:r>
            <a:r>
              <a:rPr lang="en-US" altLang="en-US" sz="1800" i="1" dirty="0" err="1">
                <a:solidFill>
                  <a:schemeClr val="bg2"/>
                </a:solidFill>
                <a:latin typeface="Constantia" panose="02030602050306030303" pitchFamily="18" charset="0"/>
              </a:rPr>
              <a:t>paracentralis</a:t>
            </a:r>
            <a:r>
              <a:rPr lang="en-US" altLang="en-US" sz="1800" i="1" dirty="0">
                <a:solidFill>
                  <a:schemeClr val="bg2"/>
                </a:solidFill>
                <a:latin typeface="Constantia" panose="02030602050306030303" pitchFamily="18" charset="0"/>
              </a:rPr>
              <a:t> </a:t>
            </a:r>
            <a:r>
              <a:rPr lang="sr-Cyrl-RS" altLang="en-US" sz="1800" i="1" dirty="0">
                <a:solidFill>
                  <a:schemeClr val="bg2"/>
                </a:solidFill>
                <a:latin typeface="Constantia" panose="02030602050306030303" pitchFamily="18" charset="0"/>
              </a:rPr>
              <a:t>(</a:t>
            </a:r>
            <a:r>
              <a:rPr lang="en-GB" altLang="en-US" sz="1800" i="1" dirty="0">
                <a:solidFill>
                  <a:schemeClr val="bg2"/>
                </a:solidFill>
                <a:latin typeface="Constantia" panose="02030602050306030303" pitchFamily="18" charset="0"/>
              </a:rPr>
              <a:t>anterior</a:t>
            </a:r>
            <a:r>
              <a:rPr lang="sr-Cyrl-RS" altLang="en-US" sz="1800" i="1" dirty="0">
                <a:solidFill>
                  <a:schemeClr val="bg2"/>
                </a:solidFill>
                <a:latin typeface="Constantia" panose="02030602050306030303" pitchFamily="18" charset="0"/>
              </a:rPr>
              <a:t> 2/3)</a:t>
            </a:r>
            <a:br>
              <a:rPr lang="en-GB" altLang="en-US" sz="1800" i="1" dirty="0">
                <a:solidFill>
                  <a:schemeClr val="bg2"/>
                </a:solidFill>
                <a:latin typeface="Constantia" panose="02030602050306030303" pitchFamily="18" charset="0"/>
              </a:rPr>
            </a:br>
            <a:r>
              <a:rPr lang="en-GB" altLang="en-US" sz="1800" i="1" dirty="0">
                <a:solidFill>
                  <a:schemeClr val="bg2"/>
                </a:solidFill>
                <a:latin typeface="Constantia" panose="02030602050306030303" pitchFamily="18" charset="0"/>
              </a:rPr>
              <a:t>   - gyrus </a:t>
            </a:r>
            <a:r>
              <a:rPr lang="en-GB" altLang="en-US" sz="1800" i="1" dirty="0" err="1">
                <a:solidFill>
                  <a:schemeClr val="bg2"/>
                </a:solidFill>
                <a:latin typeface="Constantia" panose="02030602050306030303" pitchFamily="18" charset="0"/>
              </a:rPr>
              <a:t>cinguli</a:t>
            </a:r>
            <a:r>
              <a:rPr lang="sr-Cyrl-RS" altLang="en-US" sz="1800" i="1" dirty="0">
                <a:solidFill>
                  <a:schemeClr val="bg2"/>
                </a:solidFill>
                <a:latin typeface="Constantia" panose="02030602050306030303" pitchFamily="18" charset="0"/>
              </a:rPr>
              <a:t> (</a:t>
            </a:r>
            <a:r>
              <a:rPr lang="en-GB" altLang="en-US" sz="1800" i="1" dirty="0">
                <a:solidFill>
                  <a:schemeClr val="bg2"/>
                </a:solidFill>
                <a:latin typeface="Constantia" panose="02030602050306030303" pitchFamily="18" charset="0"/>
              </a:rPr>
              <a:t>anterior part</a:t>
            </a:r>
            <a:r>
              <a:rPr lang="sr-Cyrl-RS" altLang="en-US" sz="1800" i="1" dirty="0">
                <a:solidFill>
                  <a:schemeClr val="bg2"/>
                </a:solidFill>
                <a:latin typeface="Constantia" panose="02030602050306030303" pitchFamily="18" charset="0"/>
              </a:rPr>
              <a:t>)</a:t>
            </a:r>
            <a:br>
              <a:rPr lang="en-GB" altLang="en-US" sz="1800" i="1" dirty="0">
                <a:solidFill>
                  <a:schemeClr val="bg2"/>
                </a:solidFill>
                <a:latin typeface="Constantia" panose="02030602050306030303" pitchFamily="18" charset="0"/>
              </a:rPr>
            </a:br>
            <a:r>
              <a:rPr lang="en-GB" altLang="en-US" sz="1800" i="1" dirty="0">
                <a:solidFill>
                  <a:schemeClr val="bg2"/>
                </a:solidFill>
                <a:latin typeface="Constantia" panose="02030602050306030303" pitchFamily="18" charset="0"/>
              </a:rPr>
              <a:t>   - gyrus </a:t>
            </a:r>
            <a:r>
              <a:rPr lang="en-GB" altLang="en-US" sz="1800" i="1" dirty="0" err="1">
                <a:solidFill>
                  <a:schemeClr val="bg2"/>
                </a:solidFill>
                <a:latin typeface="Constantia" panose="02030602050306030303" pitchFamily="18" charset="0"/>
              </a:rPr>
              <a:t>paraterminalis</a:t>
            </a:r>
            <a:endParaRPr lang="en-GB" altLang="en-US" sz="1800" i="1" dirty="0">
              <a:solidFill>
                <a:schemeClr val="bg2"/>
              </a:solidFill>
              <a:latin typeface="Constantia" panose="02030602050306030303" pitchFamily="18" charset="0"/>
            </a:endParaRPr>
          </a:p>
          <a:p>
            <a:pPr eaLnBrk="1" hangingPunct="1">
              <a:lnSpc>
                <a:spcPct val="80000"/>
              </a:lnSpc>
              <a:buClrTx/>
              <a:buSzTx/>
              <a:buFontTx/>
              <a:buNone/>
            </a:pPr>
            <a:r>
              <a:rPr lang="en-GB" altLang="en-US" sz="1800" i="1" dirty="0">
                <a:solidFill>
                  <a:schemeClr val="bg2"/>
                </a:solidFill>
                <a:latin typeface="Constantia" panose="02030602050306030303" pitchFamily="18" charset="0"/>
              </a:rPr>
              <a:t>	   - gyrus </a:t>
            </a:r>
            <a:r>
              <a:rPr lang="en-GB" altLang="en-US" sz="1800" i="1" dirty="0" err="1">
                <a:solidFill>
                  <a:schemeClr val="bg2"/>
                </a:solidFill>
                <a:latin typeface="Constantia" panose="02030602050306030303" pitchFamily="18" charset="0"/>
              </a:rPr>
              <a:t>subcallosus</a:t>
            </a:r>
            <a:br>
              <a:rPr lang="en-GB" altLang="en-US" sz="1800" i="1" dirty="0">
                <a:solidFill>
                  <a:schemeClr val="bg2"/>
                </a:solidFill>
                <a:latin typeface="Constantia" panose="02030602050306030303" pitchFamily="18" charset="0"/>
              </a:rPr>
            </a:br>
            <a:r>
              <a:rPr lang="en-GB" altLang="en-US" sz="1800" i="1" dirty="0">
                <a:solidFill>
                  <a:schemeClr val="bg2"/>
                </a:solidFill>
                <a:latin typeface="Constantia" panose="02030602050306030303" pitchFamily="18" charset="0"/>
              </a:rPr>
              <a:t>   - </a:t>
            </a:r>
            <a:r>
              <a:rPr lang="en-GB" altLang="en-US" sz="1800" i="1" dirty="0" err="1">
                <a:solidFill>
                  <a:schemeClr val="bg2"/>
                </a:solidFill>
                <a:latin typeface="Constantia" panose="02030602050306030303" pitchFamily="18" charset="0"/>
              </a:rPr>
              <a:t>induseum</a:t>
            </a:r>
            <a:r>
              <a:rPr lang="en-GB" altLang="en-US" sz="1800" i="1" dirty="0">
                <a:solidFill>
                  <a:schemeClr val="bg2"/>
                </a:solidFill>
                <a:latin typeface="Constantia" panose="02030602050306030303" pitchFamily="18" charset="0"/>
              </a:rPr>
              <a:t> griseum (anterior part)</a:t>
            </a:r>
            <a:endParaRPr lang="en-US" altLang="en-US" sz="1800" i="1" dirty="0">
              <a:solidFill>
                <a:schemeClr val="bg2"/>
              </a:solidFill>
              <a:latin typeface="Constantia" panose="02030602050306030303" pitchFamily="18" charset="0"/>
            </a:endParaRPr>
          </a:p>
          <a:p>
            <a:pPr eaLnBrk="1" hangingPunct="1">
              <a:lnSpc>
                <a:spcPct val="80000"/>
              </a:lnSpc>
              <a:buClrTx/>
              <a:buSzTx/>
              <a:buFontTx/>
              <a:buChar char="•"/>
            </a:pPr>
            <a:r>
              <a:rPr lang="en-US" altLang="en-US" sz="2000" b="1" dirty="0">
                <a:solidFill>
                  <a:schemeClr val="bg2"/>
                </a:solidFill>
                <a:latin typeface="Constantia" panose="02030602050306030303" pitchFamily="18" charset="0"/>
              </a:rPr>
              <a:t>2. </a:t>
            </a:r>
            <a:r>
              <a:rPr lang="en-GB" altLang="en-US" sz="2000" b="1" dirty="0">
                <a:solidFill>
                  <a:schemeClr val="bg2"/>
                </a:solidFill>
                <a:latin typeface="Constantia" panose="02030602050306030303" pitchFamily="18" charset="0"/>
              </a:rPr>
              <a:t>Parietal lobe </a:t>
            </a:r>
            <a:r>
              <a:rPr lang="en-US" altLang="en-US" sz="2000" i="1" dirty="0">
                <a:solidFill>
                  <a:schemeClr val="bg2"/>
                </a:solidFill>
                <a:latin typeface="Constantia" panose="02030602050306030303" pitchFamily="18" charset="0"/>
              </a:rPr>
              <a:t>(</a:t>
            </a:r>
            <a:r>
              <a:rPr lang="en-US" altLang="en-US" sz="2000" i="1" dirty="0" err="1">
                <a:solidFill>
                  <a:schemeClr val="bg2"/>
                </a:solidFill>
                <a:latin typeface="Constantia" panose="02030602050306030303" pitchFamily="18" charset="0"/>
              </a:rPr>
              <a:t>lobus</a:t>
            </a:r>
            <a:r>
              <a:rPr lang="en-US" altLang="en-US" sz="2000" i="1" dirty="0">
                <a:solidFill>
                  <a:schemeClr val="bg2"/>
                </a:solidFill>
                <a:latin typeface="Constantia" panose="02030602050306030303" pitchFamily="18" charset="0"/>
              </a:rPr>
              <a:t> parietalis)</a:t>
            </a:r>
            <a:r>
              <a:rPr lang="en-GB" altLang="en-US" sz="2000" i="1" dirty="0">
                <a:solidFill>
                  <a:schemeClr val="bg2"/>
                </a:solidFill>
                <a:latin typeface="Constantia" panose="02030602050306030303" pitchFamily="18" charset="0"/>
              </a:rPr>
              <a:t>:</a:t>
            </a:r>
            <a:br>
              <a:rPr lang="en-GB" altLang="en-US" sz="2000" i="1" dirty="0">
                <a:solidFill>
                  <a:schemeClr val="bg2"/>
                </a:solidFill>
                <a:latin typeface="Constantia" panose="02030602050306030303" pitchFamily="18" charset="0"/>
              </a:rPr>
            </a:br>
            <a:r>
              <a:rPr lang="en-GB" altLang="en-US" sz="2000" i="1" dirty="0">
                <a:solidFill>
                  <a:schemeClr val="bg2"/>
                </a:solidFill>
                <a:latin typeface="Constantia" panose="02030602050306030303" pitchFamily="18" charset="0"/>
              </a:rPr>
              <a:t>   - </a:t>
            </a:r>
            <a:r>
              <a:rPr lang="en-US" altLang="en-US" sz="1800" i="1" dirty="0" err="1">
                <a:solidFill>
                  <a:schemeClr val="bg2"/>
                </a:solidFill>
                <a:latin typeface="Constantia" panose="02030602050306030303" pitchFamily="18" charset="0"/>
              </a:rPr>
              <a:t>lobulus</a:t>
            </a:r>
            <a:r>
              <a:rPr lang="en-US" altLang="en-US" sz="1800" i="1" dirty="0">
                <a:solidFill>
                  <a:schemeClr val="bg2"/>
                </a:solidFill>
                <a:latin typeface="Constantia" panose="02030602050306030303" pitchFamily="18" charset="0"/>
              </a:rPr>
              <a:t> </a:t>
            </a:r>
            <a:r>
              <a:rPr lang="en-US" altLang="en-US" sz="1800" i="1" dirty="0" err="1">
                <a:solidFill>
                  <a:schemeClr val="bg2"/>
                </a:solidFill>
                <a:latin typeface="Constantia" panose="02030602050306030303" pitchFamily="18" charset="0"/>
              </a:rPr>
              <a:t>paracentralis</a:t>
            </a:r>
            <a:r>
              <a:rPr lang="en-US" altLang="en-US" sz="1800" i="1" dirty="0">
                <a:solidFill>
                  <a:schemeClr val="bg2"/>
                </a:solidFill>
                <a:latin typeface="Constantia" panose="02030602050306030303" pitchFamily="18" charset="0"/>
              </a:rPr>
              <a:t> </a:t>
            </a:r>
            <a:r>
              <a:rPr lang="en-GB" altLang="en-US" sz="1800" i="1" dirty="0">
                <a:solidFill>
                  <a:schemeClr val="bg2"/>
                </a:solidFill>
                <a:latin typeface="Constantia" panose="02030602050306030303" pitchFamily="18" charset="0"/>
              </a:rPr>
              <a:t>(posterior</a:t>
            </a:r>
            <a:r>
              <a:rPr lang="sr-Cyrl-RS" altLang="en-US" sz="1800" i="1" dirty="0">
                <a:solidFill>
                  <a:schemeClr val="bg2"/>
                </a:solidFill>
                <a:latin typeface="Constantia" panose="02030602050306030303" pitchFamily="18" charset="0"/>
              </a:rPr>
              <a:t> </a:t>
            </a:r>
            <a:r>
              <a:rPr lang="en-GB" altLang="en-US" sz="1800" i="1" dirty="0">
                <a:solidFill>
                  <a:schemeClr val="bg2"/>
                </a:solidFill>
                <a:latin typeface="Constantia" panose="02030602050306030303" pitchFamily="18" charset="0"/>
              </a:rPr>
              <a:t>1</a:t>
            </a:r>
            <a:r>
              <a:rPr lang="sr-Cyrl-RS" altLang="en-US" sz="1800" i="1" dirty="0">
                <a:solidFill>
                  <a:schemeClr val="bg2"/>
                </a:solidFill>
                <a:latin typeface="Constantia" panose="02030602050306030303" pitchFamily="18" charset="0"/>
              </a:rPr>
              <a:t>/3)</a:t>
            </a:r>
          </a:p>
          <a:p>
            <a:pPr eaLnBrk="1" hangingPunct="1">
              <a:lnSpc>
                <a:spcPct val="80000"/>
              </a:lnSpc>
              <a:buClrTx/>
              <a:buSzTx/>
              <a:buNone/>
            </a:pPr>
            <a:r>
              <a:rPr lang="en-GB" altLang="en-US" sz="1800" i="1" dirty="0">
                <a:solidFill>
                  <a:schemeClr val="bg2"/>
                </a:solidFill>
                <a:latin typeface="Constantia" panose="02030602050306030303" pitchFamily="18" charset="0"/>
              </a:rPr>
              <a:t>	   - </a:t>
            </a:r>
            <a:r>
              <a:rPr lang="en-GB" altLang="en-US" sz="1800" i="1" dirty="0" err="1">
                <a:solidFill>
                  <a:schemeClr val="bg2"/>
                </a:solidFill>
                <a:latin typeface="Constantia" panose="02030602050306030303" pitchFamily="18" charset="0"/>
              </a:rPr>
              <a:t>precuneus</a:t>
            </a:r>
            <a:br>
              <a:rPr lang="en-GB" altLang="en-US" sz="1800" i="1" dirty="0">
                <a:solidFill>
                  <a:schemeClr val="bg2"/>
                </a:solidFill>
                <a:latin typeface="Constantia" panose="02030602050306030303" pitchFamily="18" charset="0"/>
              </a:rPr>
            </a:br>
            <a:r>
              <a:rPr lang="en-GB" altLang="en-US" sz="1800" i="1" dirty="0">
                <a:solidFill>
                  <a:schemeClr val="bg2"/>
                </a:solidFill>
                <a:latin typeface="Constantia" panose="02030602050306030303" pitchFamily="18" charset="0"/>
              </a:rPr>
              <a:t>   - gyrus </a:t>
            </a:r>
            <a:r>
              <a:rPr lang="en-GB" altLang="en-US" sz="1800" i="1" dirty="0" err="1">
                <a:solidFill>
                  <a:schemeClr val="bg2"/>
                </a:solidFill>
                <a:latin typeface="Constantia" panose="02030602050306030303" pitchFamily="18" charset="0"/>
              </a:rPr>
              <a:t>cinguli</a:t>
            </a:r>
            <a:r>
              <a:rPr lang="sr-Cyrl-RS" altLang="en-US" sz="1800" i="1" dirty="0">
                <a:solidFill>
                  <a:schemeClr val="bg2"/>
                </a:solidFill>
                <a:latin typeface="Constantia" panose="02030602050306030303" pitchFamily="18" charset="0"/>
              </a:rPr>
              <a:t> (</a:t>
            </a:r>
            <a:r>
              <a:rPr lang="en-GB" altLang="en-US" sz="1800" i="1" dirty="0">
                <a:solidFill>
                  <a:schemeClr val="bg2"/>
                </a:solidFill>
                <a:latin typeface="Constantia" panose="02030602050306030303" pitchFamily="18" charset="0"/>
              </a:rPr>
              <a:t>posterior part</a:t>
            </a:r>
            <a:r>
              <a:rPr lang="sr-Cyrl-RS" altLang="en-US" sz="1800" i="1" dirty="0">
                <a:solidFill>
                  <a:schemeClr val="bg2"/>
                </a:solidFill>
                <a:latin typeface="Constantia" panose="02030602050306030303" pitchFamily="18" charset="0"/>
              </a:rPr>
              <a:t>)</a:t>
            </a:r>
            <a:br>
              <a:rPr lang="en-GB" altLang="en-US" sz="1800" i="1" dirty="0">
                <a:solidFill>
                  <a:schemeClr val="bg2"/>
                </a:solidFill>
                <a:latin typeface="Constantia" panose="02030602050306030303" pitchFamily="18" charset="0"/>
              </a:rPr>
            </a:br>
            <a:r>
              <a:rPr lang="en-GB" altLang="en-US" sz="1800" i="1" dirty="0">
                <a:solidFill>
                  <a:schemeClr val="bg2"/>
                </a:solidFill>
                <a:latin typeface="Constantia" panose="02030602050306030303" pitchFamily="18" charset="0"/>
              </a:rPr>
              <a:t>   - </a:t>
            </a:r>
            <a:r>
              <a:rPr lang="en-GB" altLang="en-US" sz="1800" i="1" dirty="0" err="1">
                <a:solidFill>
                  <a:schemeClr val="bg2"/>
                </a:solidFill>
                <a:latin typeface="Constantia" panose="02030602050306030303" pitchFamily="18" charset="0"/>
              </a:rPr>
              <a:t>induseum</a:t>
            </a:r>
            <a:r>
              <a:rPr lang="en-GB" altLang="en-US" sz="1800" i="1" dirty="0">
                <a:solidFill>
                  <a:schemeClr val="bg2"/>
                </a:solidFill>
                <a:latin typeface="Constantia" panose="02030602050306030303" pitchFamily="18" charset="0"/>
              </a:rPr>
              <a:t> griseum (posterior part)</a:t>
            </a:r>
          </a:p>
          <a:p>
            <a:pPr eaLnBrk="1" hangingPunct="1">
              <a:lnSpc>
                <a:spcPct val="80000"/>
              </a:lnSpc>
              <a:buClrTx/>
              <a:buSzTx/>
              <a:buFontTx/>
              <a:buChar char="•"/>
            </a:pPr>
            <a:r>
              <a:rPr lang="en-US" altLang="en-US" sz="2000" b="1" dirty="0">
                <a:solidFill>
                  <a:schemeClr val="bg2"/>
                </a:solidFill>
                <a:latin typeface="Constantia" panose="02030602050306030303" pitchFamily="18" charset="0"/>
              </a:rPr>
              <a:t>3. </a:t>
            </a:r>
            <a:r>
              <a:rPr lang="en-GB" altLang="en-US" sz="2000" b="1" dirty="0">
                <a:solidFill>
                  <a:schemeClr val="bg2"/>
                </a:solidFill>
                <a:latin typeface="Constantia" panose="02030602050306030303" pitchFamily="18" charset="0"/>
              </a:rPr>
              <a:t>Occipital lobe </a:t>
            </a:r>
            <a:r>
              <a:rPr lang="en-US" altLang="en-US" sz="2000" i="1" dirty="0">
                <a:solidFill>
                  <a:schemeClr val="bg2"/>
                </a:solidFill>
                <a:latin typeface="Constantia" panose="02030602050306030303" pitchFamily="18" charset="0"/>
              </a:rPr>
              <a:t>(</a:t>
            </a:r>
            <a:r>
              <a:rPr lang="en-US" altLang="en-US" sz="2000" i="1" dirty="0" err="1">
                <a:solidFill>
                  <a:schemeClr val="bg2"/>
                </a:solidFill>
                <a:latin typeface="Constantia" panose="02030602050306030303" pitchFamily="18" charset="0"/>
              </a:rPr>
              <a:t>lobus</a:t>
            </a:r>
            <a:r>
              <a:rPr lang="en-US" altLang="en-US" sz="2000" i="1" dirty="0">
                <a:solidFill>
                  <a:schemeClr val="bg2"/>
                </a:solidFill>
                <a:latin typeface="Constantia" panose="02030602050306030303" pitchFamily="18" charset="0"/>
              </a:rPr>
              <a:t> occipitalis)</a:t>
            </a:r>
            <a:r>
              <a:rPr lang="en-GB" altLang="en-US" sz="2000" i="1" dirty="0">
                <a:solidFill>
                  <a:schemeClr val="bg2"/>
                </a:solidFill>
                <a:latin typeface="Constantia" panose="02030602050306030303" pitchFamily="18" charset="0"/>
              </a:rPr>
              <a:t>:</a:t>
            </a:r>
            <a:br>
              <a:rPr lang="en-GB" altLang="en-US" sz="2000" i="1" dirty="0">
                <a:solidFill>
                  <a:schemeClr val="bg2"/>
                </a:solidFill>
                <a:latin typeface="Constantia" panose="02030602050306030303" pitchFamily="18" charset="0"/>
              </a:rPr>
            </a:br>
            <a:r>
              <a:rPr lang="en-GB" altLang="en-US" sz="2000" i="1" dirty="0">
                <a:solidFill>
                  <a:schemeClr val="bg2"/>
                </a:solidFill>
                <a:latin typeface="Constantia" panose="02030602050306030303" pitchFamily="18" charset="0"/>
              </a:rPr>
              <a:t>   </a:t>
            </a:r>
            <a:r>
              <a:rPr lang="en-US" altLang="en-US" sz="1800" i="1" dirty="0">
                <a:solidFill>
                  <a:schemeClr val="bg2"/>
                </a:solidFill>
                <a:latin typeface="Constantia" panose="02030602050306030303" pitchFamily="18" charset="0"/>
              </a:rPr>
              <a:t>- cuneus</a:t>
            </a:r>
            <a:br>
              <a:rPr lang="en-GB" altLang="en-US" sz="1800" i="1" dirty="0">
                <a:solidFill>
                  <a:schemeClr val="bg2"/>
                </a:solidFill>
                <a:latin typeface="Constantia" panose="02030602050306030303" pitchFamily="18" charset="0"/>
              </a:rPr>
            </a:br>
            <a:r>
              <a:rPr lang="en-GB" altLang="en-US" sz="1800" i="1" dirty="0">
                <a:solidFill>
                  <a:schemeClr val="bg2"/>
                </a:solidFill>
                <a:latin typeface="Constantia" panose="02030602050306030303" pitchFamily="18" charset="0"/>
              </a:rPr>
              <a:t>   - </a:t>
            </a:r>
            <a:r>
              <a:rPr lang="en-GB" altLang="en-US" sz="1800" i="1" dirty="0" err="1">
                <a:solidFill>
                  <a:schemeClr val="bg2"/>
                </a:solidFill>
                <a:latin typeface="Constantia" panose="02030602050306030303" pitchFamily="18" charset="0"/>
              </a:rPr>
              <a:t>gyr</a:t>
            </a:r>
            <a:r>
              <a:rPr lang="en-US" altLang="en-US" sz="1800" i="1" dirty="0">
                <a:solidFill>
                  <a:schemeClr val="bg2"/>
                </a:solidFill>
                <a:latin typeface="Constantia" panose="02030602050306030303" pitchFamily="18" charset="0"/>
              </a:rPr>
              <a:t>us lingualis</a:t>
            </a:r>
            <a:br>
              <a:rPr lang="en-US" altLang="en-US" sz="1800" i="1" dirty="0">
                <a:solidFill>
                  <a:schemeClr val="bg2"/>
                </a:solidFill>
                <a:latin typeface="Constantia" panose="02030602050306030303" pitchFamily="18" charset="0"/>
              </a:rPr>
            </a:br>
            <a:r>
              <a:rPr lang="en-US" altLang="en-US" sz="1800" i="1" dirty="0">
                <a:solidFill>
                  <a:schemeClr val="bg2"/>
                </a:solidFill>
                <a:latin typeface="Constantia" panose="02030602050306030303" pitchFamily="18" charset="0"/>
              </a:rPr>
              <a:t>   - isthmus gyri </a:t>
            </a:r>
            <a:r>
              <a:rPr lang="en-US" altLang="en-US" sz="1800" i="1" dirty="0" err="1">
                <a:solidFill>
                  <a:schemeClr val="bg2"/>
                </a:solidFill>
                <a:latin typeface="Constantia" panose="02030602050306030303" pitchFamily="18" charset="0"/>
              </a:rPr>
              <a:t>cinguli</a:t>
            </a:r>
            <a:br>
              <a:rPr lang="en-US" altLang="en-US" sz="1800" i="1" dirty="0">
                <a:solidFill>
                  <a:schemeClr val="bg2"/>
                </a:solidFill>
                <a:latin typeface="Constantia" panose="02030602050306030303" pitchFamily="18" charset="0"/>
              </a:rPr>
            </a:br>
            <a:r>
              <a:rPr lang="en-US" altLang="en-US" sz="1800" i="1" dirty="0">
                <a:solidFill>
                  <a:schemeClr val="bg2"/>
                </a:solidFill>
                <a:latin typeface="Constantia" panose="02030602050306030303" pitchFamily="18" charset="0"/>
              </a:rPr>
              <a:t>   - gyrus </a:t>
            </a:r>
            <a:r>
              <a:rPr lang="en-US" altLang="en-US" sz="1800" i="1" dirty="0" err="1">
                <a:solidFill>
                  <a:schemeClr val="bg2"/>
                </a:solidFill>
                <a:latin typeface="Constantia" panose="02030602050306030303" pitchFamily="18" charset="0"/>
              </a:rPr>
              <a:t>fasciolaris</a:t>
            </a:r>
            <a:endParaRPr lang="en-US" altLang="en-US" sz="1800" i="1" dirty="0">
              <a:solidFill>
                <a:schemeClr val="bg2"/>
              </a:solidFill>
              <a:latin typeface="Constantia" panose="02030602050306030303" pitchFamily="18" charset="0"/>
            </a:endParaRPr>
          </a:p>
          <a:p>
            <a:pPr eaLnBrk="1" hangingPunct="1">
              <a:lnSpc>
                <a:spcPct val="80000"/>
              </a:lnSpc>
              <a:buClrTx/>
              <a:buSzTx/>
              <a:buFontTx/>
              <a:buChar char="•"/>
            </a:pPr>
            <a:r>
              <a:rPr lang="en-US" altLang="en-US" sz="2000" b="1" dirty="0">
                <a:solidFill>
                  <a:schemeClr val="bg2"/>
                </a:solidFill>
                <a:latin typeface="Constantia" panose="02030602050306030303" pitchFamily="18" charset="0"/>
              </a:rPr>
              <a:t>4. Temporal lobe </a:t>
            </a:r>
            <a:r>
              <a:rPr lang="en-US" altLang="en-US" sz="2000" i="1" dirty="0">
                <a:solidFill>
                  <a:schemeClr val="bg2"/>
                </a:solidFill>
                <a:latin typeface="Constantia" panose="02030602050306030303" pitchFamily="18" charset="0"/>
              </a:rPr>
              <a:t>(</a:t>
            </a:r>
            <a:r>
              <a:rPr lang="en-US" altLang="en-US" sz="2000" i="1" dirty="0" err="1">
                <a:solidFill>
                  <a:schemeClr val="bg2"/>
                </a:solidFill>
                <a:latin typeface="Constantia" panose="02030602050306030303" pitchFamily="18" charset="0"/>
              </a:rPr>
              <a:t>lobus</a:t>
            </a:r>
            <a:r>
              <a:rPr lang="en-US" altLang="en-US" sz="2000" i="1" dirty="0">
                <a:solidFill>
                  <a:schemeClr val="bg2"/>
                </a:solidFill>
                <a:latin typeface="Constantia" panose="02030602050306030303" pitchFamily="18" charset="0"/>
              </a:rPr>
              <a:t> temporalis)</a:t>
            </a:r>
            <a:br>
              <a:rPr lang="en-US" altLang="en-US" sz="2000" i="1" dirty="0">
                <a:solidFill>
                  <a:schemeClr val="bg2"/>
                </a:solidFill>
                <a:latin typeface="Constantia" panose="02030602050306030303" pitchFamily="18" charset="0"/>
              </a:rPr>
            </a:br>
            <a:r>
              <a:rPr lang="en-US" altLang="en-US" sz="2000" i="1" dirty="0">
                <a:solidFill>
                  <a:schemeClr val="bg2"/>
                </a:solidFill>
                <a:latin typeface="Constantia" panose="02030602050306030303" pitchFamily="18" charset="0"/>
              </a:rPr>
              <a:t>   </a:t>
            </a:r>
            <a:r>
              <a:rPr lang="en-GB" altLang="en-US" sz="2000" i="1" dirty="0">
                <a:solidFill>
                  <a:schemeClr val="bg2"/>
                </a:solidFill>
                <a:latin typeface="Constantia" panose="02030602050306030303" pitchFamily="18" charset="0"/>
              </a:rPr>
              <a:t> </a:t>
            </a:r>
            <a:r>
              <a:rPr lang="en-GB" altLang="en-US" sz="1800" i="1" dirty="0">
                <a:solidFill>
                  <a:schemeClr val="bg2"/>
                </a:solidFill>
                <a:latin typeface="Constantia" panose="02030602050306030303" pitchFamily="18" charset="0"/>
              </a:rPr>
              <a:t>- gyrus </a:t>
            </a:r>
            <a:r>
              <a:rPr lang="en-US" sz="1800" i="1" dirty="0" err="1">
                <a:solidFill>
                  <a:schemeClr val="bg2"/>
                </a:solidFill>
                <a:latin typeface="Constantia" panose="02030602050306030303" pitchFamily="18" charset="0"/>
              </a:rPr>
              <a:t>parahippocampalis</a:t>
            </a:r>
            <a:r>
              <a:rPr lang="en-US" sz="1800" i="1" dirty="0">
                <a:solidFill>
                  <a:schemeClr val="bg2"/>
                </a:solidFill>
                <a:latin typeface="Constantia" panose="02030602050306030303" pitchFamily="18" charset="0"/>
              </a:rPr>
              <a:t> (s. hippocampi)</a:t>
            </a:r>
            <a:br>
              <a:rPr lang="en-US" sz="1800" i="1" dirty="0">
                <a:solidFill>
                  <a:schemeClr val="bg2"/>
                </a:solidFill>
                <a:latin typeface="Constantia" panose="02030602050306030303" pitchFamily="18" charset="0"/>
              </a:rPr>
            </a:br>
            <a:r>
              <a:rPr lang="en-GB" sz="1600" dirty="0">
                <a:solidFill>
                  <a:schemeClr val="bg2"/>
                </a:solidFill>
                <a:effectLst/>
              </a:rPr>
              <a:t>Its anterior part, the most medial portion of the temporal lobe, curves in the form of a hook; it is known as the </a:t>
            </a:r>
            <a:r>
              <a:rPr lang="en-GB" sz="1600" b="1" dirty="0">
                <a:solidFill>
                  <a:schemeClr val="bg2"/>
                </a:solidFill>
                <a:effectLst/>
              </a:rPr>
              <a:t>uncus</a:t>
            </a:r>
            <a:endParaRPr lang="en-US" sz="1800" i="1" dirty="0">
              <a:solidFill>
                <a:schemeClr val="bg2"/>
              </a:solidFill>
              <a:latin typeface="Constantia" panose="02030602050306030303" pitchFamily="18" charset="0"/>
            </a:endParaRPr>
          </a:p>
          <a:p>
            <a:pPr eaLnBrk="1" hangingPunct="1">
              <a:spcBef>
                <a:spcPts val="0"/>
              </a:spcBef>
              <a:buFontTx/>
              <a:buNone/>
            </a:pPr>
            <a:r>
              <a:rPr lang="en-US" sz="1800" i="1" dirty="0">
                <a:solidFill>
                  <a:schemeClr val="bg2"/>
                </a:solidFill>
                <a:latin typeface="Constantia" panose="02030602050306030303" pitchFamily="18" charset="0"/>
              </a:rPr>
              <a:t>	    - gyrus </a:t>
            </a:r>
            <a:r>
              <a:rPr lang="en-US" sz="1800" i="1" dirty="0" err="1">
                <a:solidFill>
                  <a:schemeClr val="bg2"/>
                </a:solidFill>
                <a:latin typeface="Constantia" panose="02030602050306030303" pitchFamily="18" charset="0"/>
              </a:rPr>
              <a:t>dentatus</a:t>
            </a:r>
            <a:endParaRPr lang="en-US" altLang="en-US" sz="1800" i="1" dirty="0">
              <a:solidFill>
                <a:schemeClr val="bg2"/>
              </a:solidFill>
              <a:latin typeface="Constantia" panose="02030602050306030303" pitchFamily="18" charset="0"/>
            </a:endParaRPr>
          </a:p>
          <a:p>
            <a:pPr eaLnBrk="1" hangingPunct="1">
              <a:lnSpc>
                <a:spcPct val="80000"/>
              </a:lnSpc>
              <a:buClrTx/>
              <a:buSzTx/>
              <a:buFontTx/>
              <a:buNone/>
            </a:pPr>
            <a:endParaRPr lang="en-US" altLang="en-US" sz="2000" i="1" dirty="0">
              <a:solidFill>
                <a:schemeClr val="bg2"/>
              </a:solidFill>
              <a:latin typeface="Constantia" panose="02030602050306030303" pitchFamily="18" charset="0"/>
            </a:endParaRPr>
          </a:p>
        </p:txBody>
      </p:sp>
      <p:sp useBgFill="1">
        <p:nvSpPr>
          <p:cNvPr id="35844" name="Content Placeholder 3">
            <a:extLst>
              <a:ext uri="{FF2B5EF4-FFF2-40B4-BE49-F238E27FC236}">
                <a16:creationId xmlns:a16="http://schemas.microsoft.com/office/drawing/2014/main" id="{70CAB877-6895-BC4E-764E-348C42E51894}"/>
              </a:ext>
            </a:extLst>
          </p:cNvPr>
          <p:cNvSpPr>
            <a:spLocks noGrp="1" noChangeArrowheads="1"/>
          </p:cNvSpPr>
          <p:nvPr/>
        </p:nvSpPr>
        <p:spPr bwMode="auto">
          <a:xfrm>
            <a:off x="5364088" y="3172399"/>
            <a:ext cx="3779912" cy="3620505"/>
          </a:xfrm>
          <a:prstGeom prst="rect">
            <a:avLst/>
          </a:prstGeom>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marL="342900" indent="-342900">
              <a:spcBef>
                <a:spcPct val="20000"/>
              </a:spcBef>
              <a:buClr>
                <a:schemeClr val="tx2"/>
              </a:buClr>
              <a:buSzPct val="75000"/>
              <a:buFont typeface="Wingdings" panose="05000000000000000000" pitchFamily="2" charset="2"/>
              <a:buChar char="n"/>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chemeClr val="folHlink"/>
              </a:buClr>
              <a:buSzPct val="60000"/>
              <a:buFont typeface="Wingdings" panose="05000000000000000000" pitchFamily="2" charset="2"/>
              <a:buChar char="u"/>
              <a:defRPr sz="32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chemeClr val="tx2"/>
              </a:buClr>
              <a:buSzPct val="60000"/>
              <a:buFont typeface="Wingdings" panose="05000000000000000000" pitchFamily="2" charset="2"/>
              <a:buChar char="t"/>
              <a:defRPr sz="32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9pPr>
          </a:lstStyle>
          <a:p>
            <a:pPr eaLnBrk="1" hangingPunct="1">
              <a:buClrTx/>
              <a:buSzTx/>
              <a:buFontTx/>
              <a:buChar char="•"/>
            </a:pPr>
            <a:r>
              <a:rPr lang="en-GB" altLang="en-US" sz="1800" b="1" dirty="0">
                <a:solidFill>
                  <a:schemeClr val="bg2"/>
                </a:solidFill>
                <a:latin typeface="Constantia" panose="02030602050306030303" pitchFamily="18" charset="0"/>
              </a:rPr>
              <a:t>Grooves</a:t>
            </a:r>
            <a:endParaRPr lang="en-US" altLang="en-US" sz="1800" b="1" dirty="0">
              <a:solidFill>
                <a:schemeClr val="bg2"/>
              </a:solidFill>
              <a:latin typeface="Constantia" panose="02030602050306030303" pitchFamily="18" charset="0"/>
            </a:endParaRPr>
          </a:p>
          <a:p>
            <a:pPr eaLnBrk="1" hangingPunct="1">
              <a:buClrTx/>
              <a:buSzTx/>
              <a:buFontTx/>
              <a:buNone/>
            </a:pPr>
            <a:r>
              <a:rPr lang="sr-Cyrl-RS" altLang="en-US" sz="1800" b="1" dirty="0">
                <a:solidFill>
                  <a:schemeClr val="bg2"/>
                </a:solidFill>
                <a:latin typeface="Constantia" panose="02030602050306030303" pitchFamily="18" charset="0"/>
              </a:rPr>
              <a:t>	</a:t>
            </a:r>
            <a:r>
              <a:rPr lang="en-US" altLang="en-US" sz="1800" b="1" dirty="0">
                <a:solidFill>
                  <a:schemeClr val="bg2"/>
                </a:solidFill>
                <a:latin typeface="Constantia" panose="02030602050306030303" pitchFamily="18" charset="0"/>
              </a:rPr>
              <a:t>1. </a:t>
            </a:r>
            <a:r>
              <a:rPr lang="en-GB" altLang="en-US" sz="1800" b="1" dirty="0">
                <a:solidFill>
                  <a:schemeClr val="bg2"/>
                </a:solidFill>
                <a:latin typeface="Constantia" panose="02030602050306030303" pitchFamily="18" charset="0"/>
              </a:rPr>
              <a:t>External</a:t>
            </a:r>
            <a:endParaRPr lang="en-US" altLang="en-US" sz="1800" b="1" dirty="0">
              <a:solidFill>
                <a:schemeClr val="bg2"/>
              </a:solidFill>
              <a:latin typeface="Constantia" panose="02030602050306030303" pitchFamily="18" charset="0"/>
            </a:endParaRPr>
          </a:p>
          <a:p>
            <a:pPr eaLnBrk="1" hangingPunct="1">
              <a:buClrTx/>
              <a:buSzTx/>
              <a:buFontTx/>
              <a:buNone/>
            </a:pPr>
            <a:r>
              <a:rPr lang="sr-Cyrl-RS" altLang="en-US" sz="1800" dirty="0">
                <a:solidFill>
                  <a:schemeClr val="bg2"/>
                </a:solidFill>
                <a:latin typeface="Constantia" panose="02030602050306030303" pitchFamily="18" charset="0"/>
              </a:rPr>
              <a:t>	</a:t>
            </a:r>
            <a:r>
              <a:rPr lang="en-US" altLang="en-US" sz="1800" dirty="0">
                <a:solidFill>
                  <a:schemeClr val="bg2"/>
                </a:solidFill>
                <a:latin typeface="Constantia" panose="02030602050306030303" pitchFamily="18" charset="0"/>
              </a:rPr>
              <a:t>-</a:t>
            </a:r>
            <a:r>
              <a:rPr lang="en-US" altLang="en-US" sz="1800" i="1" dirty="0">
                <a:solidFill>
                  <a:schemeClr val="bg2"/>
                </a:solidFill>
                <a:latin typeface="Constantia" panose="02030602050306030303" pitchFamily="18" charset="0"/>
              </a:rPr>
              <a:t>sulcus </a:t>
            </a:r>
            <a:r>
              <a:rPr lang="en-US" altLang="en-US" sz="1800" i="1" dirty="0" err="1">
                <a:solidFill>
                  <a:schemeClr val="bg2"/>
                </a:solidFill>
                <a:latin typeface="Constantia" panose="02030602050306030303" pitchFamily="18" charset="0"/>
              </a:rPr>
              <a:t>cinguli</a:t>
            </a:r>
            <a:endParaRPr lang="en-US" altLang="en-US" sz="1800" i="1" dirty="0">
              <a:solidFill>
                <a:schemeClr val="bg2"/>
              </a:solidFill>
              <a:latin typeface="Constantia" panose="02030602050306030303" pitchFamily="18" charset="0"/>
            </a:endParaRPr>
          </a:p>
          <a:p>
            <a:pPr eaLnBrk="1" hangingPunct="1">
              <a:buClrTx/>
              <a:buSzTx/>
              <a:buFontTx/>
              <a:buNone/>
            </a:pPr>
            <a:r>
              <a:rPr lang="sr-Cyrl-RS" altLang="en-US" sz="1800" i="1" dirty="0">
                <a:solidFill>
                  <a:schemeClr val="bg2"/>
                </a:solidFill>
                <a:latin typeface="Constantia" panose="02030602050306030303" pitchFamily="18" charset="0"/>
              </a:rPr>
              <a:t>	</a:t>
            </a:r>
            <a:r>
              <a:rPr lang="en-US" altLang="en-US" sz="1800" i="1" dirty="0">
                <a:solidFill>
                  <a:schemeClr val="bg2"/>
                </a:solidFill>
                <a:latin typeface="Constantia" panose="02030602050306030303" pitchFamily="18" charset="0"/>
              </a:rPr>
              <a:t>-sulcus </a:t>
            </a:r>
            <a:r>
              <a:rPr lang="en-US" altLang="en-US" sz="1800" i="1" dirty="0" err="1">
                <a:solidFill>
                  <a:schemeClr val="bg2"/>
                </a:solidFill>
                <a:latin typeface="Constantia" panose="02030602050306030303" pitchFamily="18" charset="0"/>
              </a:rPr>
              <a:t>parietooccipitalis</a:t>
            </a:r>
            <a:endParaRPr lang="en-US" altLang="en-US" sz="1800" i="1" dirty="0">
              <a:solidFill>
                <a:schemeClr val="bg2"/>
              </a:solidFill>
              <a:latin typeface="Constantia" panose="02030602050306030303" pitchFamily="18" charset="0"/>
            </a:endParaRPr>
          </a:p>
          <a:p>
            <a:pPr eaLnBrk="1" hangingPunct="1">
              <a:buClrTx/>
              <a:buSzTx/>
              <a:buFontTx/>
              <a:buNone/>
            </a:pPr>
            <a:r>
              <a:rPr lang="en-US" altLang="en-US" sz="1800" i="1" dirty="0">
                <a:solidFill>
                  <a:schemeClr val="bg2"/>
                </a:solidFill>
                <a:latin typeface="Constantia" panose="02030602050306030303" pitchFamily="18" charset="0"/>
              </a:rPr>
              <a:t>      - sulcus </a:t>
            </a:r>
            <a:r>
              <a:rPr lang="en-US" altLang="en-US" sz="1800" i="1" dirty="0" err="1">
                <a:solidFill>
                  <a:schemeClr val="bg2"/>
                </a:solidFill>
                <a:latin typeface="Constantia" panose="02030602050306030303" pitchFamily="18" charset="0"/>
              </a:rPr>
              <a:t>calcarinus</a:t>
            </a:r>
            <a:endParaRPr lang="en-US" altLang="en-US" sz="1800" i="1" dirty="0">
              <a:solidFill>
                <a:schemeClr val="bg2"/>
              </a:solidFill>
              <a:latin typeface="Constantia" panose="02030602050306030303" pitchFamily="18" charset="0"/>
            </a:endParaRPr>
          </a:p>
          <a:p>
            <a:pPr eaLnBrk="1" hangingPunct="1">
              <a:buClrTx/>
              <a:buSzTx/>
              <a:buFontTx/>
              <a:buNone/>
            </a:pPr>
            <a:r>
              <a:rPr lang="sr-Cyrl-RS" altLang="en-US" sz="1800" b="1" dirty="0">
                <a:solidFill>
                  <a:schemeClr val="bg2"/>
                </a:solidFill>
                <a:latin typeface="Constantia" panose="02030602050306030303" pitchFamily="18" charset="0"/>
              </a:rPr>
              <a:t>	</a:t>
            </a:r>
            <a:r>
              <a:rPr lang="en-US" altLang="en-US" sz="1800" b="1" dirty="0">
                <a:solidFill>
                  <a:schemeClr val="bg2"/>
                </a:solidFill>
                <a:latin typeface="Constantia" panose="02030602050306030303" pitchFamily="18" charset="0"/>
              </a:rPr>
              <a:t>2</a:t>
            </a:r>
            <a:r>
              <a:rPr lang="en-US" altLang="en-US" sz="1800" dirty="0">
                <a:solidFill>
                  <a:schemeClr val="bg2"/>
                </a:solidFill>
                <a:latin typeface="Constantia" panose="02030602050306030303" pitchFamily="18" charset="0"/>
              </a:rPr>
              <a:t>. </a:t>
            </a:r>
            <a:r>
              <a:rPr lang="en-GB" altLang="en-US" sz="1800" b="1" dirty="0">
                <a:solidFill>
                  <a:schemeClr val="bg2"/>
                </a:solidFill>
                <a:latin typeface="Constantia" panose="02030602050306030303" pitchFamily="18" charset="0"/>
              </a:rPr>
              <a:t>Internal</a:t>
            </a:r>
            <a:endParaRPr lang="sr-Cyrl-CS" altLang="en-US" sz="1800" b="1" dirty="0">
              <a:solidFill>
                <a:schemeClr val="bg2"/>
              </a:solidFill>
              <a:latin typeface="Constantia" panose="02030602050306030303" pitchFamily="18" charset="0"/>
            </a:endParaRPr>
          </a:p>
          <a:p>
            <a:pPr eaLnBrk="1" hangingPunct="1">
              <a:buClrTx/>
              <a:buSzTx/>
              <a:buFontTx/>
              <a:buNone/>
            </a:pPr>
            <a:r>
              <a:rPr lang="sr-Cyrl-RS" altLang="en-US" sz="1800" b="1" dirty="0">
                <a:solidFill>
                  <a:schemeClr val="bg2"/>
                </a:solidFill>
                <a:latin typeface="Constantia" panose="02030602050306030303" pitchFamily="18" charset="0"/>
              </a:rPr>
              <a:t>	</a:t>
            </a:r>
            <a:r>
              <a:rPr lang="en-US" altLang="en-US" sz="1800" dirty="0">
                <a:solidFill>
                  <a:schemeClr val="bg2"/>
                </a:solidFill>
                <a:latin typeface="Constantia" panose="02030602050306030303" pitchFamily="18" charset="0"/>
              </a:rPr>
              <a:t>-</a:t>
            </a:r>
            <a:r>
              <a:rPr lang="en-US" altLang="en-US" sz="1800" i="1" dirty="0">
                <a:solidFill>
                  <a:schemeClr val="bg2"/>
                </a:solidFill>
                <a:latin typeface="Constantia" panose="02030602050306030303" pitchFamily="18" charset="0"/>
              </a:rPr>
              <a:t>sulcus corporis </a:t>
            </a:r>
            <a:r>
              <a:rPr lang="en-US" altLang="en-US" sz="1800" i="1" dirty="0" err="1">
                <a:solidFill>
                  <a:schemeClr val="bg2"/>
                </a:solidFill>
                <a:latin typeface="Constantia" panose="02030602050306030303" pitchFamily="18" charset="0"/>
              </a:rPr>
              <a:t>callosi</a:t>
            </a:r>
            <a:endParaRPr lang="en-US" altLang="en-US" sz="1800" i="1" dirty="0">
              <a:solidFill>
                <a:schemeClr val="bg2"/>
              </a:solidFill>
              <a:latin typeface="Constantia" panose="02030602050306030303" pitchFamily="18" charset="0"/>
            </a:endParaRPr>
          </a:p>
          <a:p>
            <a:pPr eaLnBrk="1" hangingPunct="1">
              <a:buClrTx/>
              <a:buSzTx/>
              <a:buFontTx/>
              <a:buNone/>
            </a:pPr>
            <a:r>
              <a:rPr lang="sr-Cyrl-RS" altLang="en-US" sz="1800" dirty="0">
                <a:solidFill>
                  <a:schemeClr val="bg2"/>
                </a:solidFill>
                <a:latin typeface="Constantia" panose="02030602050306030303" pitchFamily="18" charset="0"/>
              </a:rPr>
              <a:t>* </a:t>
            </a:r>
            <a:r>
              <a:rPr lang="en-GB" altLang="en-US" sz="1800" dirty="0">
                <a:solidFill>
                  <a:schemeClr val="bg2"/>
                </a:solidFill>
                <a:latin typeface="Constantia" panose="02030602050306030303" pitchFamily="18" charset="0"/>
              </a:rPr>
              <a:t>Gyri on medial surface are divided into</a:t>
            </a:r>
            <a:r>
              <a:rPr lang="sr-Cyrl-CS" altLang="en-US" sz="1800" dirty="0">
                <a:solidFill>
                  <a:schemeClr val="bg2"/>
                </a:solidFill>
                <a:latin typeface="Constantia" panose="02030602050306030303" pitchFamily="18" charset="0"/>
              </a:rPr>
              <a:t>:</a:t>
            </a:r>
          </a:p>
          <a:p>
            <a:pPr lvl="1" eaLnBrk="1" hangingPunct="1">
              <a:buClrTx/>
              <a:buSzTx/>
              <a:buFontTx/>
              <a:buAutoNum type="arabicPeriod"/>
            </a:pPr>
            <a:r>
              <a:rPr lang="en-GB" altLang="en-US" sz="1800" dirty="0">
                <a:solidFill>
                  <a:schemeClr val="bg2"/>
                </a:solidFill>
                <a:latin typeface="Constantia" panose="02030602050306030303" pitchFamily="18" charset="0"/>
              </a:rPr>
              <a:t>Peripheral </a:t>
            </a:r>
            <a:r>
              <a:rPr lang="en-US" altLang="en-US" sz="1800" dirty="0">
                <a:solidFill>
                  <a:schemeClr val="bg2"/>
                </a:solidFill>
                <a:latin typeface="Constantia" panose="02030602050306030303" pitchFamily="18" charset="0"/>
              </a:rPr>
              <a:t> (</a:t>
            </a:r>
            <a:r>
              <a:rPr lang="en-GB" altLang="en-US" sz="1800" dirty="0">
                <a:solidFill>
                  <a:schemeClr val="bg2"/>
                </a:solidFill>
                <a:latin typeface="Constantia" panose="02030602050306030303" pitchFamily="18" charset="0"/>
              </a:rPr>
              <a:t>lobar</a:t>
            </a:r>
            <a:r>
              <a:rPr lang="en-US" altLang="en-US" sz="1800" dirty="0">
                <a:solidFill>
                  <a:schemeClr val="bg2"/>
                </a:solidFill>
                <a:latin typeface="Constantia" panose="02030602050306030303" pitchFamily="18" charset="0"/>
              </a:rPr>
              <a:t>) </a:t>
            </a:r>
            <a:r>
              <a:rPr lang="en-GB" altLang="en-US" sz="1800" dirty="0">
                <a:solidFill>
                  <a:schemeClr val="bg2"/>
                </a:solidFill>
                <a:latin typeface="Constantia" panose="02030602050306030303" pitchFamily="18" charset="0"/>
              </a:rPr>
              <a:t>part</a:t>
            </a:r>
            <a:endParaRPr lang="sr-Cyrl-CS" altLang="en-US" sz="1800" dirty="0">
              <a:solidFill>
                <a:schemeClr val="bg2"/>
              </a:solidFill>
              <a:latin typeface="Constantia" panose="02030602050306030303" pitchFamily="18" charset="0"/>
            </a:endParaRPr>
          </a:p>
          <a:p>
            <a:pPr lvl="1" eaLnBrk="1" hangingPunct="1">
              <a:buClrTx/>
              <a:buSzTx/>
              <a:buFontTx/>
              <a:buAutoNum type="arabicPeriod"/>
            </a:pPr>
            <a:r>
              <a:rPr lang="en-GB" altLang="en-US" sz="1800" dirty="0">
                <a:solidFill>
                  <a:schemeClr val="bg2"/>
                </a:solidFill>
                <a:latin typeface="Constantia" panose="02030602050306030303" pitchFamily="18" charset="0"/>
              </a:rPr>
              <a:t>Inner</a:t>
            </a:r>
            <a:r>
              <a:rPr lang="en-US" altLang="en-US" sz="1800" dirty="0">
                <a:solidFill>
                  <a:schemeClr val="bg2"/>
                </a:solidFill>
                <a:latin typeface="Constantia" panose="02030602050306030303" pitchFamily="18" charset="0"/>
              </a:rPr>
              <a:t> (</a:t>
            </a:r>
            <a:r>
              <a:rPr lang="en-GB" altLang="en-US" sz="1800" dirty="0">
                <a:solidFill>
                  <a:schemeClr val="bg2"/>
                </a:solidFill>
                <a:latin typeface="Constantia" panose="02030602050306030303" pitchFamily="18" charset="0"/>
              </a:rPr>
              <a:t>limbic</a:t>
            </a:r>
            <a:r>
              <a:rPr lang="en-US" altLang="en-US" sz="1800" dirty="0">
                <a:solidFill>
                  <a:schemeClr val="bg2"/>
                </a:solidFill>
                <a:latin typeface="Constantia" panose="02030602050306030303" pitchFamily="18" charset="0"/>
              </a:rPr>
              <a:t>) part</a:t>
            </a:r>
            <a:endParaRPr lang="sr-Cyrl-CS" altLang="en-US" sz="1800" dirty="0">
              <a:solidFill>
                <a:schemeClr val="bg2"/>
              </a:solidFill>
              <a:latin typeface="Constantia" panose="02030602050306030303" pitchFamily="18" charset="0"/>
            </a:endParaRPr>
          </a:p>
          <a:p>
            <a:pPr eaLnBrk="1" hangingPunct="1">
              <a:buClrTx/>
              <a:buSzTx/>
              <a:buFontTx/>
              <a:buAutoNum type="arabicPeriod"/>
            </a:pPr>
            <a:endParaRPr lang="en-US" altLang="en-US" sz="1800" dirty="0">
              <a:latin typeface="Constantia" panose="02030602050306030303" pitchFamily="18" charset="0"/>
            </a:endParaRPr>
          </a:p>
          <a:p>
            <a:pPr eaLnBrk="1" hangingPunct="1">
              <a:buClrTx/>
              <a:buSzTx/>
              <a:buFontTx/>
              <a:buAutoNum type="arabicPeriod"/>
            </a:pPr>
            <a:endParaRPr lang="en-US" altLang="en-US" sz="1800" dirty="0">
              <a:latin typeface="Constantia" panose="02030602050306030303" pitchFamily="18" charset="0"/>
            </a:endParaRPr>
          </a:p>
          <a:p>
            <a:pPr eaLnBrk="1" hangingPunct="1">
              <a:buClrTx/>
              <a:buSzTx/>
              <a:buFontTx/>
              <a:buChar char="•"/>
            </a:pPr>
            <a:endParaRPr lang="en-US" altLang="en-US" sz="1800" dirty="0">
              <a:latin typeface="Constantia" panose="02030602050306030303" pitchFamily="18" charset="0"/>
            </a:endParaRPr>
          </a:p>
        </p:txBody>
      </p:sp>
      <p:pic>
        <p:nvPicPr>
          <p:cNvPr id="2" name="Picture 2">
            <a:extLst>
              <a:ext uri="{FF2B5EF4-FFF2-40B4-BE49-F238E27FC236}">
                <a16:creationId xmlns:a16="http://schemas.microsoft.com/office/drawing/2014/main" id="{3DB50BD5-124E-14D1-3B39-320F31D6272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7436" t="-150" r="38107" b="39708"/>
          <a:stretch>
            <a:fillRect/>
          </a:stretch>
        </p:blipFill>
        <p:spPr bwMode="auto">
          <a:xfrm>
            <a:off x="5478461" y="127000"/>
            <a:ext cx="3665539" cy="3045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66562" name="Picture 2"/>
          <p:cNvPicPr>
            <a:picLocks noChangeAspect="1" noChangeArrowheads="1"/>
          </p:cNvPicPr>
          <p:nvPr/>
        </p:nvPicPr>
        <p:blipFill>
          <a:blip r:embed="rId2">
            <a:extLst>
              <a:ext uri="{28A0092B-C50C-407E-A947-70E740481C1C}">
                <a14:useLocalDpi xmlns:a14="http://schemas.microsoft.com/office/drawing/2010/main" val="0"/>
              </a:ext>
            </a:extLst>
          </a:blip>
          <a:srcRect l="24609" t="19687" r="20898" b="20313"/>
          <a:stretch>
            <a:fillRect/>
          </a:stretch>
        </p:blipFill>
        <p:spPr bwMode="auto">
          <a:xfrm>
            <a:off x="1331913" y="2708275"/>
            <a:ext cx="5729287" cy="3943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563" name="Title 1"/>
          <p:cNvSpPr txBox="1">
            <a:spLocks/>
          </p:cNvSpPr>
          <p:nvPr/>
        </p:nvSpPr>
        <p:spPr bwMode="auto">
          <a:xfrm>
            <a:off x="36513" y="30163"/>
            <a:ext cx="3960812"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GB" altLang="en-US" sz="2800" b="1" dirty="0">
                <a:solidFill>
                  <a:schemeClr val="bg1">
                    <a:lumMod val="50000"/>
                  </a:schemeClr>
                </a:solidFill>
                <a:latin typeface="Constantia" panose="02030602050306030303" pitchFamily="18" charset="0"/>
              </a:rPr>
              <a:t>Inner (medial) surface</a:t>
            </a:r>
            <a:br>
              <a:rPr lang="sr-Cyrl-CS" altLang="en-US" sz="2800" b="1" dirty="0">
                <a:solidFill>
                  <a:schemeClr val="bg1">
                    <a:lumMod val="50000"/>
                  </a:schemeClr>
                </a:solidFill>
                <a:latin typeface="Constantia" panose="02030602050306030303" pitchFamily="18" charset="0"/>
              </a:rPr>
            </a:br>
            <a:r>
              <a:rPr lang="en-US" altLang="en-US" sz="2800" b="1" i="1" dirty="0">
                <a:solidFill>
                  <a:schemeClr val="bg1">
                    <a:lumMod val="50000"/>
                  </a:schemeClr>
                </a:solidFill>
                <a:latin typeface="Constantia" panose="02030602050306030303" pitchFamily="18" charset="0"/>
              </a:rPr>
              <a:t>(</a:t>
            </a:r>
            <a:r>
              <a:rPr lang="en-US" altLang="en-US" sz="2800" b="1" i="1" dirty="0" err="1">
                <a:solidFill>
                  <a:schemeClr val="bg1">
                    <a:lumMod val="50000"/>
                  </a:schemeClr>
                </a:solidFill>
                <a:latin typeface="Constantia" panose="02030602050306030303" pitchFamily="18" charset="0"/>
              </a:rPr>
              <a:t>Facies</a:t>
            </a:r>
            <a:r>
              <a:rPr lang="en-US" altLang="en-US" sz="2800" b="1" i="1" dirty="0">
                <a:solidFill>
                  <a:schemeClr val="bg1">
                    <a:lumMod val="50000"/>
                  </a:schemeClr>
                </a:solidFill>
                <a:latin typeface="Constantia" panose="02030602050306030303" pitchFamily="18" charset="0"/>
              </a:rPr>
              <a:t> </a:t>
            </a:r>
            <a:r>
              <a:rPr lang="en-US" altLang="en-US" sz="2800" b="1" i="1" dirty="0" err="1">
                <a:solidFill>
                  <a:schemeClr val="bg1">
                    <a:lumMod val="50000"/>
                  </a:schemeClr>
                </a:solidFill>
                <a:latin typeface="Constantia" panose="02030602050306030303" pitchFamily="18" charset="0"/>
              </a:rPr>
              <a:t>medialis</a:t>
            </a:r>
            <a:r>
              <a:rPr lang="en-US" altLang="en-US" sz="2800" b="1" i="1" dirty="0">
                <a:solidFill>
                  <a:schemeClr val="bg1">
                    <a:lumMod val="50000"/>
                  </a:schemeClr>
                </a:solidFill>
                <a:latin typeface="Constantia" panose="02030602050306030303" pitchFamily="18" charset="0"/>
              </a:rPr>
              <a:t>)</a:t>
            </a:r>
            <a:endParaRPr lang="en-US" altLang="en-US" sz="2800" dirty="0">
              <a:solidFill>
                <a:schemeClr val="bg1">
                  <a:lumMod val="50000"/>
                </a:schemeClr>
              </a:solidFill>
            </a:endParaRPr>
          </a:p>
        </p:txBody>
      </p:sp>
      <p:sp useBgFill="1">
        <p:nvSpPr>
          <p:cNvPr id="4" name="Content Placeholder 3"/>
          <p:cNvSpPr>
            <a:spLocks noGrp="1" noChangeArrowheads="1"/>
          </p:cNvSpPr>
          <p:nvPr/>
        </p:nvSpPr>
        <p:spPr bwMode="auto">
          <a:xfrm>
            <a:off x="2016125" y="1401763"/>
            <a:ext cx="4038600" cy="1008062"/>
          </a:xfrm>
          <a:prstGeom prst="rect">
            <a:avLst/>
          </a:prstGeom>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marL="342900" indent="-342900">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defRPr/>
            </a:pPr>
            <a:r>
              <a:rPr lang="en-GB" altLang="en-US" sz="1800" dirty="0">
                <a:solidFill>
                  <a:schemeClr val="bg2"/>
                </a:solidFill>
                <a:latin typeface="Constantia" panose="02030602050306030303" pitchFamily="18" charset="0"/>
              </a:rPr>
              <a:t>We can describe</a:t>
            </a:r>
            <a:r>
              <a:rPr lang="sr-Cyrl-CS" altLang="en-US" sz="1800" dirty="0">
                <a:solidFill>
                  <a:schemeClr val="bg2"/>
                </a:solidFill>
                <a:latin typeface="Constantia" panose="02030602050306030303" pitchFamily="18" charset="0"/>
              </a:rPr>
              <a:t>:</a:t>
            </a:r>
          </a:p>
          <a:p>
            <a:pPr eaLnBrk="1" hangingPunct="1">
              <a:buFontTx/>
              <a:buAutoNum type="arabicPeriod"/>
              <a:defRPr/>
            </a:pPr>
            <a:r>
              <a:rPr lang="en-GB" altLang="en-US" sz="1800" dirty="0">
                <a:solidFill>
                  <a:schemeClr val="bg2"/>
                </a:solidFill>
                <a:latin typeface="Constantia" panose="02030602050306030303" pitchFamily="18" charset="0"/>
              </a:rPr>
              <a:t>peripheral </a:t>
            </a:r>
            <a:r>
              <a:rPr lang="en-US" altLang="en-US" sz="1800" dirty="0">
                <a:solidFill>
                  <a:schemeClr val="bg2"/>
                </a:solidFill>
                <a:latin typeface="Constantia" panose="02030602050306030303" pitchFamily="18" charset="0"/>
              </a:rPr>
              <a:t>(</a:t>
            </a:r>
            <a:r>
              <a:rPr lang="en-GB" altLang="en-US" sz="1800" dirty="0">
                <a:solidFill>
                  <a:schemeClr val="bg2"/>
                </a:solidFill>
                <a:latin typeface="Constantia" panose="02030602050306030303" pitchFamily="18" charset="0"/>
              </a:rPr>
              <a:t>lobar</a:t>
            </a:r>
            <a:r>
              <a:rPr lang="en-US" altLang="en-US" sz="1800" dirty="0">
                <a:solidFill>
                  <a:schemeClr val="bg2"/>
                </a:solidFill>
                <a:latin typeface="Constantia" panose="02030602050306030303" pitchFamily="18" charset="0"/>
              </a:rPr>
              <a:t>) </a:t>
            </a:r>
            <a:r>
              <a:rPr lang="en-GB" altLang="en-US" sz="1800" dirty="0">
                <a:solidFill>
                  <a:schemeClr val="bg2"/>
                </a:solidFill>
                <a:latin typeface="Constantia" panose="02030602050306030303" pitchFamily="18" charset="0"/>
              </a:rPr>
              <a:t>part</a:t>
            </a:r>
            <a:endParaRPr lang="en-US" altLang="en-US" sz="1800" dirty="0">
              <a:solidFill>
                <a:schemeClr val="bg2"/>
              </a:solidFill>
              <a:latin typeface="Constantia" panose="02030602050306030303" pitchFamily="18" charset="0"/>
            </a:endParaRPr>
          </a:p>
          <a:p>
            <a:pPr eaLnBrk="1" hangingPunct="1">
              <a:buFontTx/>
              <a:buAutoNum type="arabicPeriod"/>
              <a:defRPr/>
            </a:pPr>
            <a:r>
              <a:rPr lang="en-GB" altLang="en-US" sz="1800" dirty="0">
                <a:solidFill>
                  <a:schemeClr val="bg2"/>
                </a:solidFill>
                <a:latin typeface="Constantia" panose="02030602050306030303" pitchFamily="18" charset="0"/>
              </a:rPr>
              <a:t>inner</a:t>
            </a:r>
            <a:r>
              <a:rPr lang="en-US" altLang="en-US" sz="1800" dirty="0">
                <a:solidFill>
                  <a:schemeClr val="bg2"/>
                </a:solidFill>
                <a:latin typeface="Constantia" panose="02030602050306030303" pitchFamily="18" charset="0"/>
              </a:rPr>
              <a:t> (</a:t>
            </a:r>
            <a:r>
              <a:rPr lang="en-GB" altLang="en-US" sz="1800" dirty="0">
                <a:solidFill>
                  <a:schemeClr val="bg2"/>
                </a:solidFill>
                <a:latin typeface="Constantia" panose="02030602050306030303" pitchFamily="18" charset="0"/>
              </a:rPr>
              <a:t>limbic</a:t>
            </a:r>
            <a:r>
              <a:rPr lang="en-US" altLang="en-US" sz="1800" dirty="0">
                <a:solidFill>
                  <a:schemeClr val="bg2"/>
                </a:solidFill>
                <a:latin typeface="Constantia" panose="02030602050306030303" pitchFamily="18" charset="0"/>
              </a:rPr>
              <a:t>) </a:t>
            </a:r>
            <a:r>
              <a:rPr lang="en-GB" altLang="en-US" sz="1800" dirty="0">
                <a:solidFill>
                  <a:schemeClr val="bg2"/>
                </a:solidFill>
                <a:latin typeface="Constantia" panose="02030602050306030303" pitchFamily="18" charset="0"/>
              </a:rPr>
              <a:t>part (lobe)</a:t>
            </a:r>
          </a:p>
          <a:p>
            <a:pPr eaLnBrk="1" hangingPunct="1">
              <a:buFontTx/>
              <a:buAutoNum type="arabicPeriod"/>
              <a:defRPr/>
            </a:pPr>
            <a:endParaRPr lang="en-GB" altLang="en-US" sz="1800" dirty="0">
              <a:latin typeface="Constantia" panose="02030602050306030303" pitchFamily="18" charset="0"/>
            </a:endParaRPr>
          </a:p>
          <a:p>
            <a:pPr eaLnBrk="1" hangingPunct="1">
              <a:buFontTx/>
              <a:buAutoNum type="arabicPeriod"/>
              <a:defRPr/>
            </a:pPr>
            <a:endParaRPr lang="en-GB" altLang="en-US" sz="1800" dirty="0">
              <a:latin typeface="Constantia" panose="02030602050306030303" pitchFamily="18" charset="0"/>
            </a:endParaRPr>
          </a:p>
          <a:p>
            <a:pPr eaLnBrk="1" hangingPunct="1">
              <a:buFontTx/>
              <a:buAutoNum type="arabicPeriod"/>
              <a:defRPr/>
            </a:pPr>
            <a:endParaRPr lang="en-GB" altLang="en-US" sz="1800" dirty="0">
              <a:latin typeface="Constantia" panose="02030602050306030303" pitchFamily="18" charset="0"/>
            </a:endParaRPr>
          </a:p>
          <a:p>
            <a:pPr eaLnBrk="1" hangingPunct="1">
              <a:buFontTx/>
              <a:buAutoNum type="arabicPeriod"/>
              <a:defRPr/>
            </a:pPr>
            <a:endParaRPr lang="en-GB" altLang="en-US" sz="1800" dirty="0">
              <a:latin typeface="Constantia" panose="02030602050306030303" pitchFamily="18" charset="0"/>
            </a:endParaRPr>
          </a:p>
          <a:p>
            <a:pPr eaLnBrk="1" hangingPunct="1">
              <a:buFontTx/>
              <a:buAutoNum type="arabicPeriod"/>
              <a:defRPr/>
            </a:pPr>
            <a:endParaRPr lang="en-GB" altLang="en-US" sz="1800" dirty="0">
              <a:latin typeface="Constantia" panose="02030602050306030303" pitchFamily="18" charset="0"/>
            </a:endParaRPr>
          </a:p>
          <a:p>
            <a:pPr eaLnBrk="1" hangingPunct="1">
              <a:buFontTx/>
              <a:buAutoNum type="arabicPeriod"/>
              <a:defRPr/>
            </a:pPr>
            <a:endParaRPr lang="en-GB" altLang="en-US" sz="1800" dirty="0">
              <a:latin typeface="Constantia" panose="02030602050306030303" pitchFamily="18" charset="0"/>
            </a:endParaRPr>
          </a:p>
          <a:p>
            <a:pPr eaLnBrk="1" hangingPunct="1">
              <a:buFontTx/>
              <a:buAutoNum type="arabicPeriod"/>
              <a:defRPr/>
            </a:pPr>
            <a:endParaRPr lang="en-GB" altLang="en-US" sz="1800" dirty="0">
              <a:latin typeface="Constantia" panose="02030602050306030303" pitchFamily="18" charset="0"/>
            </a:endParaRPr>
          </a:p>
          <a:p>
            <a:pPr eaLnBrk="1" hangingPunct="1">
              <a:buFontTx/>
              <a:buAutoNum type="arabicPeriod"/>
              <a:defRPr/>
            </a:pPr>
            <a:endParaRPr lang="en-GB" altLang="en-US" sz="1800" dirty="0">
              <a:latin typeface="Constantia" panose="02030602050306030303" pitchFamily="18" charset="0"/>
            </a:endParaRPr>
          </a:p>
          <a:p>
            <a:pPr eaLnBrk="1" hangingPunct="1">
              <a:buFontTx/>
              <a:buAutoNum type="arabicPeriod"/>
              <a:defRPr/>
            </a:pPr>
            <a:endParaRPr lang="en-GB" altLang="en-US" sz="1800" dirty="0">
              <a:latin typeface="Constantia" panose="02030602050306030303" pitchFamily="18" charset="0"/>
            </a:endParaRPr>
          </a:p>
          <a:p>
            <a:pPr marL="0" indent="0" eaLnBrk="1" hangingPunct="1">
              <a:buFontTx/>
              <a:buNone/>
              <a:defRPr/>
            </a:pPr>
            <a:endParaRPr lang="en-GB" altLang="en-US" sz="1800" dirty="0">
              <a:latin typeface="Constantia" panose="02030602050306030303" pitchFamily="18" charset="0"/>
            </a:endParaRPr>
          </a:p>
          <a:p>
            <a:pPr marL="0" indent="0" eaLnBrk="1" hangingPunct="1">
              <a:buFontTx/>
              <a:buNone/>
              <a:defRPr/>
            </a:pPr>
            <a:endParaRPr lang="en-GB" altLang="en-US" sz="1800" dirty="0">
              <a:latin typeface="Constantia" panose="02030602050306030303" pitchFamily="18" charset="0"/>
            </a:endParaRPr>
          </a:p>
          <a:p>
            <a:pPr marL="0" indent="0" eaLnBrk="1" hangingPunct="1">
              <a:buFontTx/>
              <a:buNone/>
              <a:defRPr/>
            </a:pPr>
            <a:endParaRPr lang="en-GB" altLang="en-US" sz="1800" dirty="0">
              <a:latin typeface="Constantia" panose="02030602050306030303" pitchFamily="18" charset="0"/>
            </a:endParaRPr>
          </a:p>
          <a:p>
            <a:pPr marL="0" indent="0" eaLnBrk="1" hangingPunct="1">
              <a:buFontTx/>
              <a:buNone/>
              <a:defRPr/>
            </a:pPr>
            <a:endParaRPr lang="en-US" altLang="en-US" sz="1800" dirty="0">
              <a:latin typeface="Constantia" panose="02030602050306030303" pitchFamily="18" charset="0"/>
            </a:endParaRPr>
          </a:p>
        </p:txBody>
      </p:sp>
      <p:cxnSp>
        <p:nvCxnSpPr>
          <p:cNvPr id="5" name="Straight Arrow Connector 4">
            <a:extLst>
              <a:ext uri="{FF2B5EF4-FFF2-40B4-BE49-F238E27FC236}">
                <a16:creationId xmlns:a16="http://schemas.microsoft.com/office/drawing/2014/main" id="{7FFC36BB-F2B4-7FFF-1AC0-8C16CEA38EBB}"/>
              </a:ext>
            </a:extLst>
          </p:cNvPr>
          <p:cNvCxnSpPr/>
          <p:nvPr/>
        </p:nvCxnSpPr>
        <p:spPr bwMode="auto">
          <a:xfrm flipV="1">
            <a:off x="1619672" y="5013176"/>
            <a:ext cx="1728192" cy="504056"/>
          </a:xfrm>
          <a:prstGeom prst="straightConnector1">
            <a:avLst/>
          </a:prstGeom>
          <a:solidFill>
            <a:schemeClr val="accent1"/>
          </a:solidFill>
          <a:ln w="38100" cap="flat" cmpd="sng" algn="ctr">
            <a:solidFill>
              <a:srgbClr val="FF0000"/>
            </a:solidFill>
            <a:prstDash val="solid"/>
            <a:round/>
            <a:headEnd type="none" w="med" len="med"/>
            <a:tailEnd type="triangle"/>
          </a:ln>
          <a:effectLst/>
        </p:spPr>
      </p:cxnSp>
      <p:sp>
        <p:nvSpPr>
          <p:cNvPr id="6" name="TextBox 5">
            <a:extLst>
              <a:ext uri="{FF2B5EF4-FFF2-40B4-BE49-F238E27FC236}">
                <a16:creationId xmlns:a16="http://schemas.microsoft.com/office/drawing/2014/main" id="{F4118373-E9C4-3C1E-8378-A6E8976FA50F}"/>
              </a:ext>
            </a:extLst>
          </p:cNvPr>
          <p:cNvSpPr txBox="1"/>
          <p:nvPr/>
        </p:nvSpPr>
        <p:spPr>
          <a:xfrm>
            <a:off x="36513" y="5827754"/>
            <a:ext cx="2127505" cy="369332"/>
          </a:xfrm>
          <a:prstGeom prst="rect">
            <a:avLst/>
          </a:prstGeom>
          <a:noFill/>
        </p:spPr>
        <p:txBody>
          <a:bodyPr wrap="none" rtlCol="0">
            <a:spAutoFit/>
          </a:bodyPr>
          <a:lstStyle/>
          <a:p>
            <a:r>
              <a:rPr lang="en-GB" sz="1800" dirty="0">
                <a:solidFill>
                  <a:schemeClr val="bg2"/>
                </a:solidFill>
              </a:rPr>
              <a:t>Gyrus </a:t>
            </a:r>
            <a:r>
              <a:rPr lang="en-GB" sz="1800" dirty="0" err="1">
                <a:solidFill>
                  <a:schemeClr val="bg2"/>
                </a:solidFill>
              </a:rPr>
              <a:t>paraterminalis</a:t>
            </a:r>
            <a:endParaRPr lang="en-GB" sz="1800" dirty="0">
              <a:solidFill>
                <a:schemeClr val="bg2"/>
              </a:solidFill>
            </a:endParaRPr>
          </a:p>
        </p:txBody>
      </p:sp>
      <p:cxnSp>
        <p:nvCxnSpPr>
          <p:cNvPr id="7" name="Straight Arrow Connector 6">
            <a:extLst>
              <a:ext uri="{FF2B5EF4-FFF2-40B4-BE49-F238E27FC236}">
                <a16:creationId xmlns:a16="http://schemas.microsoft.com/office/drawing/2014/main" id="{D5016BF8-4DB8-D232-4C52-F00975A3D02F}"/>
              </a:ext>
            </a:extLst>
          </p:cNvPr>
          <p:cNvCxnSpPr>
            <a:cxnSpLocks/>
          </p:cNvCxnSpPr>
          <p:nvPr/>
        </p:nvCxnSpPr>
        <p:spPr bwMode="auto">
          <a:xfrm flipV="1">
            <a:off x="1879903" y="5013176"/>
            <a:ext cx="1708310" cy="808580"/>
          </a:xfrm>
          <a:prstGeom prst="straightConnector1">
            <a:avLst/>
          </a:prstGeom>
          <a:solidFill>
            <a:schemeClr val="accent1"/>
          </a:solidFill>
          <a:ln w="38100" cap="flat" cmpd="sng" algn="ctr">
            <a:solidFill>
              <a:srgbClr val="FF0000"/>
            </a:solidFill>
            <a:prstDash val="solid"/>
            <a:round/>
            <a:headEnd type="none" w="med" len="med"/>
            <a:tailEnd type="triangle"/>
          </a:ln>
          <a:effectLst/>
        </p:spPr>
      </p:cxnSp>
      <p:sp>
        <p:nvSpPr>
          <p:cNvPr id="9" name="TextBox 8">
            <a:extLst>
              <a:ext uri="{FF2B5EF4-FFF2-40B4-BE49-F238E27FC236}">
                <a16:creationId xmlns:a16="http://schemas.microsoft.com/office/drawing/2014/main" id="{E0537D9E-25B2-4F1D-A8D8-159A15E42AEE}"/>
              </a:ext>
            </a:extLst>
          </p:cNvPr>
          <p:cNvSpPr txBox="1"/>
          <p:nvPr/>
        </p:nvSpPr>
        <p:spPr>
          <a:xfrm>
            <a:off x="188913" y="5525616"/>
            <a:ext cx="1806905" cy="369332"/>
          </a:xfrm>
          <a:prstGeom prst="rect">
            <a:avLst/>
          </a:prstGeom>
          <a:noFill/>
        </p:spPr>
        <p:txBody>
          <a:bodyPr wrap="none" rtlCol="0">
            <a:spAutoFit/>
          </a:bodyPr>
          <a:lstStyle/>
          <a:p>
            <a:r>
              <a:rPr lang="en-GB" sz="1800" dirty="0">
                <a:solidFill>
                  <a:schemeClr val="bg2"/>
                </a:solidFill>
              </a:rPr>
              <a:t>Gyrus </a:t>
            </a:r>
            <a:r>
              <a:rPr lang="en-GB" sz="1800" dirty="0" err="1">
                <a:solidFill>
                  <a:schemeClr val="bg2"/>
                </a:solidFill>
              </a:rPr>
              <a:t>subcalosus</a:t>
            </a:r>
            <a:endParaRPr lang="en-GB" sz="1800" dirty="0">
              <a:solidFill>
                <a:schemeClr val="bg2"/>
              </a:solidFill>
            </a:endParaRPr>
          </a:p>
        </p:txBody>
      </p:sp>
      <p:sp>
        <p:nvSpPr>
          <p:cNvPr id="15" name="TextBox 14">
            <a:extLst>
              <a:ext uri="{FF2B5EF4-FFF2-40B4-BE49-F238E27FC236}">
                <a16:creationId xmlns:a16="http://schemas.microsoft.com/office/drawing/2014/main" id="{C75EE2ED-CACC-972C-7551-D4444E5BDB7E}"/>
              </a:ext>
            </a:extLst>
          </p:cNvPr>
          <p:cNvSpPr txBox="1"/>
          <p:nvPr/>
        </p:nvSpPr>
        <p:spPr>
          <a:xfrm>
            <a:off x="1181914" y="2467618"/>
            <a:ext cx="1896673" cy="369332"/>
          </a:xfrm>
          <a:prstGeom prst="rect">
            <a:avLst/>
          </a:prstGeom>
          <a:noFill/>
        </p:spPr>
        <p:txBody>
          <a:bodyPr wrap="none" rtlCol="0">
            <a:spAutoFit/>
          </a:bodyPr>
          <a:lstStyle/>
          <a:p>
            <a:r>
              <a:rPr lang="en-GB" sz="1800" dirty="0" err="1">
                <a:solidFill>
                  <a:schemeClr val="bg2"/>
                </a:solidFill>
              </a:rPr>
              <a:t>Induseum</a:t>
            </a:r>
            <a:r>
              <a:rPr lang="en-GB" sz="1800" dirty="0">
                <a:solidFill>
                  <a:schemeClr val="bg2"/>
                </a:solidFill>
              </a:rPr>
              <a:t> griseum</a:t>
            </a:r>
          </a:p>
        </p:txBody>
      </p:sp>
      <p:cxnSp>
        <p:nvCxnSpPr>
          <p:cNvPr id="16" name="Straight Arrow Connector 15">
            <a:extLst>
              <a:ext uri="{FF2B5EF4-FFF2-40B4-BE49-F238E27FC236}">
                <a16:creationId xmlns:a16="http://schemas.microsoft.com/office/drawing/2014/main" id="{BEDA0212-3588-176A-5956-81A696D6956A}"/>
              </a:ext>
            </a:extLst>
          </p:cNvPr>
          <p:cNvCxnSpPr>
            <a:cxnSpLocks/>
          </p:cNvCxnSpPr>
          <p:nvPr/>
        </p:nvCxnSpPr>
        <p:spPr bwMode="auto">
          <a:xfrm>
            <a:off x="2647738" y="2823091"/>
            <a:ext cx="1456892" cy="1407855"/>
          </a:xfrm>
          <a:prstGeom prst="straightConnector1">
            <a:avLst/>
          </a:prstGeom>
          <a:solidFill>
            <a:schemeClr val="accent1"/>
          </a:solidFill>
          <a:ln w="38100" cap="flat" cmpd="sng" algn="ctr">
            <a:solidFill>
              <a:srgbClr val="FF0000"/>
            </a:solidFill>
            <a:prstDash val="solid"/>
            <a:round/>
            <a:headEnd type="none" w="med" len="med"/>
            <a:tailEnd type="triangle"/>
          </a:ln>
          <a:effectLst/>
        </p:spPr>
      </p:cxnSp>
      <p:sp>
        <p:nvSpPr>
          <p:cNvPr id="21" name="TextBox 20">
            <a:extLst>
              <a:ext uri="{FF2B5EF4-FFF2-40B4-BE49-F238E27FC236}">
                <a16:creationId xmlns:a16="http://schemas.microsoft.com/office/drawing/2014/main" id="{9C248A8D-A3E7-6D10-8ED8-1616A8ACDF94}"/>
              </a:ext>
            </a:extLst>
          </p:cNvPr>
          <p:cNvSpPr txBox="1"/>
          <p:nvPr/>
        </p:nvSpPr>
        <p:spPr>
          <a:xfrm>
            <a:off x="6878673" y="3482328"/>
            <a:ext cx="2044149" cy="369332"/>
          </a:xfrm>
          <a:prstGeom prst="rect">
            <a:avLst/>
          </a:prstGeom>
          <a:noFill/>
        </p:spPr>
        <p:txBody>
          <a:bodyPr wrap="none" rtlCol="0">
            <a:spAutoFit/>
          </a:bodyPr>
          <a:lstStyle/>
          <a:p>
            <a:r>
              <a:rPr lang="en-GB" sz="1800" dirty="0">
                <a:solidFill>
                  <a:schemeClr val="bg2"/>
                </a:solidFill>
              </a:rPr>
              <a:t>Isthmus gyri </a:t>
            </a:r>
            <a:r>
              <a:rPr lang="en-GB" sz="1800" dirty="0" err="1">
                <a:solidFill>
                  <a:schemeClr val="bg2"/>
                </a:solidFill>
              </a:rPr>
              <a:t>cinguli</a:t>
            </a:r>
            <a:endParaRPr lang="en-GB" sz="1800" dirty="0">
              <a:solidFill>
                <a:schemeClr val="bg2"/>
              </a:solidFill>
            </a:endParaRPr>
          </a:p>
        </p:txBody>
      </p:sp>
      <p:cxnSp>
        <p:nvCxnSpPr>
          <p:cNvPr id="22" name="Straight Arrow Connector 21">
            <a:extLst>
              <a:ext uri="{FF2B5EF4-FFF2-40B4-BE49-F238E27FC236}">
                <a16:creationId xmlns:a16="http://schemas.microsoft.com/office/drawing/2014/main" id="{1E403867-5447-877C-8D7E-8E3BDD2E9E68}"/>
              </a:ext>
            </a:extLst>
          </p:cNvPr>
          <p:cNvCxnSpPr>
            <a:cxnSpLocks/>
          </p:cNvCxnSpPr>
          <p:nvPr/>
        </p:nvCxnSpPr>
        <p:spPr bwMode="auto">
          <a:xfrm flipH="1">
            <a:off x="5128945" y="3851660"/>
            <a:ext cx="1749728" cy="1119612"/>
          </a:xfrm>
          <a:prstGeom prst="straightConnector1">
            <a:avLst/>
          </a:prstGeom>
          <a:solidFill>
            <a:schemeClr val="accent1"/>
          </a:solidFill>
          <a:ln w="38100" cap="flat" cmpd="sng" algn="ctr">
            <a:solidFill>
              <a:srgbClr val="FF0000"/>
            </a:solidFill>
            <a:prstDash val="solid"/>
            <a:round/>
            <a:headEnd type="none" w="med" len="med"/>
            <a:tailEnd type="triangle"/>
          </a:ln>
          <a:effectLst/>
        </p:spPr>
      </p:cxnSp>
      <p:sp>
        <p:nvSpPr>
          <p:cNvPr id="26" name="TextBox 25">
            <a:extLst>
              <a:ext uri="{FF2B5EF4-FFF2-40B4-BE49-F238E27FC236}">
                <a16:creationId xmlns:a16="http://schemas.microsoft.com/office/drawing/2014/main" id="{79F6AF80-EE3D-1E96-6B6C-FF7AC4763E71}"/>
              </a:ext>
            </a:extLst>
          </p:cNvPr>
          <p:cNvSpPr txBox="1"/>
          <p:nvPr/>
        </p:nvSpPr>
        <p:spPr>
          <a:xfrm>
            <a:off x="7099851" y="3903996"/>
            <a:ext cx="1755609" cy="369332"/>
          </a:xfrm>
          <a:prstGeom prst="rect">
            <a:avLst/>
          </a:prstGeom>
          <a:noFill/>
        </p:spPr>
        <p:txBody>
          <a:bodyPr wrap="none" rtlCol="0">
            <a:spAutoFit/>
          </a:bodyPr>
          <a:lstStyle/>
          <a:p>
            <a:r>
              <a:rPr lang="en-GB" sz="1800" dirty="0">
                <a:solidFill>
                  <a:schemeClr val="bg2"/>
                </a:solidFill>
              </a:rPr>
              <a:t>Gyrus </a:t>
            </a:r>
            <a:r>
              <a:rPr lang="en-GB" sz="1800" dirty="0" err="1">
                <a:solidFill>
                  <a:schemeClr val="bg2"/>
                </a:solidFill>
              </a:rPr>
              <a:t>fasciolaris</a:t>
            </a:r>
            <a:endParaRPr lang="en-GB" sz="1800" dirty="0">
              <a:solidFill>
                <a:schemeClr val="bg2"/>
              </a:solidFill>
            </a:endParaRPr>
          </a:p>
        </p:txBody>
      </p:sp>
      <p:cxnSp>
        <p:nvCxnSpPr>
          <p:cNvPr id="27" name="Straight Arrow Connector 26">
            <a:extLst>
              <a:ext uri="{FF2B5EF4-FFF2-40B4-BE49-F238E27FC236}">
                <a16:creationId xmlns:a16="http://schemas.microsoft.com/office/drawing/2014/main" id="{B14AEBD8-FF3B-3E33-347C-F31413D3D082}"/>
              </a:ext>
            </a:extLst>
          </p:cNvPr>
          <p:cNvCxnSpPr>
            <a:cxnSpLocks/>
          </p:cNvCxnSpPr>
          <p:nvPr/>
        </p:nvCxnSpPr>
        <p:spPr bwMode="auto">
          <a:xfrm flipH="1">
            <a:off x="4788024" y="4239392"/>
            <a:ext cx="2453655" cy="917800"/>
          </a:xfrm>
          <a:prstGeom prst="straightConnector1">
            <a:avLst/>
          </a:prstGeom>
          <a:solidFill>
            <a:schemeClr val="accent1"/>
          </a:solidFill>
          <a:ln w="38100" cap="flat" cmpd="sng" algn="ctr">
            <a:solidFill>
              <a:srgbClr val="FF0000"/>
            </a:solidFill>
            <a:prstDash val="solid"/>
            <a:round/>
            <a:headEnd type="none" w="med" len="med"/>
            <a:tailEnd type="triangle"/>
          </a:ln>
          <a:effectLst/>
        </p:spPr>
      </p:cxnSp>
      <p:sp>
        <p:nvSpPr>
          <p:cNvPr id="30" name="TextBox 29">
            <a:extLst>
              <a:ext uri="{FF2B5EF4-FFF2-40B4-BE49-F238E27FC236}">
                <a16:creationId xmlns:a16="http://schemas.microsoft.com/office/drawing/2014/main" id="{71738222-0115-FFA1-D06B-EEB003A40D58}"/>
              </a:ext>
            </a:extLst>
          </p:cNvPr>
          <p:cNvSpPr txBox="1"/>
          <p:nvPr/>
        </p:nvSpPr>
        <p:spPr>
          <a:xfrm>
            <a:off x="5176920" y="6160729"/>
            <a:ext cx="2550698" cy="369332"/>
          </a:xfrm>
          <a:prstGeom prst="rect">
            <a:avLst/>
          </a:prstGeom>
          <a:noFill/>
        </p:spPr>
        <p:txBody>
          <a:bodyPr wrap="none" rtlCol="0">
            <a:spAutoFit/>
          </a:bodyPr>
          <a:lstStyle/>
          <a:p>
            <a:r>
              <a:rPr lang="en-GB" sz="1800" dirty="0">
                <a:solidFill>
                  <a:schemeClr val="bg2"/>
                </a:solidFill>
              </a:rPr>
              <a:t>Gyrus </a:t>
            </a:r>
            <a:r>
              <a:rPr lang="en-GB" sz="1800" dirty="0" err="1">
                <a:solidFill>
                  <a:schemeClr val="bg2"/>
                </a:solidFill>
              </a:rPr>
              <a:t>parahippocampalis</a:t>
            </a:r>
            <a:endParaRPr lang="en-GB" sz="1800" dirty="0">
              <a:solidFill>
                <a:schemeClr val="bg2"/>
              </a:solidFill>
            </a:endParaRPr>
          </a:p>
        </p:txBody>
      </p:sp>
      <p:cxnSp>
        <p:nvCxnSpPr>
          <p:cNvPr id="31" name="Straight Arrow Connector 30">
            <a:extLst>
              <a:ext uri="{FF2B5EF4-FFF2-40B4-BE49-F238E27FC236}">
                <a16:creationId xmlns:a16="http://schemas.microsoft.com/office/drawing/2014/main" id="{E2D7D1A5-2CA0-01D5-8037-C5053C5294E0}"/>
              </a:ext>
            </a:extLst>
          </p:cNvPr>
          <p:cNvCxnSpPr>
            <a:cxnSpLocks/>
          </p:cNvCxnSpPr>
          <p:nvPr/>
        </p:nvCxnSpPr>
        <p:spPr bwMode="auto">
          <a:xfrm flipH="1" flipV="1">
            <a:off x="4572000" y="5759476"/>
            <a:ext cx="2029115" cy="437610"/>
          </a:xfrm>
          <a:prstGeom prst="straightConnector1">
            <a:avLst/>
          </a:prstGeom>
          <a:solidFill>
            <a:schemeClr val="accent1"/>
          </a:solidFill>
          <a:ln w="38100" cap="flat" cmpd="sng" algn="ctr">
            <a:solidFill>
              <a:srgbClr val="FF0000"/>
            </a:solidFill>
            <a:prstDash val="solid"/>
            <a:round/>
            <a:headEnd type="none" w="med" len="med"/>
            <a:tailEnd type="triangle"/>
          </a:ln>
          <a:effectLst/>
        </p:spPr>
      </p:cxnSp>
      <p:cxnSp>
        <p:nvCxnSpPr>
          <p:cNvPr id="34" name="Straight Arrow Connector 33">
            <a:extLst>
              <a:ext uri="{FF2B5EF4-FFF2-40B4-BE49-F238E27FC236}">
                <a16:creationId xmlns:a16="http://schemas.microsoft.com/office/drawing/2014/main" id="{79C3A5F8-20CF-19C7-CB16-41AE5FC19622}"/>
              </a:ext>
            </a:extLst>
          </p:cNvPr>
          <p:cNvCxnSpPr>
            <a:cxnSpLocks/>
          </p:cNvCxnSpPr>
          <p:nvPr/>
        </p:nvCxnSpPr>
        <p:spPr bwMode="auto">
          <a:xfrm flipH="1" flipV="1">
            <a:off x="4425121" y="5581396"/>
            <a:ext cx="2932446" cy="480720"/>
          </a:xfrm>
          <a:prstGeom prst="straightConnector1">
            <a:avLst/>
          </a:prstGeom>
          <a:solidFill>
            <a:schemeClr val="accent1"/>
          </a:solidFill>
          <a:ln w="38100" cap="flat" cmpd="sng" algn="ctr">
            <a:solidFill>
              <a:srgbClr val="FF0000"/>
            </a:solidFill>
            <a:prstDash val="solid"/>
            <a:round/>
            <a:headEnd type="none" w="med" len="med"/>
            <a:tailEnd type="triangle"/>
          </a:ln>
          <a:effectLst/>
        </p:spPr>
      </p:cxnSp>
      <p:sp>
        <p:nvSpPr>
          <p:cNvPr id="37" name="TextBox 36">
            <a:extLst>
              <a:ext uri="{FF2B5EF4-FFF2-40B4-BE49-F238E27FC236}">
                <a16:creationId xmlns:a16="http://schemas.microsoft.com/office/drawing/2014/main" id="{942E933B-C786-3AAE-4D6C-85DD7B28F898}"/>
              </a:ext>
            </a:extLst>
          </p:cNvPr>
          <p:cNvSpPr txBox="1"/>
          <p:nvPr/>
        </p:nvSpPr>
        <p:spPr>
          <a:xfrm>
            <a:off x="7250130" y="5746785"/>
            <a:ext cx="1576072" cy="369332"/>
          </a:xfrm>
          <a:prstGeom prst="rect">
            <a:avLst/>
          </a:prstGeom>
          <a:noFill/>
        </p:spPr>
        <p:txBody>
          <a:bodyPr wrap="none" rtlCol="0">
            <a:spAutoFit/>
          </a:bodyPr>
          <a:lstStyle/>
          <a:p>
            <a:r>
              <a:rPr lang="en-GB" sz="1800" dirty="0">
                <a:solidFill>
                  <a:schemeClr val="bg2"/>
                </a:solidFill>
              </a:rPr>
              <a:t>Gyrus </a:t>
            </a:r>
            <a:r>
              <a:rPr lang="en-GB" sz="1800" dirty="0" err="1">
                <a:solidFill>
                  <a:schemeClr val="bg2"/>
                </a:solidFill>
              </a:rPr>
              <a:t>dentatus</a:t>
            </a:r>
            <a:endParaRPr lang="en-GB" sz="1800" dirty="0">
              <a:solidFill>
                <a:schemeClr val="bg2"/>
              </a:solidFill>
            </a:endParaRPr>
          </a:p>
        </p:txBody>
      </p:sp>
      <p:sp>
        <p:nvSpPr>
          <p:cNvPr id="38" name="TextBox 37">
            <a:extLst>
              <a:ext uri="{FF2B5EF4-FFF2-40B4-BE49-F238E27FC236}">
                <a16:creationId xmlns:a16="http://schemas.microsoft.com/office/drawing/2014/main" id="{8798F923-4134-413E-8A90-D8670C738CEA}"/>
              </a:ext>
            </a:extLst>
          </p:cNvPr>
          <p:cNvSpPr txBox="1"/>
          <p:nvPr/>
        </p:nvSpPr>
        <p:spPr>
          <a:xfrm>
            <a:off x="17518" y="3059668"/>
            <a:ext cx="1447832" cy="369332"/>
          </a:xfrm>
          <a:prstGeom prst="rect">
            <a:avLst/>
          </a:prstGeom>
          <a:noFill/>
        </p:spPr>
        <p:txBody>
          <a:bodyPr wrap="none" rtlCol="0">
            <a:spAutoFit/>
          </a:bodyPr>
          <a:lstStyle/>
          <a:p>
            <a:r>
              <a:rPr lang="en-GB" sz="1800" dirty="0">
                <a:solidFill>
                  <a:schemeClr val="bg2"/>
                </a:solidFill>
              </a:rPr>
              <a:t>Gyrus </a:t>
            </a:r>
            <a:r>
              <a:rPr lang="en-GB" sz="1800" dirty="0" err="1">
                <a:solidFill>
                  <a:schemeClr val="bg2"/>
                </a:solidFill>
              </a:rPr>
              <a:t>cinguli</a:t>
            </a:r>
            <a:endParaRPr lang="en-GB" sz="1800" dirty="0">
              <a:solidFill>
                <a:schemeClr val="bg2"/>
              </a:solidFill>
            </a:endParaRPr>
          </a:p>
        </p:txBody>
      </p:sp>
      <p:cxnSp>
        <p:nvCxnSpPr>
          <p:cNvPr id="39" name="Straight Arrow Connector 38">
            <a:extLst>
              <a:ext uri="{FF2B5EF4-FFF2-40B4-BE49-F238E27FC236}">
                <a16:creationId xmlns:a16="http://schemas.microsoft.com/office/drawing/2014/main" id="{154B4467-97DB-69F2-10B2-AD9C38FA20E4}"/>
              </a:ext>
            </a:extLst>
          </p:cNvPr>
          <p:cNvCxnSpPr>
            <a:cxnSpLocks/>
          </p:cNvCxnSpPr>
          <p:nvPr/>
        </p:nvCxnSpPr>
        <p:spPr bwMode="auto">
          <a:xfrm>
            <a:off x="907703" y="3454252"/>
            <a:ext cx="1551105" cy="1052189"/>
          </a:xfrm>
          <a:prstGeom prst="straightConnector1">
            <a:avLst/>
          </a:prstGeom>
          <a:solidFill>
            <a:schemeClr val="accent1"/>
          </a:solidFill>
          <a:ln w="38100" cap="flat" cmpd="sng" algn="ctr">
            <a:solidFill>
              <a:srgbClr val="FF0000"/>
            </a:solidFill>
            <a:prstDash val="solid"/>
            <a:round/>
            <a:headEnd type="none" w="med" len="med"/>
            <a:tailEnd type="triangle"/>
          </a:ln>
          <a:effectLst/>
        </p:spPr>
      </p:cxnSp>
      <p:cxnSp>
        <p:nvCxnSpPr>
          <p:cNvPr id="3" name="Straight Arrow Connector 2">
            <a:extLst>
              <a:ext uri="{FF2B5EF4-FFF2-40B4-BE49-F238E27FC236}">
                <a16:creationId xmlns:a16="http://schemas.microsoft.com/office/drawing/2014/main" id="{AD77799A-618D-A429-1929-B8B914A9B7B3}"/>
              </a:ext>
            </a:extLst>
          </p:cNvPr>
          <p:cNvCxnSpPr/>
          <p:nvPr/>
        </p:nvCxnSpPr>
        <p:spPr bwMode="auto">
          <a:xfrm>
            <a:off x="4283968" y="2409825"/>
            <a:ext cx="0" cy="1595239"/>
          </a:xfrm>
          <a:prstGeom prst="straightConnector1">
            <a:avLst/>
          </a:prstGeom>
          <a:solidFill>
            <a:schemeClr val="accent1"/>
          </a:solidFill>
          <a:ln w="28575" cap="flat" cmpd="sng" algn="ctr">
            <a:solidFill>
              <a:schemeClr val="bg2"/>
            </a:solidFill>
            <a:prstDash val="solid"/>
            <a:round/>
            <a:headEnd type="none" w="med" len="med"/>
            <a:tailEnd type="triangle"/>
          </a:ln>
          <a:effectLst/>
        </p:spPr>
      </p:cxnSp>
    </p:spTree>
    <p:extLst>
      <p:ext uri="{BB962C8B-B14F-4D97-AF65-F5344CB8AC3E}">
        <p14:creationId xmlns:p14="http://schemas.microsoft.com/office/powerpoint/2010/main" val="127308450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EF9DACF-422D-A9A6-4F3F-D14A4E704E38}"/>
              </a:ext>
            </a:extLst>
          </p:cNvPr>
          <p:cNvSpPr>
            <a:spLocks noGrp="1"/>
          </p:cNvSpPr>
          <p:nvPr>
            <p:ph sz="half" idx="4294967295"/>
          </p:nvPr>
        </p:nvSpPr>
        <p:spPr>
          <a:xfrm>
            <a:off x="500063" y="2780928"/>
            <a:ext cx="8143875" cy="2306637"/>
          </a:xfrm>
          <a:ln>
            <a:solidFill>
              <a:schemeClr val="accent1"/>
            </a:solidFill>
          </a:ln>
        </p:spPr>
        <p:txBody>
          <a:bodyPr/>
          <a:lstStyle/>
          <a:p>
            <a:pPr>
              <a:defRPr/>
            </a:pPr>
            <a:r>
              <a:rPr lang="en-US" sz="2400" dirty="0">
                <a:solidFill>
                  <a:schemeClr val="bg1">
                    <a:lumMod val="50000"/>
                  </a:schemeClr>
                </a:solidFill>
                <a:latin typeface="Arial" charset="0"/>
              </a:rPr>
              <a:t>It is responsible for:</a:t>
            </a:r>
          </a:p>
          <a:p>
            <a:pPr lvl="1">
              <a:buClr>
                <a:schemeClr val="bg1">
                  <a:lumMod val="50000"/>
                </a:schemeClr>
              </a:buClr>
              <a:defRPr/>
            </a:pPr>
            <a:r>
              <a:rPr lang="en-US" sz="2400" dirty="0">
                <a:solidFill>
                  <a:schemeClr val="bg1">
                    <a:lumMod val="50000"/>
                  </a:schemeClr>
                </a:solidFill>
                <a:latin typeface="Arial" charset="0"/>
              </a:rPr>
              <a:t>establishing emotional states</a:t>
            </a:r>
          </a:p>
          <a:p>
            <a:pPr lvl="1">
              <a:buClr>
                <a:schemeClr val="bg1">
                  <a:lumMod val="50000"/>
                </a:schemeClr>
              </a:buClr>
              <a:defRPr/>
            </a:pPr>
            <a:r>
              <a:rPr lang="en-US" sz="2400" dirty="0">
                <a:solidFill>
                  <a:schemeClr val="bg1">
                    <a:lumMod val="50000"/>
                  </a:schemeClr>
                </a:solidFill>
                <a:latin typeface="Arial" charset="0"/>
              </a:rPr>
              <a:t>linking conscious intellectual functions with the unconscious autonomic functions </a:t>
            </a:r>
          </a:p>
          <a:p>
            <a:pPr lvl="1">
              <a:buClr>
                <a:schemeClr val="bg1">
                  <a:lumMod val="50000"/>
                </a:schemeClr>
              </a:buClr>
              <a:defRPr/>
            </a:pPr>
            <a:r>
              <a:rPr lang="en-US" sz="2400" dirty="0">
                <a:solidFill>
                  <a:schemeClr val="bg1">
                    <a:lumMod val="50000"/>
                  </a:schemeClr>
                </a:solidFill>
                <a:latin typeface="Arial" charset="0"/>
              </a:rPr>
              <a:t>facilitating memory storage and retrieval</a:t>
            </a:r>
            <a:endParaRPr lang="en-US" sz="2400" dirty="0">
              <a:solidFill>
                <a:schemeClr val="bg1">
                  <a:lumMod val="50000"/>
                </a:schemeClr>
              </a:solidFill>
            </a:endParaRPr>
          </a:p>
        </p:txBody>
      </p:sp>
      <p:pic>
        <p:nvPicPr>
          <p:cNvPr id="24579" name="Picture 7" descr="C:\Documents and Settings\user\My Documents\My Pictures\Picture1cc.jpg">
            <a:extLst>
              <a:ext uri="{FF2B5EF4-FFF2-40B4-BE49-F238E27FC236}">
                <a16:creationId xmlns:a16="http://schemas.microsoft.com/office/drawing/2014/main" id="{C04C4800-3537-E088-5369-C4A9D8E21955}"/>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5808"/>
          <a:stretch/>
        </p:blipFill>
        <p:spPr bwMode="auto">
          <a:xfrm>
            <a:off x="3714751" y="-27384"/>
            <a:ext cx="4817690" cy="2664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DA26C194-99EB-6D20-7FC9-765CDD64438B}"/>
              </a:ext>
            </a:extLst>
          </p:cNvPr>
          <p:cNvSpPr/>
          <p:nvPr/>
        </p:nvSpPr>
        <p:spPr>
          <a:xfrm>
            <a:off x="9525" y="332656"/>
            <a:ext cx="3709988" cy="1570038"/>
          </a:xfrm>
          <a:prstGeom prst="rect">
            <a:avLst/>
          </a:prstGeom>
          <a:ln>
            <a:solidFill>
              <a:schemeClr val="accent1"/>
            </a:solidFill>
          </a:ln>
        </p:spPr>
        <p:txBody>
          <a:bodyPr>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defRPr/>
            </a:pPr>
            <a:r>
              <a:rPr lang="en-US" altLang="en-US" dirty="0">
                <a:solidFill>
                  <a:schemeClr val="bg2"/>
                </a:solidFill>
                <a:latin typeface="Arial" panose="020B0604020202020204" pitchFamily="34" charset="0"/>
              </a:rPr>
              <a:t>Functionally each hemisphere contains a ‘</a:t>
            </a:r>
            <a:r>
              <a:rPr lang="en-US" altLang="en-US" u="sng" dirty="0">
                <a:solidFill>
                  <a:schemeClr val="bg2"/>
                </a:solidFill>
                <a:effectLst>
                  <a:outerShdw blurRad="38100" dist="38100" dir="2700000" algn="tl">
                    <a:srgbClr val="FFFFFF"/>
                  </a:outerShdw>
                </a:effectLst>
                <a:latin typeface="Arial" panose="020B0604020202020204" pitchFamily="34" charset="0"/>
              </a:rPr>
              <a:t>limbic lobe’</a:t>
            </a:r>
            <a:r>
              <a:rPr lang="en-US" altLang="en-US" dirty="0">
                <a:solidFill>
                  <a:schemeClr val="bg2"/>
                </a:solidFill>
                <a:latin typeface="Arial" panose="020B0604020202020204" pitchFamily="34" charset="0"/>
              </a:rPr>
              <a:t> on the medial surface. </a:t>
            </a:r>
          </a:p>
        </p:txBody>
      </p:sp>
      <p:sp>
        <p:nvSpPr>
          <p:cNvPr id="2" name="Content Placeholder 2">
            <a:extLst>
              <a:ext uri="{FF2B5EF4-FFF2-40B4-BE49-F238E27FC236}">
                <a16:creationId xmlns:a16="http://schemas.microsoft.com/office/drawing/2014/main" id="{B2A8DF09-C787-4C75-A76F-5D8F882FF074}"/>
              </a:ext>
            </a:extLst>
          </p:cNvPr>
          <p:cNvSpPr txBox="1">
            <a:spLocks/>
          </p:cNvSpPr>
          <p:nvPr/>
        </p:nvSpPr>
        <p:spPr bwMode="auto">
          <a:xfrm>
            <a:off x="135840" y="5087565"/>
            <a:ext cx="8972664" cy="1570038"/>
          </a:xfrm>
          <a:prstGeom prst="rect">
            <a:avLst/>
          </a:prstGeom>
          <a:noFill/>
          <a:ln w="9525">
            <a:solidFill>
              <a:schemeClr val="accent1"/>
            </a:solid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tx2"/>
              </a:buClr>
              <a:buSzPct val="75000"/>
              <a:buFont typeface="Wingdings" panose="05000000000000000000"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folHlink"/>
              </a:buClr>
              <a:buSzPct val="60000"/>
              <a:buFont typeface="Wingdings" panose="05000000000000000000" pitchFamily="2" charset="2"/>
              <a:buChar char="u"/>
              <a:defRPr sz="3200">
                <a:solidFill>
                  <a:schemeClr val="tx1"/>
                </a:solidFill>
                <a:effectLst>
                  <a:outerShdw blurRad="38100" dist="38100" dir="2700000" algn="tl">
                    <a:srgbClr val="000000"/>
                  </a:outerShdw>
                </a:effectLst>
                <a:latin typeface="+mn-lt"/>
                <a:cs typeface="+mn-cs"/>
              </a:defRPr>
            </a:lvl2pPr>
            <a:lvl3pPr marL="1143000" indent="-228600" algn="l" rtl="0" eaLnBrk="0" fontAlgn="base" hangingPunct="0">
              <a:spcBef>
                <a:spcPct val="20000"/>
              </a:spcBef>
              <a:spcAft>
                <a:spcPct val="0"/>
              </a:spcAft>
              <a:buClr>
                <a:schemeClr val="tx2"/>
              </a:buClr>
              <a:buSzPct val="60000"/>
              <a:buFont typeface="Wingdings" panose="05000000000000000000" pitchFamily="2" charset="2"/>
              <a:buChar char="t"/>
              <a:defRPr sz="3200">
                <a:solidFill>
                  <a:schemeClr val="tx1"/>
                </a:solidFill>
                <a:effectLst>
                  <a:outerShdw blurRad="38100" dist="38100" dir="2700000" algn="tl">
                    <a:srgbClr val="000000"/>
                  </a:outerShdw>
                </a:effectLst>
                <a:latin typeface="+mn-lt"/>
                <a:cs typeface="+mn-cs"/>
              </a:defRPr>
            </a:lvl3pPr>
            <a:lvl4pPr marL="1600200" indent="-228600" algn="l" rtl="0" eaLnBrk="0" fontAlgn="base" hangingPunct="0">
              <a:spcBef>
                <a:spcPct val="20000"/>
              </a:spcBef>
              <a:spcAft>
                <a:spcPct val="0"/>
              </a:spcAft>
              <a:buClr>
                <a:schemeClr val="tx1"/>
              </a:buClr>
              <a:buSzPct val="100000"/>
              <a:buChar char="•"/>
              <a:defRPr sz="3200">
                <a:solidFill>
                  <a:schemeClr val="tx1"/>
                </a:solidFill>
                <a:effectLst>
                  <a:outerShdw blurRad="38100" dist="38100" dir="2700000" algn="tl">
                    <a:srgbClr val="000000"/>
                  </a:outerShdw>
                </a:effectLst>
                <a:latin typeface="+mn-lt"/>
                <a:cs typeface="+mn-cs"/>
              </a:defRPr>
            </a:lvl4pPr>
            <a:lvl5pPr marL="2057400" indent="-228600" algn="l" rtl="0" eaLnBrk="0" fontAlgn="base" hangingPunct="0">
              <a:spcBef>
                <a:spcPct val="20000"/>
              </a:spcBef>
              <a:spcAft>
                <a:spcPct val="0"/>
              </a:spcAft>
              <a:buClr>
                <a:schemeClr val="tx1"/>
              </a:buClr>
              <a:buSzPct val="100000"/>
              <a:buChar char="–"/>
              <a:defRPr sz="3200">
                <a:solidFill>
                  <a:schemeClr val="tx1"/>
                </a:solidFill>
                <a:effectLst>
                  <a:outerShdw blurRad="38100" dist="38100" dir="2700000" algn="tl">
                    <a:srgbClr val="000000"/>
                  </a:outerShdw>
                </a:effectLst>
                <a:latin typeface="+mn-lt"/>
                <a:cs typeface="+mn-cs"/>
              </a:defRPr>
            </a:lvl5pPr>
            <a:lvl6pPr marL="2514600" indent="-228600" algn="l" rtl="0" fontAlgn="base">
              <a:spcBef>
                <a:spcPct val="20000"/>
              </a:spcBef>
              <a:spcAft>
                <a:spcPct val="0"/>
              </a:spcAft>
              <a:buClr>
                <a:schemeClr val="tx1"/>
              </a:buClr>
              <a:buSzPct val="100000"/>
              <a:buChar char="–"/>
              <a:defRPr sz="3200">
                <a:solidFill>
                  <a:schemeClr val="tx1"/>
                </a:solidFill>
                <a:effectLst>
                  <a:outerShdw blurRad="38100" dist="38100" dir="2700000" algn="tl">
                    <a:srgbClr val="000000"/>
                  </a:outerShdw>
                </a:effectLst>
                <a:latin typeface="+mn-lt"/>
                <a:cs typeface="+mn-cs"/>
              </a:defRPr>
            </a:lvl6pPr>
            <a:lvl7pPr marL="2971800" indent="-228600" algn="l" rtl="0" fontAlgn="base">
              <a:spcBef>
                <a:spcPct val="20000"/>
              </a:spcBef>
              <a:spcAft>
                <a:spcPct val="0"/>
              </a:spcAft>
              <a:buClr>
                <a:schemeClr val="tx1"/>
              </a:buClr>
              <a:buSzPct val="100000"/>
              <a:buChar char="–"/>
              <a:defRPr sz="3200">
                <a:solidFill>
                  <a:schemeClr val="tx1"/>
                </a:solidFill>
                <a:effectLst>
                  <a:outerShdw blurRad="38100" dist="38100" dir="2700000" algn="tl">
                    <a:srgbClr val="000000"/>
                  </a:outerShdw>
                </a:effectLst>
                <a:latin typeface="+mn-lt"/>
                <a:cs typeface="+mn-cs"/>
              </a:defRPr>
            </a:lvl7pPr>
            <a:lvl8pPr marL="3429000" indent="-228600" algn="l" rtl="0" fontAlgn="base">
              <a:spcBef>
                <a:spcPct val="20000"/>
              </a:spcBef>
              <a:spcAft>
                <a:spcPct val="0"/>
              </a:spcAft>
              <a:buClr>
                <a:schemeClr val="tx1"/>
              </a:buClr>
              <a:buSzPct val="100000"/>
              <a:buChar char="–"/>
              <a:defRPr sz="3200">
                <a:solidFill>
                  <a:schemeClr val="tx1"/>
                </a:solidFill>
                <a:effectLst>
                  <a:outerShdw blurRad="38100" dist="38100" dir="2700000" algn="tl">
                    <a:srgbClr val="000000"/>
                  </a:outerShdw>
                </a:effectLst>
                <a:latin typeface="+mn-lt"/>
                <a:cs typeface="+mn-cs"/>
              </a:defRPr>
            </a:lvl8pPr>
            <a:lvl9pPr marL="3886200" indent="-228600" algn="l" rtl="0" fontAlgn="base">
              <a:spcBef>
                <a:spcPct val="20000"/>
              </a:spcBef>
              <a:spcAft>
                <a:spcPct val="0"/>
              </a:spcAft>
              <a:buClr>
                <a:schemeClr val="tx1"/>
              </a:buClr>
              <a:buSzPct val="100000"/>
              <a:buChar char="–"/>
              <a:defRPr sz="3200">
                <a:solidFill>
                  <a:schemeClr val="tx1"/>
                </a:solidFill>
                <a:effectLst>
                  <a:outerShdw blurRad="38100" dist="38100" dir="2700000" algn="tl">
                    <a:srgbClr val="000000"/>
                  </a:outerShdw>
                </a:effectLst>
                <a:latin typeface="+mn-lt"/>
                <a:cs typeface="+mn-cs"/>
              </a:defRPr>
            </a:lvl9pPr>
          </a:lstStyle>
          <a:p>
            <a:pPr>
              <a:defRPr/>
            </a:pPr>
            <a:r>
              <a:rPr lang="en-US" sz="2000" kern="0" dirty="0">
                <a:solidFill>
                  <a:schemeClr val="bg2"/>
                </a:solidFill>
                <a:latin typeface="Arial" charset="0"/>
              </a:rPr>
              <a:t>Limbic lobe:</a:t>
            </a:r>
            <a:br>
              <a:rPr lang="en-US" sz="2000" kern="0" dirty="0">
                <a:solidFill>
                  <a:schemeClr val="bg2"/>
                </a:solidFill>
                <a:latin typeface="Arial" charset="0"/>
              </a:rPr>
            </a:br>
            <a:r>
              <a:rPr lang="en-US" sz="2000" kern="0" dirty="0">
                <a:solidFill>
                  <a:schemeClr val="bg2"/>
                </a:solidFill>
                <a:latin typeface="Arial" charset="0"/>
              </a:rPr>
              <a:t>- </a:t>
            </a:r>
            <a:r>
              <a:rPr lang="en-US" sz="2000" kern="0" dirty="0">
                <a:solidFill>
                  <a:srgbClr val="CC00CC"/>
                </a:solidFill>
                <a:effectLst/>
                <a:latin typeface="Arial" charset="0"/>
              </a:rPr>
              <a:t>outer layer</a:t>
            </a:r>
            <a:r>
              <a:rPr lang="en-US" sz="2000" kern="0" dirty="0">
                <a:solidFill>
                  <a:schemeClr val="bg2"/>
                </a:solidFill>
                <a:effectLst/>
                <a:latin typeface="Arial" charset="0"/>
              </a:rPr>
              <a:t>: gyrus </a:t>
            </a:r>
            <a:r>
              <a:rPr lang="en-US" sz="2000" kern="0" dirty="0" err="1">
                <a:solidFill>
                  <a:schemeClr val="bg2"/>
                </a:solidFill>
                <a:effectLst/>
                <a:latin typeface="Arial" charset="0"/>
              </a:rPr>
              <a:t>subcalosus</a:t>
            </a:r>
            <a:r>
              <a:rPr lang="en-US" sz="2000" kern="0" dirty="0">
                <a:solidFill>
                  <a:schemeClr val="bg2"/>
                </a:solidFill>
                <a:effectLst/>
                <a:latin typeface="Arial" charset="0"/>
              </a:rPr>
              <a:t>, gyrus </a:t>
            </a:r>
            <a:r>
              <a:rPr lang="en-US" sz="2000" kern="0" dirty="0" err="1">
                <a:solidFill>
                  <a:schemeClr val="bg2"/>
                </a:solidFill>
                <a:effectLst/>
                <a:latin typeface="Arial" charset="0"/>
              </a:rPr>
              <a:t>cinguli</a:t>
            </a:r>
            <a:r>
              <a:rPr lang="en-US" sz="2000" kern="0" dirty="0">
                <a:solidFill>
                  <a:schemeClr val="bg2"/>
                </a:solidFill>
                <a:effectLst/>
                <a:latin typeface="Arial" charset="0"/>
              </a:rPr>
              <a:t>, isthmus gyri </a:t>
            </a:r>
            <a:r>
              <a:rPr lang="en-US" sz="2000" kern="0" dirty="0" err="1">
                <a:solidFill>
                  <a:schemeClr val="bg2"/>
                </a:solidFill>
                <a:effectLst/>
                <a:latin typeface="Arial" charset="0"/>
              </a:rPr>
              <a:t>cinguli</a:t>
            </a:r>
            <a:r>
              <a:rPr lang="en-US" sz="2000" kern="0" dirty="0">
                <a:solidFill>
                  <a:schemeClr val="bg2"/>
                </a:solidFill>
                <a:effectLst/>
                <a:latin typeface="Arial" charset="0"/>
              </a:rPr>
              <a:t>, gyrus</a:t>
            </a:r>
            <a:br>
              <a:rPr lang="en-US" sz="2000" kern="0" dirty="0">
                <a:solidFill>
                  <a:schemeClr val="bg2"/>
                </a:solidFill>
                <a:effectLst/>
                <a:latin typeface="Arial" charset="0"/>
              </a:rPr>
            </a:br>
            <a:r>
              <a:rPr lang="en-US" sz="2000" kern="0" dirty="0">
                <a:solidFill>
                  <a:schemeClr val="bg2"/>
                </a:solidFill>
                <a:effectLst/>
                <a:latin typeface="Arial" charset="0"/>
              </a:rPr>
              <a:t>                     </a:t>
            </a:r>
            <a:r>
              <a:rPr lang="en-US" sz="2000" kern="0" dirty="0" err="1">
                <a:solidFill>
                  <a:schemeClr val="bg2"/>
                </a:solidFill>
                <a:effectLst/>
                <a:latin typeface="Arial" charset="0"/>
              </a:rPr>
              <a:t>parahyppocampalis</a:t>
            </a:r>
            <a:br>
              <a:rPr lang="en-US" sz="2000" kern="0" dirty="0">
                <a:solidFill>
                  <a:schemeClr val="bg2"/>
                </a:solidFill>
                <a:effectLst/>
                <a:latin typeface="Arial" charset="0"/>
              </a:rPr>
            </a:br>
            <a:r>
              <a:rPr lang="en-US" sz="2000" kern="0" dirty="0">
                <a:solidFill>
                  <a:schemeClr val="bg2"/>
                </a:solidFill>
                <a:effectLst/>
                <a:latin typeface="Arial" charset="0"/>
              </a:rPr>
              <a:t>- </a:t>
            </a:r>
            <a:r>
              <a:rPr lang="en-US" sz="2000" kern="0" dirty="0">
                <a:solidFill>
                  <a:srgbClr val="FFC000"/>
                </a:solidFill>
                <a:effectLst/>
                <a:latin typeface="Arial" charset="0"/>
              </a:rPr>
              <a:t>inner layer</a:t>
            </a:r>
            <a:r>
              <a:rPr lang="en-US" sz="2000" kern="0" dirty="0">
                <a:solidFill>
                  <a:schemeClr val="bg2"/>
                </a:solidFill>
                <a:effectLst/>
                <a:latin typeface="Arial" charset="0"/>
              </a:rPr>
              <a:t>: gyrus </a:t>
            </a:r>
            <a:r>
              <a:rPr lang="en-US" sz="2000" kern="0" dirty="0" err="1">
                <a:solidFill>
                  <a:schemeClr val="bg2"/>
                </a:solidFill>
                <a:effectLst/>
                <a:latin typeface="Arial" charset="0"/>
              </a:rPr>
              <a:t>paraterminalis</a:t>
            </a:r>
            <a:r>
              <a:rPr lang="en-US" sz="2000" kern="0" dirty="0">
                <a:solidFill>
                  <a:schemeClr val="bg2"/>
                </a:solidFill>
                <a:effectLst/>
                <a:latin typeface="Arial" charset="0"/>
              </a:rPr>
              <a:t>, </a:t>
            </a:r>
            <a:r>
              <a:rPr lang="en-US" sz="2000" kern="0" dirty="0" err="1">
                <a:solidFill>
                  <a:schemeClr val="bg2"/>
                </a:solidFill>
                <a:effectLst/>
                <a:latin typeface="Arial" charset="0"/>
              </a:rPr>
              <a:t>induseum</a:t>
            </a:r>
            <a:r>
              <a:rPr lang="en-US" sz="2000" kern="0" dirty="0">
                <a:solidFill>
                  <a:schemeClr val="bg2"/>
                </a:solidFill>
                <a:effectLst/>
                <a:latin typeface="Arial" charset="0"/>
              </a:rPr>
              <a:t> griseum, gyrus </a:t>
            </a:r>
            <a:r>
              <a:rPr lang="en-US" sz="2000" kern="0" dirty="0" err="1">
                <a:solidFill>
                  <a:schemeClr val="bg2"/>
                </a:solidFill>
                <a:effectLst/>
                <a:latin typeface="Arial" charset="0"/>
              </a:rPr>
              <a:t>fasciolaris</a:t>
            </a:r>
            <a:r>
              <a:rPr lang="en-US" sz="2000" kern="0" dirty="0">
                <a:solidFill>
                  <a:schemeClr val="bg2"/>
                </a:solidFill>
                <a:effectLst/>
                <a:latin typeface="Arial" charset="0"/>
              </a:rPr>
              <a:t>,</a:t>
            </a:r>
            <a:br>
              <a:rPr lang="en-US" sz="2000" kern="0" dirty="0">
                <a:solidFill>
                  <a:schemeClr val="bg2"/>
                </a:solidFill>
                <a:effectLst/>
                <a:latin typeface="Arial" charset="0"/>
              </a:rPr>
            </a:br>
            <a:r>
              <a:rPr lang="en-US" sz="2000" kern="0" dirty="0">
                <a:solidFill>
                  <a:schemeClr val="bg2"/>
                </a:solidFill>
                <a:effectLst/>
                <a:latin typeface="Arial" charset="0"/>
              </a:rPr>
              <a:t>                     gyrus </a:t>
            </a:r>
            <a:r>
              <a:rPr lang="en-US" sz="2000" kern="0" dirty="0" err="1">
                <a:solidFill>
                  <a:schemeClr val="bg2"/>
                </a:solidFill>
                <a:effectLst/>
                <a:latin typeface="Arial" charset="0"/>
              </a:rPr>
              <a:t>dentatus</a:t>
            </a:r>
            <a:endParaRPr lang="en-US" sz="2000" kern="0" dirty="0">
              <a:solidFill>
                <a:schemeClr val="bg2"/>
              </a:solidFill>
              <a:effectLst/>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bg bwMode="auto">
      <p:bgPr>
        <a:solidFill>
          <a:schemeClr val="tx1"/>
        </a:solidFill>
        <a:effectLst/>
      </p:bgPr>
    </p:bg>
    <p:spTree>
      <p:nvGrpSpPr>
        <p:cNvPr id="1" name=""/>
        <p:cNvGrpSpPr/>
        <p:nvPr/>
      </p:nvGrpSpPr>
      <p:grpSpPr>
        <a:xfrm>
          <a:off x="0" y="0"/>
          <a:ext cx="0" cy="0"/>
          <a:chOff x="0" y="0"/>
          <a:chExt cx="0" cy="0"/>
        </a:xfrm>
      </p:grpSpPr>
      <p:pic>
        <p:nvPicPr>
          <p:cNvPr id="36866" name="Picture 2">
            <a:extLst>
              <a:ext uri="{FF2B5EF4-FFF2-40B4-BE49-F238E27FC236}">
                <a16:creationId xmlns:a16="http://schemas.microsoft.com/office/drawing/2014/main" id="{D150C50B-D0F5-570E-0303-CECE8A6D0B4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7439" t="-148" r="37889" b="37494"/>
          <a:stretch>
            <a:fillRect/>
          </a:stretch>
        </p:blipFill>
        <p:spPr bwMode="auto">
          <a:xfrm>
            <a:off x="611188" y="0"/>
            <a:ext cx="7993062"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1026" name="Picture 2" descr="Note: falx cerebri and tentorium cerebelli | Human anatomy and physiology,  Medical quotes, Medical anatomy">
            <a:extLst>
              <a:ext uri="{FF2B5EF4-FFF2-40B4-BE49-F238E27FC236}">
                <a16:creationId xmlns:a16="http://schemas.microsoft.com/office/drawing/2014/main" id="{4804FFCD-6B3F-E58A-3BC9-70DD25945C4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61665"/>
            <a:ext cx="4994176" cy="3745632"/>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Dural Partitions">
            <a:extLst>
              <a:ext uri="{FF2B5EF4-FFF2-40B4-BE49-F238E27FC236}">
                <a16:creationId xmlns:a16="http://schemas.microsoft.com/office/drawing/2014/main" id="{41E533D9-F327-BA93-27B0-0B1965AF8D5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36096" y="755075"/>
            <a:ext cx="3441992" cy="3806263"/>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E5B509D9-5D06-5938-310A-9475C78854C8}"/>
              </a:ext>
            </a:extLst>
          </p:cNvPr>
          <p:cNvSpPr txBox="1"/>
          <p:nvPr/>
        </p:nvSpPr>
        <p:spPr>
          <a:xfrm>
            <a:off x="6228184" y="-70697"/>
            <a:ext cx="1661032" cy="461665"/>
          </a:xfrm>
          <a:prstGeom prst="rect">
            <a:avLst/>
          </a:prstGeom>
          <a:noFill/>
        </p:spPr>
        <p:txBody>
          <a:bodyPr wrap="none" rtlCol="0">
            <a:spAutoFit/>
          </a:bodyPr>
          <a:lstStyle/>
          <a:p>
            <a:r>
              <a:rPr lang="en-GB" dirty="0">
                <a:solidFill>
                  <a:schemeClr val="bg2"/>
                </a:solidFill>
              </a:rPr>
              <a:t>Falx cerebri</a:t>
            </a:r>
          </a:p>
        </p:txBody>
      </p:sp>
      <p:cxnSp>
        <p:nvCxnSpPr>
          <p:cNvPr id="4" name="Straight Arrow Connector 3">
            <a:extLst>
              <a:ext uri="{FF2B5EF4-FFF2-40B4-BE49-F238E27FC236}">
                <a16:creationId xmlns:a16="http://schemas.microsoft.com/office/drawing/2014/main" id="{FA4AE7AE-2634-67AD-0386-9708295BA487}"/>
              </a:ext>
            </a:extLst>
          </p:cNvPr>
          <p:cNvCxnSpPr/>
          <p:nvPr/>
        </p:nvCxnSpPr>
        <p:spPr bwMode="auto">
          <a:xfrm>
            <a:off x="6876256" y="293410"/>
            <a:ext cx="72008" cy="1266632"/>
          </a:xfrm>
          <a:prstGeom prst="straightConnector1">
            <a:avLst/>
          </a:prstGeom>
          <a:solidFill>
            <a:schemeClr val="accent1"/>
          </a:solidFill>
          <a:ln w="28575" cap="flat" cmpd="sng" algn="ctr">
            <a:solidFill>
              <a:srgbClr val="FF0000"/>
            </a:solidFill>
            <a:prstDash val="solid"/>
            <a:round/>
            <a:headEnd type="none" w="med" len="med"/>
            <a:tailEnd type="triangle"/>
          </a:ln>
          <a:effectLst/>
        </p:spPr>
      </p:cxnSp>
      <p:sp>
        <p:nvSpPr>
          <p:cNvPr id="5" name="TextBox 4">
            <a:extLst>
              <a:ext uri="{FF2B5EF4-FFF2-40B4-BE49-F238E27FC236}">
                <a16:creationId xmlns:a16="http://schemas.microsoft.com/office/drawing/2014/main" id="{B6D2A9B2-8BBA-4F1C-496F-1E51A02D7A7F}"/>
              </a:ext>
            </a:extLst>
          </p:cNvPr>
          <p:cNvSpPr txBox="1"/>
          <p:nvPr/>
        </p:nvSpPr>
        <p:spPr>
          <a:xfrm>
            <a:off x="1763688" y="0"/>
            <a:ext cx="1661032" cy="461665"/>
          </a:xfrm>
          <a:prstGeom prst="rect">
            <a:avLst/>
          </a:prstGeom>
          <a:noFill/>
        </p:spPr>
        <p:txBody>
          <a:bodyPr wrap="none" rtlCol="0">
            <a:spAutoFit/>
          </a:bodyPr>
          <a:lstStyle/>
          <a:p>
            <a:r>
              <a:rPr lang="en-GB" dirty="0">
                <a:solidFill>
                  <a:schemeClr val="bg2"/>
                </a:solidFill>
              </a:rPr>
              <a:t>Falx cerebri</a:t>
            </a:r>
          </a:p>
        </p:txBody>
      </p:sp>
      <p:cxnSp>
        <p:nvCxnSpPr>
          <p:cNvPr id="6" name="Straight Arrow Connector 5">
            <a:extLst>
              <a:ext uri="{FF2B5EF4-FFF2-40B4-BE49-F238E27FC236}">
                <a16:creationId xmlns:a16="http://schemas.microsoft.com/office/drawing/2014/main" id="{F42FCA25-0D0D-F944-B224-15850E1B3010}"/>
              </a:ext>
            </a:extLst>
          </p:cNvPr>
          <p:cNvCxnSpPr>
            <a:cxnSpLocks/>
          </p:cNvCxnSpPr>
          <p:nvPr/>
        </p:nvCxnSpPr>
        <p:spPr bwMode="auto">
          <a:xfrm>
            <a:off x="2411760" y="390968"/>
            <a:ext cx="85328" cy="982708"/>
          </a:xfrm>
          <a:prstGeom prst="straightConnector1">
            <a:avLst/>
          </a:prstGeom>
          <a:solidFill>
            <a:schemeClr val="accent1"/>
          </a:solidFill>
          <a:ln w="28575" cap="flat" cmpd="sng" algn="ctr">
            <a:solidFill>
              <a:srgbClr val="FF0000"/>
            </a:solidFill>
            <a:prstDash val="solid"/>
            <a:round/>
            <a:headEnd type="none" w="med" len="med"/>
            <a:tailEnd type="triangle"/>
          </a:ln>
          <a:effectLst/>
        </p:spPr>
      </p:cxnSp>
      <p:pic>
        <p:nvPicPr>
          <p:cNvPr id="9" name="Picture 4">
            <a:extLst>
              <a:ext uri="{FF2B5EF4-FFF2-40B4-BE49-F238E27FC236}">
                <a16:creationId xmlns:a16="http://schemas.microsoft.com/office/drawing/2014/main" id="{8DD937DB-3C25-61C7-7F6F-E23C153B782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18600" t="9448" r="19896" b="19650"/>
          <a:stretch>
            <a:fillRect/>
          </a:stretch>
        </p:blipFill>
        <p:spPr bwMode="auto">
          <a:xfrm>
            <a:off x="619236" y="4077072"/>
            <a:ext cx="3670375" cy="264546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0" name="TextBox 9">
            <a:extLst>
              <a:ext uri="{FF2B5EF4-FFF2-40B4-BE49-F238E27FC236}">
                <a16:creationId xmlns:a16="http://schemas.microsoft.com/office/drawing/2014/main" id="{7DD99995-7B91-3F5A-ECE4-250F996700DD}"/>
              </a:ext>
            </a:extLst>
          </p:cNvPr>
          <p:cNvSpPr txBox="1"/>
          <p:nvPr/>
        </p:nvSpPr>
        <p:spPr>
          <a:xfrm>
            <a:off x="2910968" y="3429000"/>
            <a:ext cx="1661032" cy="461665"/>
          </a:xfrm>
          <a:prstGeom prst="rect">
            <a:avLst/>
          </a:prstGeom>
          <a:noFill/>
        </p:spPr>
        <p:txBody>
          <a:bodyPr wrap="none" rtlCol="0">
            <a:spAutoFit/>
          </a:bodyPr>
          <a:lstStyle/>
          <a:p>
            <a:r>
              <a:rPr lang="en-GB" dirty="0">
                <a:solidFill>
                  <a:schemeClr val="bg2"/>
                </a:solidFill>
              </a:rPr>
              <a:t>Falx cerebri</a:t>
            </a:r>
          </a:p>
        </p:txBody>
      </p:sp>
      <p:cxnSp>
        <p:nvCxnSpPr>
          <p:cNvPr id="11" name="Straight Arrow Connector 10">
            <a:extLst>
              <a:ext uri="{FF2B5EF4-FFF2-40B4-BE49-F238E27FC236}">
                <a16:creationId xmlns:a16="http://schemas.microsoft.com/office/drawing/2014/main" id="{89084636-9C15-FA0A-4F7E-FCECE4C17BE9}"/>
              </a:ext>
            </a:extLst>
          </p:cNvPr>
          <p:cNvCxnSpPr>
            <a:cxnSpLocks/>
          </p:cNvCxnSpPr>
          <p:nvPr/>
        </p:nvCxnSpPr>
        <p:spPr bwMode="auto">
          <a:xfrm flipH="1">
            <a:off x="2594204" y="3789040"/>
            <a:ext cx="753660" cy="772298"/>
          </a:xfrm>
          <a:prstGeom prst="straightConnector1">
            <a:avLst/>
          </a:prstGeom>
          <a:solidFill>
            <a:schemeClr val="accent1"/>
          </a:solidFill>
          <a:ln w="28575" cap="flat" cmpd="sng" algn="ctr">
            <a:solidFill>
              <a:srgbClr val="FF0000"/>
            </a:solidFill>
            <a:prstDash val="solid"/>
            <a:round/>
            <a:headEnd type="none" w="med" len="med"/>
            <a:tailEnd type="triangle"/>
          </a:ln>
          <a:effectLst/>
        </p:spPr>
      </p:cxnSp>
    </p:spTree>
    <p:extLst>
      <p:ext uri="{BB962C8B-B14F-4D97-AF65-F5344CB8AC3E}">
        <p14:creationId xmlns:p14="http://schemas.microsoft.com/office/powerpoint/2010/main" val="11939555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67586" name="Title 1"/>
          <p:cNvSpPr>
            <a:spLocks noGrp="1"/>
          </p:cNvSpPr>
          <p:nvPr>
            <p:ph type="title" idx="4294967295"/>
          </p:nvPr>
        </p:nvSpPr>
        <p:spPr>
          <a:xfrm>
            <a:off x="395288" y="260350"/>
            <a:ext cx="8229600" cy="1143000"/>
          </a:xfrm>
          <a:noFill/>
          <a:ln w="38100">
            <a:solidFill>
              <a:schemeClr val="bg1">
                <a:lumMod val="50000"/>
              </a:schemeClr>
            </a:solidFill>
          </a:ln>
        </p:spPr>
        <p:txBody>
          <a:bodyPr/>
          <a:lstStyle/>
          <a:p>
            <a:r>
              <a:rPr lang="en-GB" altLang="en-US" dirty="0">
                <a:solidFill>
                  <a:schemeClr val="bg1">
                    <a:lumMod val="50000"/>
                  </a:schemeClr>
                </a:solidFill>
                <a:latin typeface="Constantia" panose="02030602050306030303" pitchFamily="18" charset="0"/>
              </a:rPr>
              <a:t>Grey matter of cerebrum</a:t>
            </a:r>
            <a:endParaRPr lang="en-US" altLang="en-US" dirty="0">
              <a:solidFill>
                <a:schemeClr val="bg1">
                  <a:lumMod val="50000"/>
                </a:schemeClr>
              </a:solidFill>
              <a:latin typeface="Constantia" panose="02030602050306030303" pitchFamily="18" charset="0"/>
            </a:endParaRPr>
          </a:p>
        </p:txBody>
      </p:sp>
      <p:sp>
        <p:nvSpPr>
          <p:cNvPr id="67587" name="Content Placeholder 2"/>
          <p:cNvSpPr>
            <a:spLocks noGrp="1"/>
          </p:cNvSpPr>
          <p:nvPr>
            <p:ph idx="4294967295"/>
          </p:nvPr>
        </p:nvSpPr>
        <p:spPr>
          <a:xfrm>
            <a:off x="107950" y="1412874"/>
            <a:ext cx="9001125" cy="5445125"/>
          </a:xfrm>
        </p:spPr>
        <p:txBody>
          <a:bodyPr/>
          <a:lstStyle/>
          <a:p>
            <a:pPr>
              <a:lnSpc>
                <a:spcPct val="90000"/>
              </a:lnSpc>
            </a:pPr>
            <a:r>
              <a:rPr lang="en-GB" altLang="en-US" sz="2400" dirty="0">
                <a:solidFill>
                  <a:schemeClr val="bg1">
                    <a:lumMod val="50000"/>
                  </a:schemeClr>
                </a:solidFill>
                <a:latin typeface="Constantia" panose="02030602050306030303" pitchFamily="18" charset="0"/>
              </a:rPr>
              <a:t>G</a:t>
            </a:r>
            <a:r>
              <a:rPr lang="en-GB" altLang="en-US" sz="2400" dirty="0">
                <a:solidFill>
                  <a:schemeClr val="bg2">
                    <a:lumMod val="95000"/>
                    <a:lumOff val="5000"/>
                  </a:schemeClr>
                </a:solidFill>
                <a:latin typeface="Constantia" panose="02030602050306030303" pitchFamily="18" charset="0"/>
              </a:rPr>
              <a:t>rey matter of cerebrum</a:t>
            </a:r>
            <a:r>
              <a:rPr lang="sr-Cyrl-CS" altLang="en-US" sz="2400" dirty="0">
                <a:solidFill>
                  <a:schemeClr val="bg2">
                    <a:lumMod val="95000"/>
                    <a:lumOff val="5000"/>
                  </a:schemeClr>
                </a:solidFill>
                <a:latin typeface="Constantia" panose="02030602050306030303" pitchFamily="18" charset="0"/>
              </a:rPr>
              <a:t>:</a:t>
            </a:r>
          </a:p>
          <a:p>
            <a:pPr>
              <a:lnSpc>
                <a:spcPct val="90000"/>
              </a:lnSpc>
              <a:buFontTx/>
              <a:buNone/>
            </a:pPr>
            <a:br>
              <a:rPr lang="sr-Cyrl-CS" altLang="en-US" sz="2400" dirty="0">
                <a:solidFill>
                  <a:schemeClr val="bg2">
                    <a:lumMod val="95000"/>
                    <a:lumOff val="5000"/>
                  </a:schemeClr>
                </a:solidFill>
                <a:latin typeface="Constantia" panose="02030602050306030303" pitchFamily="18" charset="0"/>
              </a:rPr>
            </a:br>
            <a:r>
              <a:rPr lang="sr-Cyrl-CS" altLang="en-US" sz="2400" dirty="0">
                <a:solidFill>
                  <a:schemeClr val="bg2">
                    <a:lumMod val="95000"/>
                    <a:lumOff val="5000"/>
                  </a:schemeClr>
                </a:solidFill>
                <a:latin typeface="Constantia" panose="02030602050306030303" pitchFamily="18" charset="0"/>
              </a:rPr>
              <a:t>1) </a:t>
            </a:r>
            <a:r>
              <a:rPr lang="en-GB" altLang="en-US" sz="2400" dirty="0">
                <a:solidFill>
                  <a:schemeClr val="bg2">
                    <a:lumMod val="95000"/>
                    <a:lumOff val="5000"/>
                  </a:schemeClr>
                </a:solidFill>
                <a:latin typeface="Constantia" panose="02030602050306030303" pitchFamily="18" charset="0"/>
              </a:rPr>
              <a:t>Cortex </a:t>
            </a:r>
            <a:r>
              <a:rPr lang="sr-Cyrl-CS" altLang="en-US" sz="2400" dirty="0">
                <a:solidFill>
                  <a:schemeClr val="bg2">
                    <a:lumMod val="95000"/>
                    <a:lumOff val="5000"/>
                  </a:schemeClr>
                </a:solidFill>
                <a:latin typeface="Constantia" panose="02030602050306030303" pitchFamily="18" charset="0"/>
              </a:rPr>
              <a:t>(</a:t>
            </a:r>
            <a:r>
              <a:rPr lang="en-US" altLang="en-US" sz="2400" dirty="0">
                <a:solidFill>
                  <a:schemeClr val="bg2">
                    <a:lumMod val="95000"/>
                    <a:lumOff val="5000"/>
                  </a:schemeClr>
                </a:solidFill>
                <a:latin typeface="Constantia" panose="02030602050306030303" pitchFamily="18" charset="0"/>
              </a:rPr>
              <a:t>cortex </a:t>
            </a:r>
            <a:r>
              <a:rPr lang="en-US" altLang="en-US" sz="2400" dirty="0" err="1">
                <a:solidFill>
                  <a:schemeClr val="bg2">
                    <a:lumMod val="95000"/>
                    <a:lumOff val="5000"/>
                  </a:schemeClr>
                </a:solidFill>
                <a:latin typeface="Constantia" panose="02030602050306030303" pitchFamily="18" charset="0"/>
              </a:rPr>
              <a:t>cerebri</a:t>
            </a:r>
            <a:r>
              <a:rPr lang="en-US" altLang="en-US" sz="2400" dirty="0">
                <a:solidFill>
                  <a:schemeClr val="bg2">
                    <a:lumMod val="95000"/>
                    <a:lumOff val="5000"/>
                  </a:schemeClr>
                </a:solidFill>
                <a:latin typeface="Constantia" panose="02030602050306030303" pitchFamily="18" charset="0"/>
              </a:rPr>
              <a:t>)</a:t>
            </a:r>
            <a:br>
              <a:rPr lang="sr-Cyrl-CS" altLang="en-US" sz="2400" dirty="0">
                <a:solidFill>
                  <a:schemeClr val="bg2">
                    <a:lumMod val="95000"/>
                    <a:lumOff val="5000"/>
                  </a:schemeClr>
                </a:solidFill>
                <a:latin typeface="Constantia" panose="02030602050306030303" pitchFamily="18" charset="0"/>
              </a:rPr>
            </a:br>
            <a:r>
              <a:rPr lang="en-GB" altLang="en-US" sz="2400" dirty="0">
                <a:solidFill>
                  <a:schemeClr val="bg2">
                    <a:lumMod val="95000"/>
                    <a:lumOff val="5000"/>
                  </a:schemeClr>
                </a:solidFill>
                <a:latin typeface="Constantia" panose="02030602050306030303" pitchFamily="18" charset="0"/>
              </a:rPr>
              <a:t>	- it consists of </a:t>
            </a:r>
            <a:r>
              <a:rPr lang="en-GB" altLang="en-US" sz="2400" dirty="0" err="1">
                <a:solidFill>
                  <a:schemeClr val="bg2">
                    <a:lumMod val="95000"/>
                    <a:lumOff val="5000"/>
                  </a:schemeClr>
                </a:solidFill>
                <a:latin typeface="Constantia" panose="02030602050306030303" pitchFamily="18" charset="0"/>
              </a:rPr>
              <a:t>gyri</a:t>
            </a:r>
            <a:r>
              <a:rPr lang="en-GB" altLang="en-US" sz="2400" dirty="0">
                <a:solidFill>
                  <a:schemeClr val="bg2">
                    <a:lumMod val="95000"/>
                    <a:lumOff val="5000"/>
                  </a:schemeClr>
                </a:solidFill>
                <a:latin typeface="Constantia" panose="02030602050306030303" pitchFamily="18" charset="0"/>
              </a:rPr>
              <a:t>, between which there are grooves (sulci)</a:t>
            </a:r>
            <a:br>
              <a:rPr lang="en-US" altLang="en-US" sz="2400" dirty="0">
                <a:solidFill>
                  <a:schemeClr val="bg2">
                    <a:lumMod val="95000"/>
                    <a:lumOff val="5000"/>
                  </a:schemeClr>
                </a:solidFill>
                <a:latin typeface="Constantia" panose="02030602050306030303" pitchFamily="18" charset="0"/>
              </a:rPr>
            </a:br>
            <a:r>
              <a:rPr lang="en-US" altLang="en-US" sz="2400" dirty="0">
                <a:solidFill>
                  <a:schemeClr val="bg2">
                    <a:lumMod val="95000"/>
                    <a:lumOff val="5000"/>
                  </a:schemeClr>
                </a:solidFill>
                <a:latin typeface="Constantia" panose="02030602050306030303" pitchFamily="18" charset="0"/>
              </a:rPr>
              <a:t>2) </a:t>
            </a:r>
            <a:r>
              <a:rPr lang="en-GB" altLang="en-US" sz="2400" dirty="0">
                <a:solidFill>
                  <a:schemeClr val="bg2">
                    <a:lumMod val="95000"/>
                    <a:lumOff val="5000"/>
                  </a:schemeClr>
                </a:solidFill>
                <a:latin typeface="Constantia" panose="02030602050306030303" pitchFamily="18" charset="0"/>
              </a:rPr>
              <a:t>Subcortical grey matter (nuclei):</a:t>
            </a:r>
            <a:br>
              <a:rPr lang="en-GB" altLang="en-US" sz="2400" dirty="0">
                <a:solidFill>
                  <a:schemeClr val="bg2">
                    <a:lumMod val="95000"/>
                    <a:lumOff val="5000"/>
                  </a:schemeClr>
                </a:solidFill>
                <a:latin typeface="Constantia" panose="02030602050306030303" pitchFamily="18" charset="0"/>
              </a:rPr>
            </a:br>
            <a:r>
              <a:rPr lang="sr-Cyrl-CS" altLang="en-US" sz="2400" dirty="0">
                <a:solidFill>
                  <a:schemeClr val="bg2">
                    <a:lumMod val="95000"/>
                    <a:lumOff val="5000"/>
                  </a:schemeClr>
                </a:solidFill>
                <a:latin typeface="Constantia" panose="02030602050306030303" pitchFamily="18" charset="0"/>
              </a:rPr>
              <a:t>- </a:t>
            </a:r>
            <a:r>
              <a:rPr lang="en-US" altLang="en-US" sz="2400" dirty="0">
                <a:solidFill>
                  <a:schemeClr val="bg2">
                    <a:lumMod val="95000"/>
                    <a:lumOff val="5000"/>
                  </a:schemeClr>
                </a:solidFill>
                <a:latin typeface="Constantia" panose="02030602050306030303" pitchFamily="18" charset="0"/>
              </a:rPr>
              <a:t>corpus striatum</a:t>
            </a:r>
            <a:r>
              <a:rPr lang="en-GB" altLang="en-US" sz="2400" dirty="0">
                <a:solidFill>
                  <a:schemeClr val="bg2">
                    <a:lumMod val="95000"/>
                    <a:lumOff val="5000"/>
                  </a:schemeClr>
                </a:solidFill>
                <a:latin typeface="Constantia" panose="02030602050306030303" pitchFamily="18" charset="0"/>
              </a:rPr>
              <a:t> </a:t>
            </a:r>
            <a:r>
              <a:rPr lang="en-GB" altLang="en-US" sz="2000" dirty="0">
                <a:solidFill>
                  <a:schemeClr val="bg2">
                    <a:lumMod val="95000"/>
                    <a:lumOff val="5000"/>
                  </a:schemeClr>
                </a:solidFill>
                <a:latin typeface="Constantia" panose="02030602050306030303" pitchFamily="18" charset="0"/>
              </a:rPr>
              <a:t>(extrapyramidal</a:t>
            </a:r>
            <a:r>
              <a:rPr lang="sr-Cyrl-RS" altLang="en-US" sz="2000" dirty="0">
                <a:solidFill>
                  <a:schemeClr val="bg2">
                    <a:lumMod val="95000"/>
                    <a:lumOff val="5000"/>
                  </a:schemeClr>
                </a:solidFill>
                <a:latin typeface="Constantia" panose="02030602050306030303" pitchFamily="18" charset="0"/>
              </a:rPr>
              <a:t> </a:t>
            </a:r>
            <a:r>
              <a:rPr lang="en-GB" altLang="en-US" sz="2000" dirty="0">
                <a:solidFill>
                  <a:schemeClr val="bg2">
                    <a:lumMod val="95000"/>
                    <a:lumOff val="5000"/>
                  </a:schemeClr>
                </a:solidFill>
                <a:latin typeface="Constantia" panose="02030602050306030303" pitchFamily="18" charset="0"/>
              </a:rPr>
              <a:t>motor system</a:t>
            </a:r>
            <a:r>
              <a:rPr lang="sr-Cyrl-RS" altLang="en-US" sz="2000" dirty="0">
                <a:solidFill>
                  <a:schemeClr val="bg2">
                    <a:lumMod val="95000"/>
                    <a:lumOff val="5000"/>
                  </a:schemeClr>
                </a:solidFill>
                <a:latin typeface="Constantia" panose="02030602050306030303" pitchFamily="18" charset="0"/>
              </a:rPr>
              <a:t>)</a:t>
            </a:r>
            <a:br>
              <a:rPr lang="en-US" altLang="en-US" sz="2000" dirty="0">
                <a:solidFill>
                  <a:schemeClr val="bg2">
                    <a:lumMod val="95000"/>
                    <a:lumOff val="5000"/>
                  </a:schemeClr>
                </a:solidFill>
                <a:latin typeface="Constantia" panose="02030602050306030303" pitchFamily="18" charset="0"/>
              </a:rPr>
            </a:br>
            <a:r>
              <a:rPr lang="sr-Cyrl-RS" altLang="en-US" sz="2400" dirty="0">
                <a:solidFill>
                  <a:schemeClr val="bg2">
                    <a:lumMod val="95000"/>
                    <a:lumOff val="5000"/>
                  </a:schemeClr>
                </a:solidFill>
                <a:latin typeface="Constantia" panose="02030602050306030303" pitchFamily="18" charset="0"/>
              </a:rPr>
              <a:t>	- </a:t>
            </a:r>
            <a:r>
              <a:rPr lang="en-GB" altLang="en-US" sz="2400" dirty="0" err="1">
                <a:solidFill>
                  <a:schemeClr val="bg2">
                    <a:lumMod val="95000"/>
                    <a:lumOff val="5000"/>
                  </a:schemeClr>
                </a:solidFill>
                <a:latin typeface="Constantia" panose="02030602050306030303" pitchFamily="18" charset="0"/>
              </a:rPr>
              <a:t>nc</a:t>
            </a:r>
            <a:r>
              <a:rPr lang="en-GB" altLang="en-US" sz="2400" dirty="0">
                <a:solidFill>
                  <a:schemeClr val="bg2">
                    <a:lumMod val="95000"/>
                    <a:lumOff val="5000"/>
                  </a:schemeClr>
                </a:solidFill>
                <a:latin typeface="Constantia" panose="02030602050306030303" pitchFamily="18" charset="0"/>
              </a:rPr>
              <a:t>. </a:t>
            </a:r>
            <a:r>
              <a:rPr lang="en-GB" altLang="en-US" sz="2400" dirty="0" err="1">
                <a:solidFill>
                  <a:schemeClr val="bg2">
                    <a:lumMod val="95000"/>
                    <a:lumOff val="5000"/>
                  </a:schemeClr>
                </a:solidFill>
                <a:latin typeface="Constantia" panose="02030602050306030303" pitchFamily="18" charset="0"/>
              </a:rPr>
              <a:t>caudatus</a:t>
            </a:r>
            <a:br>
              <a:rPr lang="en-GB" altLang="en-US" sz="2400" dirty="0">
                <a:solidFill>
                  <a:schemeClr val="bg2">
                    <a:lumMod val="95000"/>
                    <a:lumOff val="5000"/>
                  </a:schemeClr>
                </a:solidFill>
                <a:latin typeface="Constantia" panose="02030602050306030303" pitchFamily="18" charset="0"/>
              </a:rPr>
            </a:br>
            <a:r>
              <a:rPr lang="en-GB" altLang="en-US" sz="2400" dirty="0">
                <a:solidFill>
                  <a:schemeClr val="bg2">
                    <a:lumMod val="95000"/>
                    <a:lumOff val="5000"/>
                  </a:schemeClr>
                </a:solidFill>
                <a:latin typeface="Constantia" panose="02030602050306030303" pitchFamily="18" charset="0"/>
              </a:rPr>
              <a:t>	- </a:t>
            </a:r>
            <a:r>
              <a:rPr lang="en-GB" altLang="en-US" sz="2400" dirty="0" err="1">
                <a:solidFill>
                  <a:schemeClr val="bg2">
                    <a:lumMod val="95000"/>
                    <a:lumOff val="5000"/>
                  </a:schemeClr>
                </a:solidFill>
                <a:latin typeface="Constantia" panose="02030602050306030303" pitchFamily="18" charset="0"/>
              </a:rPr>
              <a:t>nc</a:t>
            </a:r>
            <a:r>
              <a:rPr lang="en-GB" altLang="en-US" sz="2400" dirty="0">
                <a:solidFill>
                  <a:schemeClr val="bg2">
                    <a:lumMod val="95000"/>
                    <a:lumOff val="5000"/>
                  </a:schemeClr>
                </a:solidFill>
                <a:latin typeface="Constantia" panose="02030602050306030303" pitchFamily="18" charset="0"/>
              </a:rPr>
              <a:t>. </a:t>
            </a:r>
            <a:r>
              <a:rPr lang="en-GB" altLang="en-US" sz="2400" dirty="0" err="1">
                <a:solidFill>
                  <a:schemeClr val="bg2">
                    <a:lumMod val="95000"/>
                    <a:lumOff val="5000"/>
                  </a:schemeClr>
                </a:solidFill>
                <a:latin typeface="Constantia" panose="02030602050306030303" pitchFamily="18" charset="0"/>
              </a:rPr>
              <a:t>leniformis</a:t>
            </a:r>
            <a:br>
              <a:rPr lang="en-GB" altLang="en-US" sz="2400" dirty="0">
                <a:solidFill>
                  <a:schemeClr val="bg2">
                    <a:lumMod val="95000"/>
                    <a:lumOff val="5000"/>
                  </a:schemeClr>
                </a:solidFill>
                <a:latin typeface="Constantia" panose="02030602050306030303" pitchFamily="18" charset="0"/>
              </a:rPr>
            </a:br>
            <a:r>
              <a:rPr lang="en-US" altLang="en-US" sz="2400" dirty="0">
                <a:solidFill>
                  <a:schemeClr val="bg2">
                    <a:lumMod val="95000"/>
                    <a:lumOff val="5000"/>
                  </a:schemeClr>
                </a:solidFill>
                <a:latin typeface="Constantia" panose="02030602050306030303" pitchFamily="18" charset="0"/>
              </a:rPr>
              <a:t>- claustrum</a:t>
            </a:r>
            <a:r>
              <a:rPr lang="en-GB" altLang="en-US" sz="2400" dirty="0">
                <a:solidFill>
                  <a:schemeClr val="bg2">
                    <a:lumMod val="95000"/>
                    <a:lumOff val="5000"/>
                  </a:schemeClr>
                </a:solidFill>
                <a:latin typeface="Constantia" panose="02030602050306030303" pitchFamily="18" charset="0"/>
              </a:rPr>
              <a:t> </a:t>
            </a:r>
            <a:r>
              <a:rPr lang="sr-Cyrl-RS" altLang="en-US" sz="1800" dirty="0">
                <a:solidFill>
                  <a:schemeClr val="bg2">
                    <a:lumMod val="95000"/>
                    <a:lumOff val="5000"/>
                  </a:schemeClr>
                </a:solidFill>
                <a:latin typeface="Constantia" panose="02030602050306030303" pitchFamily="18" charset="0"/>
              </a:rPr>
              <a:t>(</a:t>
            </a:r>
            <a:r>
              <a:rPr lang="en-GB" altLang="en-US" sz="1800" dirty="0">
                <a:solidFill>
                  <a:schemeClr val="bg2">
                    <a:lumMod val="95000"/>
                    <a:lumOff val="5000"/>
                  </a:schemeClr>
                </a:solidFill>
                <a:latin typeface="Constantia" panose="02030602050306030303" pitchFamily="18" charset="0"/>
              </a:rPr>
              <a:t>motor and limbic system)</a:t>
            </a:r>
            <a:r>
              <a:rPr lang="sr-Cyrl-RS" altLang="en-US" sz="1800" dirty="0">
                <a:solidFill>
                  <a:schemeClr val="bg2">
                    <a:lumMod val="95000"/>
                    <a:lumOff val="5000"/>
                  </a:schemeClr>
                </a:solidFill>
                <a:latin typeface="Constantia" panose="02030602050306030303" pitchFamily="18" charset="0"/>
              </a:rPr>
              <a:t>)</a:t>
            </a:r>
            <a:br>
              <a:rPr lang="en-US" altLang="en-US" sz="1800" dirty="0">
                <a:solidFill>
                  <a:schemeClr val="bg2">
                    <a:lumMod val="95000"/>
                    <a:lumOff val="5000"/>
                  </a:schemeClr>
                </a:solidFill>
                <a:latin typeface="Constantia" panose="02030602050306030303" pitchFamily="18" charset="0"/>
              </a:rPr>
            </a:br>
            <a:r>
              <a:rPr lang="en-US" altLang="en-US" sz="2400" dirty="0">
                <a:solidFill>
                  <a:schemeClr val="bg2">
                    <a:lumMod val="95000"/>
                    <a:lumOff val="5000"/>
                  </a:schemeClr>
                </a:solidFill>
                <a:latin typeface="Constantia" panose="02030602050306030303" pitchFamily="18" charset="0"/>
              </a:rPr>
              <a:t>- corpus amygdaloideum</a:t>
            </a:r>
            <a:r>
              <a:rPr lang="sr-Cyrl-RS" altLang="en-US" sz="2400" dirty="0">
                <a:solidFill>
                  <a:schemeClr val="bg2">
                    <a:lumMod val="95000"/>
                    <a:lumOff val="5000"/>
                  </a:schemeClr>
                </a:solidFill>
                <a:latin typeface="Constantia" panose="02030602050306030303" pitchFamily="18" charset="0"/>
              </a:rPr>
              <a:t> </a:t>
            </a:r>
            <a:r>
              <a:rPr lang="sr-Cyrl-RS" altLang="en-US" sz="1800" dirty="0">
                <a:solidFill>
                  <a:schemeClr val="bg2">
                    <a:lumMod val="95000"/>
                    <a:lumOff val="5000"/>
                  </a:schemeClr>
                </a:solidFill>
                <a:latin typeface="Constantia" panose="02030602050306030303" pitchFamily="18" charset="0"/>
              </a:rPr>
              <a:t>(</a:t>
            </a:r>
            <a:r>
              <a:rPr lang="en-GB" altLang="en-US" sz="1800" dirty="0">
                <a:solidFill>
                  <a:schemeClr val="bg2">
                    <a:lumMod val="95000"/>
                    <a:lumOff val="5000"/>
                  </a:schemeClr>
                </a:solidFill>
                <a:latin typeface="Constantia" panose="02030602050306030303" pitchFamily="18" charset="0"/>
              </a:rPr>
              <a:t>limbic </a:t>
            </a:r>
            <a:br>
              <a:rPr lang="en-GB" altLang="en-US" sz="1800" dirty="0">
                <a:solidFill>
                  <a:schemeClr val="bg2">
                    <a:lumMod val="95000"/>
                    <a:lumOff val="5000"/>
                  </a:schemeClr>
                </a:solidFill>
                <a:latin typeface="Constantia" panose="02030602050306030303" pitchFamily="18" charset="0"/>
              </a:rPr>
            </a:br>
            <a:r>
              <a:rPr lang="en-GB" altLang="en-US" sz="1800" dirty="0">
                <a:solidFill>
                  <a:schemeClr val="bg2">
                    <a:lumMod val="95000"/>
                    <a:lumOff val="5000"/>
                  </a:schemeClr>
                </a:solidFill>
                <a:latin typeface="Constantia" panose="02030602050306030303" pitchFamily="18" charset="0"/>
              </a:rPr>
              <a:t>    system</a:t>
            </a:r>
            <a:r>
              <a:rPr lang="sr-Cyrl-RS" altLang="en-US" sz="1800" dirty="0">
                <a:solidFill>
                  <a:schemeClr val="bg2">
                    <a:lumMod val="95000"/>
                    <a:lumOff val="5000"/>
                  </a:schemeClr>
                </a:solidFill>
                <a:latin typeface="Constantia" panose="02030602050306030303" pitchFamily="18" charset="0"/>
              </a:rPr>
              <a:t>,</a:t>
            </a:r>
            <a:r>
              <a:rPr lang="en-GB" altLang="en-US" sz="1800" dirty="0">
                <a:solidFill>
                  <a:schemeClr val="bg2">
                    <a:lumMod val="95000"/>
                    <a:lumOff val="5000"/>
                  </a:schemeClr>
                </a:solidFill>
                <a:latin typeface="Constantia" panose="02030602050306030303" pitchFamily="18" charset="0"/>
              </a:rPr>
              <a:t> </a:t>
            </a:r>
            <a:r>
              <a:rPr lang="en-GB" altLang="en-US" sz="1800" dirty="0" err="1">
                <a:solidFill>
                  <a:schemeClr val="bg2">
                    <a:lumMod val="95000"/>
                    <a:lumOff val="5000"/>
                  </a:schemeClr>
                </a:solidFill>
                <a:latin typeface="Constantia" panose="02030602050306030303" pitchFamily="18" charset="0"/>
              </a:rPr>
              <a:t>center</a:t>
            </a:r>
            <a:r>
              <a:rPr lang="en-GB" altLang="en-US" sz="1800" dirty="0">
                <a:solidFill>
                  <a:schemeClr val="bg2">
                    <a:lumMod val="95000"/>
                    <a:lumOff val="5000"/>
                  </a:schemeClr>
                </a:solidFill>
                <a:latin typeface="Constantia" panose="02030602050306030303" pitchFamily="18" charset="0"/>
              </a:rPr>
              <a:t> of fear and emotions</a:t>
            </a:r>
            <a:r>
              <a:rPr lang="sr-Cyrl-RS" altLang="en-US" sz="2400" dirty="0">
                <a:solidFill>
                  <a:schemeClr val="bg2">
                    <a:lumMod val="95000"/>
                    <a:lumOff val="5000"/>
                  </a:schemeClr>
                </a:solidFill>
                <a:latin typeface="Constantia" panose="02030602050306030303" pitchFamily="18" charset="0"/>
              </a:rPr>
              <a:t>)</a:t>
            </a:r>
          </a:p>
          <a:p>
            <a:pPr>
              <a:lnSpc>
                <a:spcPct val="90000"/>
              </a:lnSpc>
              <a:buFontTx/>
              <a:buNone/>
            </a:pPr>
            <a:r>
              <a:rPr lang="en-GB" altLang="en-US" sz="2400" dirty="0">
                <a:solidFill>
                  <a:schemeClr val="bg2">
                    <a:lumMod val="95000"/>
                    <a:lumOff val="5000"/>
                  </a:schemeClr>
                </a:solidFill>
                <a:latin typeface="Constantia" panose="02030602050306030303" pitchFamily="18" charset="0"/>
              </a:rPr>
              <a:t>	- </a:t>
            </a:r>
            <a:r>
              <a:rPr lang="en-GB" altLang="en-US" sz="2400" dirty="0" err="1">
                <a:solidFill>
                  <a:schemeClr val="bg2">
                    <a:lumMod val="95000"/>
                    <a:lumOff val="5000"/>
                  </a:schemeClr>
                </a:solidFill>
                <a:latin typeface="Constantia" panose="02030602050306030303" pitchFamily="18" charset="0"/>
              </a:rPr>
              <a:t>nc</a:t>
            </a:r>
            <a:r>
              <a:rPr lang="en-GB" altLang="en-US" sz="2400" dirty="0">
                <a:solidFill>
                  <a:schemeClr val="bg2">
                    <a:lumMod val="95000"/>
                    <a:lumOff val="5000"/>
                  </a:schemeClr>
                </a:solidFill>
                <a:latin typeface="Constantia" panose="02030602050306030303" pitchFamily="18" charset="0"/>
              </a:rPr>
              <a:t>. </a:t>
            </a:r>
            <a:r>
              <a:rPr lang="en-GB" altLang="en-US" sz="2400" dirty="0" err="1">
                <a:solidFill>
                  <a:schemeClr val="bg2">
                    <a:lumMod val="95000"/>
                    <a:lumOff val="5000"/>
                  </a:schemeClr>
                </a:solidFill>
                <a:latin typeface="Constantia" panose="02030602050306030303" pitchFamily="18" charset="0"/>
              </a:rPr>
              <a:t>accumbens</a:t>
            </a:r>
            <a:r>
              <a:rPr lang="en-GB" altLang="en-US" sz="2400" dirty="0">
                <a:solidFill>
                  <a:schemeClr val="bg2">
                    <a:lumMod val="95000"/>
                    <a:lumOff val="5000"/>
                  </a:schemeClr>
                </a:solidFill>
                <a:latin typeface="Constantia" panose="02030602050306030303" pitchFamily="18" charset="0"/>
              </a:rPr>
              <a:t> </a:t>
            </a:r>
            <a:br>
              <a:rPr lang="en-GB" altLang="en-US" sz="2400" dirty="0">
                <a:solidFill>
                  <a:schemeClr val="bg2">
                    <a:lumMod val="95000"/>
                    <a:lumOff val="5000"/>
                  </a:schemeClr>
                </a:solidFill>
                <a:latin typeface="Constantia" panose="02030602050306030303" pitchFamily="18" charset="0"/>
              </a:rPr>
            </a:br>
            <a:r>
              <a:rPr lang="en-GB" altLang="en-US" sz="2400" dirty="0">
                <a:solidFill>
                  <a:schemeClr val="bg2">
                    <a:lumMod val="95000"/>
                    <a:lumOff val="5000"/>
                  </a:schemeClr>
                </a:solidFill>
                <a:latin typeface="Constantia" panose="02030602050306030303" pitchFamily="18" charset="0"/>
              </a:rPr>
              <a:t>   </a:t>
            </a:r>
            <a:r>
              <a:rPr lang="en-GB" altLang="en-US" sz="1800" dirty="0">
                <a:solidFill>
                  <a:schemeClr val="bg2">
                    <a:lumMod val="95000"/>
                    <a:lumOff val="5000"/>
                  </a:schemeClr>
                </a:solidFill>
                <a:latin typeface="Constantia" panose="02030602050306030303" pitchFamily="18" charset="0"/>
              </a:rPr>
              <a:t>(brain reward (pleasure) system)</a:t>
            </a:r>
            <a:endParaRPr lang="sr-Cyrl-RS" altLang="en-US" sz="1800" dirty="0">
              <a:solidFill>
                <a:schemeClr val="bg2">
                  <a:lumMod val="95000"/>
                  <a:lumOff val="5000"/>
                </a:schemeClr>
              </a:solidFill>
              <a:latin typeface="Constantia" panose="02030602050306030303" pitchFamily="18" charset="0"/>
            </a:endParaRPr>
          </a:p>
          <a:p>
            <a:pPr>
              <a:lnSpc>
                <a:spcPct val="90000"/>
              </a:lnSpc>
              <a:buFontTx/>
              <a:buNone/>
            </a:pPr>
            <a:r>
              <a:rPr lang="sr-Cyrl-RS" altLang="en-US" sz="1800" dirty="0">
                <a:solidFill>
                  <a:schemeClr val="bg2">
                    <a:lumMod val="95000"/>
                    <a:lumOff val="5000"/>
                  </a:schemeClr>
                </a:solidFill>
                <a:latin typeface="Constantia" panose="02030602050306030303" pitchFamily="18" charset="0"/>
              </a:rPr>
              <a:t>	- </a:t>
            </a:r>
            <a:r>
              <a:rPr lang="en-GB" altLang="en-US" sz="2400" dirty="0">
                <a:solidFill>
                  <a:schemeClr val="bg2">
                    <a:lumMod val="95000"/>
                    <a:lumOff val="5000"/>
                  </a:schemeClr>
                </a:solidFill>
                <a:latin typeface="Constantia" panose="02030602050306030303" pitchFamily="18" charset="0"/>
              </a:rPr>
              <a:t>septal nuclei </a:t>
            </a:r>
            <a:r>
              <a:rPr lang="sr-Cyrl-RS" altLang="en-US" sz="2400" dirty="0">
                <a:solidFill>
                  <a:schemeClr val="bg2">
                    <a:lumMod val="95000"/>
                    <a:lumOff val="5000"/>
                  </a:schemeClr>
                </a:solidFill>
                <a:latin typeface="Constantia" panose="02030602050306030303" pitchFamily="18" charset="0"/>
              </a:rPr>
              <a:t>(</a:t>
            </a:r>
            <a:r>
              <a:rPr lang="en-GB" altLang="en-US" sz="2400" dirty="0">
                <a:solidFill>
                  <a:schemeClr val="bg2">
                    <a:lumMod val="95000"/>
                    <a:lumOff val="5000"/>
                  </a:schemeClr>
                </a:solidFill>
                <a:latin typeface="Constantia" panose="02030602050306030303" pitchFamily="18" charset="0"/>
              </a:rPr>
              <a:t>nuclei </a:t>
            </a:r>
            <a:r>
              <a:rPr lang="en-GB" altLang="en-US" sz="2400" dirty="0" err="1">
                <a:solidFill>
                  <a:schemeClr val="bg2">
                    <a:lumMod val="95000"/>
                    <a:lumOff val="5000"/>
                  </a:schemeClr>
                </a:solidFill>
                <a:latin typeface="Constantia" panose="02030602050306030303" pitchFamily="18" charset="0"/>
              </a:rPr>
              <a:t>septales</a:t>
            </a:r>
            <a:r>
              <a:rPr lang="en-GB" altLang="en-US" sz="2400" dirty="0">
                <a:solidFill>
                  <a:schemeClr val="bg2">
                    <a:lumMod val="95000"/>
                    <a:lumOff val="5000"/>
                  </a:schemeClr>
                </a:solidFill>
                <a:latin typeface="Constantia" panose="02030602050306030303" pitchFamily="18" charset="0"/>
              </a:rPr>
              <a:t>)</a:t>
            </a:r>
            <a:br>
              <a:rPr lang="sr-Cyrl-RS" altLang="en-US" sz="2400" dirty="0">
                <a:solidFill>
                  <a:schemeClr val="bg2">
                    <a:lumMod val="95000"/>
                    <a:lumOff val="5000"/>
                  </a:schemeClr>
                </a:solidFill>
                <a:latin typeface="Constantia" panose="02030602050306030303" pitchFamily="18" charset="0"/>
              </a:rPr>
            </a:br>
            <a:r>
              <a:rPr lang="sr-Cyrl-RS" altLang="en-US" sz="2400" dirty="0">
                <a:solidFill>
                  <a:schemeClr val="bg2">
                    <a:lumMod val="95000"/>
                    <a:lumOff val="5000"/>
                  </a:schemeClr>
                </a:solidFill>
                <a:latin typeface="Constantia" panose="02030602050306030303" pitchFamily="18" charset="0"/>
              </a:rPr>
              <a:t>- </a:t>
            </a:r>
            <a:r>
              <a:rPr lang="en-GB" altLang="en-US" sz="2400" dirty="0">
                <a:solidFill>
                  <a:schemeClr val="bg2">
                    <a:lumMod val="95000"/>
                    <a:lumOff val="5000"/>
                  </a:schemeClr>
                </a:solidFill>
                <a:latin typeface="Constantia" panose="02030602050306030303" pitchFamily="18" charset="0"/>
              </a:rPr>
              <a:t>nuclei of basal forebrain</a:t>
            </a:r>
            <a:endParaRPr lang="en-US" altLang="en-US" sz="2400" dirty="0">
              <a:solidFill>
                <a:schemeClr val="bg2">
                  <a:lumMod val="95000"/>
                  <a:lumOff val="5000"/>
                </a:schemeClr>
              </a:solidFill>
              <a:latin typeface="Constantia" panose="02030602050306030303" pitchFamily="18" charset="0"/>
            </a:endParaRPr>
          </a:p>
          <a:p>
            <a:pPr>
              <a:lnSpc>
                <a:spcPct val="90000"/>
              </a:lnSpc>
              <a:buFontTx/>
              <a:buNone/>
            </a:pPr>
            <a:br>
              <a:rPr lang="sr-Cyrl-CS" altLang="en-US" sz="2400" dirty="0">
                <a:latin typeface="Constantia" panose="02030602050306030303" pitchFamily="18" charset="0"/>
              </a:rPr>
            </a:br>
            <a:r>
              <a:rPr lang="sr-Cyrl-RS" altLang="en-US" sz="2000" dirty="0">
                <a:latin typeface="Constantia" panose="02030602050306030303" pitchFamily="18" charset="0"/>
              </a:rPr>
              <a:t>  </a:t>
            </a:r>
            <a:endParaRPr lang="en-US" altLang="en-US" sz="2000" dirty="0">
              <a:latin typeface="Constantia" panose="02030602050306030303" pitchFamily="18" charset="0"/>
            </a:endParaRPr>
          </a:p>
        </p:txBody>
      </p:sp>
      <p:pic>
        <p:nvPicPr>
          <p:cNvPr id="67588" name="Picture 2"/>
          <p:cNvPicPr>
            <a:picLocks noChangeAspect="1" noChangeArrowheads="1"/>
          </p:cNvPicPr>
          <p:nvPr/>
        </p:nvPicPr>
        <p:blipFill>
          <a:blip r:embed="rId2">
            <a:extLst>
              <a:ext uri="{28A0092B-C50C-407E-A947-70E740481C1C}">
                <a14:useLocalDpi xmlns:a14="http://schemas.microsoft.com/office/drawing/2010/main" val="0"/>
              </a:ext>
            </a:extLst>
          </a:blip>
          <a:srcRect l="28125" t="12189" r="12109" b="27812"/>
          <a:stretch>
            <a:fillRect/>
          </a:stretch>
        </p:blipFill>
        <p:spPr bwMode="auto">
          <a:xfrm>
            <a:off x="4738117" y="3789363"/>
            <a:ext cx="4370387" cy="27416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67586" name="Title 1"/>
          <p:cNvSpPr>
            <a:spLocks noGrp="1"/>
          </p:cNvSpPr>
          <p:nvPr>
            <p:ph type="title" idx="4294967295"/>
          </p:nvPr>
        </p:nvSpPr>
        <p:spPr>
          <a:xfrm>
            <a:off x="457200" y="0"/>
            <a:ext cx="5050904" cy="692696"/>
          </a:xfrm>
          <a:noFill/>
          <a:ln w="38100">
            <a:solidFill>
              <a:schemeClr val="tx1"/>
            </a:solidFill>
          </a:ln>
        </p:spPr>
        <p:txBody>
          <a:bodyPr/>
          <a:lstStyle/>
          <a:p>
            <a:r>
              <a:rPr lang="en-GB" altLang="en-US" sz="3200" b="1" dirty="0">
                <a:solidFill>
                  <a:schemeClr val="bg1">
                    <a:lumMod val="50000"/>
                  </a:schemeClr>
                </a:solidFill>
                <a:latin typeface="Constantia" panose="02030602050306030303" pitchFamily="18" charset="0"/>
              </a:rPr>
              <a:t>Cortex of cerebrum</a:t>
            </a:r>
            <a:endParaRPr lang="en-US" altLang="en-US" sz="3200" b="1" dirty="0">
              <a:solidFill>
                <a:schemeClr val="bg1">
                  <a:lumMod val="50000"/>
                </a:schemeClr>
              </a:solidFill>
              <a:latin typeface="Constantia" panose="02030602050306030303" pitchFamily="18" charset="0"/>
            </a:endParaRPr>
          </a:p>
        </p:txBody>
      </p:sp>
      <p:pic>
        <p:nvPicPr>
          <p:cNvPr id="67588" name="Picture 2"/>
          <p:cNvPicPr>
            <a:picLocks noChangeAspect="1" noChangeArrowheads="1"/>
          </p:cNvPicPr>
          <p:nvPr/>
        </p:nvPicPr>
        <p:blipFill>
          <a:blip r:embed="rId2">
            <a:extLst>
              <a:ext uri="{28A0092B-C50C-407E-A947-70E740481C1C}">
                <a14:useLocalDpi xmlns:a14="http://schemas.microsoft.com/office/drawing/2010/main" val="0"/>
              </a:ext>
            </a:extLst>
          </a:blip>
          <a:srcRect l="28125" t="12189" r="12109" b="27812"/>
          <a:stretch>
            <a:fillRect/>
          </a:stretch>
        </p:blipFill>
        <p:spPr bwMode="auto">
          <a:xfrm>
            <a:off x="4860032" y="4148360"/>
            <a:ext cx="4283968" cy="2687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 name="TextBox 2">
            <a:extLst>
              <a:ext uri="{FF2B5EF4-FFF2-40B4-BE49-F238E27FC236}">
                <a16:creationId xmlns:a16="http://schemas.microsoft.com/office/drawing/2014/main" id="{8F67CC78-800D-414A-5137-4C0392BBEFCB}"/>
              </a:ext>
            </a:extLst>
          </p:cNvPr>
          <p:cNvSpPr txBox="1"/>
          <p:nvPr/>
        </p:nvSpPr>
        <p:spPr>
          <a:xfrm>
            <a:off x="107504" y="692696"/>
            <a:ext cx="8928992" cy="2800767"/>
          </a:xfrm>
          <a:prstGeom prst="rect">
            <a:avLst/>
          </a:prstGeom>
          <a:noFill/>
        </p:spPr>
        <p:txBody>
          <a:bodyPr wrap="square">
            <a:spAutoFit/>
          </a:bodyPr>
          <a:lstStyle/>
          <a:p>
            <a:pPr marL="342900" indent="-342900">
              <a:buFontTx/>
              <a:buChar char="-"/>
            </a:pPr>
            <a:r>
              <a:rPr lang="en-GB" sz="2200" dirty="0">
                <a:solidFill>
                  <a:schemeClr val="bg2">
                    <a:lumMod val="95000"/>
                    <a:lumOff val="5000"/>
                  </a:schemeClr>
                </a:solidFill>
              </a:rPr>
              <a:t>The cerebral cortex is the “executive suite” of the nervous system, the home of the conscious mind. </a:t>
            </a:r>
          </a:p>
          <a:p>
            <a:pPr marL="342900" indent="-342900">
              <a:buFontTx/>
              <a:buChar char="-"/>
            </a:pPr>
            <a:r>
              <a:rPr lang="en-GB" sz="2200" dirty="0">
                <a:solidFill>
                  <a:schemeClr val="bg2">
                    <a:lumMod val="95000"/>
                    <a:lumOff val="5000"/>
                  </a:schemeClr>
                </a:solidFill>
              </a:rPr>
              <a:t>It enables people to be aware of themselves and their sensations, to initiate and control voluntary movements, and to communicate, remember, and understand. </a:t>
            </a:r>
          </a:p>
          <a:p>
            <a:pPr marL="342900" indent="-342900">
              <a:buFontTx/>
              <a:buChar char="-"/>
            </a:pPr>
            <a:r>
              <a:rPr lang="en-GB" sz="2200" dirty="0">
                <a:solidFill>
                  <a:schemeClr val="bg2">
                    <a:lumMod val="95000"/>
                    <a:lumOff val="5000"/>
                  </a:schemeClr>
                </a:solidFill>
              </a:rPr>
              <a:t>It is only 2–4 mm thick, its numerous gyri and grooves (sulci) triple its surface area to approximately 2500 cm2 and it accounts for about 40% of the total mass of the brain</a:t>
            </a:r>
          </a:p>
        </p:txBody>
      </p:sp>
    </p:spTree>
    <p:extLst>
      <p:ext uri="{BB962C8B-B14F-4D97-AF65-F5344CB8AC3E}">
        <p14:creationId xmlns:p14="http://schemas.microsoft.com/office/powerpoint/2010/main" val="26560296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38914" name="Rectangle 4">
            <a:extLst>
              <a:ext uri="{FF2B5EF4-FFF2-40B4-BE49-F238E27FC236}">
                <a16:creationId xmlns:a16="http://schemas.microsoft.com/office/drawing/2014/main" id="{5EEEA15C-FBE0-951D-4EE4-F1652AB56514}"/>
              </a:ext>
            </a:extLst>
          </p:cNvPr>
          <p:cNvSpPr>
            <a:spLocks noGrp="1" noChangeArrowheads="1"/>
          </p:cNvSpPr>
          <p:nvPr>
            <p:ph type="title"/>
          </p:nvPr>
        </p:nvSpPr>
        <p:spPr>
          <a:xfrm>
            <a:off x="714375" y="500063"/>
            <a:ext cx="7772400" cy="785812"/>
          </a:xfrm>
        </p:spPr>
        <p:txBody>
          <a:bodyPr/>
          <a:lstStyle/>
          <a:p>
            <a:pPr algn="ctr" eaLnBrk="1" hangingPunct="1"/>
            <a:r>
              <a:rPr lang="en-US" altLang="en-US" sz="3600">
                <a:solidFill>
                  <a:schemeClr val="bg2"/>
                </a:solidFill>
              </a:rPr>
              <a:t>Histological Structure of Cerebral Cortex</a:t>
            </a:r>
          </a:p>
        </p:txBody>
      </p:sp>
      <p:sp>
        <p:nvSpPr>
          <p:cNvPr id="134149" name="Rectangle 5">
            <a:extLst>
              <a:ext uri="{FF2B5EF4-FFF2-40B4-BE49-F238E27FC236}">
                <a16:creationId xmlns:a16="http://schemas.microsoft.com/office/drawing/2014/main" id="{7B97BAF7-73EF-DFFF-135A-F4B9355C725A}"/>
              </a:ext>
            </a:extLst>
          </p:cNvPr>
          <p:cNvSpPr>
            <a:spLocks noGrp="1" noChangeArrowheads="1"/>
          </p:cNvSpPr>
          <p:nvPr>
            <p:ph type="body" idx="1"/>
          </p:nvPr>
        </p:nvSpPr>
        <p:spPr>
          <a:xfrm>
            <a:off x="395288" y="1428750"/>
            <a:ext cx="8280400" cy="4808538"/>
          </a:xfrm>
          <a:ln>
            <a:solidFill>
              <a:srgbClr val="66FF33"/>
            </a:solidFill>
          </a:ln>
        </p:spPr>
        <p:txBody>
          <a:bodyPr/>
          <a:lstStyle/>
          <a:p>
            <a:pPr eaLnBrk="1" hangingPunct="1">
              <a:lnSpc>
                <a:spcPct val="90000"/>
              </a:lnSpc>
              <a:defRPr/>
            </a:pPr>
            <a:r>
              <a:rPr lang="en-US" altLang="en-US" dirty="0">
                <a:solidFill>
                  <a:schemeClr val="bg2"/>
                </a:solidFill>
                <a:effectLst/>
              </a:rPr>
              <a:t>Contains nerve </a:t>
            </a:r>
            <a:r>
              <a:rPr lang="en-US" altLang="en-US" dirty="0">
                <a:solidFill>
                  <a:schemeClr val="bg1">
                    <a:lumMod val="50000"/>
                  </a:schemeClr>
                </a:solidFill>
                <a:effectLst/>
              </a:rPr>
              <a:t>cell bodies, dendritic arborizations, synapses, neuroglia, blood vessels</a:t>
            </a:r>
          </a:p>
          <a:p>
            <a:pPr eaLnBrk="1" hangingPunct="1">
              <a:lnSpc>
                <a:spcPct val="90000"/>
              </a:lnSpc>
              <a:defRPr/>
            </a:pPr>
            <a:r>
              <a:rPr lang="en-US" altLang="en-US" dirty="0">
                <a:solidFill>
                  <a:schemeClr val="bg1">
                    <a:lumMod val="50000"/>
                  </a:schemeClr>
                </a:solidFill>
                <a:effectLst/>
              </a:rPr>
              <a:t>*** It is divided into:</a:t>
            </a:r>
          </a:p>
          <a:p>
            <a:pPr eaLnBrk="1" hangingPunct="1">
              <a:lnSpc>
                <a:spcPct val="90000"/>
              </a:lnSpc>
              <a:defRPr/>
            </a:pPr>
            <a:r>
              <a:rPr lang="en-US" altLang="en-US" u="sng" dirty="0" err="1">
                <a:solidFill>
                  <a:schemeClr val="bg1">
                    <a:lumMod val="75000"/>
                  </a:schemeClr>
                </a:solidFill>
                <a:effectLst/>
              </a:rPr>
              <a:t>Archicortex</a:t>
            </a:r>
            <a:r>
              <a:rPr lang="en-US" altLang="en-US" dirty="0">
                <a:effectLst/>
              </a:rPr>
              <a:t> </a:t>
            </a:r>
            <a:r>
              <a:rPr lang="en-US" altLang="en-US" dirty="0">
                <a:solidFill>
                  <a:schemeClr val="bg2"/>
                </a:solidFill>
                <a:effectLst/>
              </a:rPr>
              <a:t>and</a:t>
            </a:r>
            <a:r>
              <a:rPr lang="en-US" altLang="en-US" dirty="0">
                <a:effectLst/>
              </a:rPr>
              <a:t> </a:t>
            </a:r>
            <a:r>
              <a:rPr lang="en-US" altLang="en-US" u="sng" dirty="0">
                <a:solidFill>
                  <a:schemeClr val="bg1">
                    <a:lumMod val="75000"/>
                  </a:schemeClr>
                </a:solidFill>
                <a:effectLst/>
              </a:rPr>
              <a:t>Paleocortex</a:t>
            </a:r>
            <a:r>
              <a:rPr lang="en-US" altLang="en-US" dirty="0">
                <a:solidFill>
                  <a:schemeClr val="bg1">
                    <a:lumMod val="75000"/>
                  </a:schemeClr>
                </a:solidFill>
                <a:effectLst/>
              </a:rPr>
              <a:t> </a:t>
            </a:r>
            <a:r>
              <a:rPr lang="en-US" altLang="en-US" dirty="0">
                <a:solidFill>
                  <a:schemeClr val="bg2"/>
                </a:solidFill>
                <a:effectLst/>
              </a:rPr>
              <a:t>(hippocampus and parts of temporal lobe associated with olfactory functions)</a:t>
            </a:r>
            <a:r>
              <a:rPr lang="en-US" altLang="en-US" dirty="0">
                <a:effectLst/>
              </a:rPr>
              <a:t> </a:t>
            </a:r>
            <a:r>
              <a:rPr lang="en-US" altLang="en-US" dirty="0">
                <a:solidFill>
                  <a:schemeClr val="bg2"/>
                </a:solidFill>
                <a:effectLst/>
              </a:rPr>
              <a:t>have</a:t>
            </a:r>
            <a:r>
              <a:rPr lang="en-US" altLang="en-US" dirty="0">
                <a:effectLst/>
              </a:rPr>
              <a:t> </a:t>
            </a:r>
            <a:r>
              <a:rPr lang="en-US" altLang="en-US" dirty="0">
                <a:solidFill>
                  <a:schemeClr val="bg1">
                    <a:lumMod val="75000"/>
                  </a:schemeClr>
                </a:solidFill>
                <a:effectLst/>
              </a:rPr>
              <a:t>three layered structure</a:t>
            </a:r>
          </a:p>
          <a:p>
            <a:pPr eaLnBrk="1" hangingPunct="1">
              <a:lnSpc>
                <a:spcPct val="90000"/>
              </a:lnSpc>
              <a:defRPr/>
            </a:pPr>
            <a:r>
              <a:rPr lang="en-US" altLang="en-US" u="sng" dirty="0">
                <a:solidFill>
                  <a:schemeClr val="bg1">
                    <a:lumMod val="75000"/>
                  </a:schemeClr>
                </a:solidFill>
                <a:effectLst/>
              </a:rPr>
              <a:t>Neocortex</a:t>
            </a:r>
            <a:r>
              <a:rPr lang="en-US" altLang="en-US" dirty="0">
                <a:effectLst/>
              </a:rPr>
              <a:t>, </a:t>
            </a:r>
            <a:r>
              <a:rPr lang="en-US" altLang="en-US" dirty="0">
                <a:solidFill>
                  <a:schemeClr val="bg2"/>
                </a:solidFill>
                <a:effectLst/>
              </a:rPr>
              <a:t>generally consists of </a:t>
            </a:r>
            <a:r>
              <a:rPr lang="en-US" altLang="en-US" dirty="0">
                <a:solidFill>
                  <a:schemeClr val="bg1"/>
                </a:solidFill>
                <a:effectLst/>
              </a:rPr>
              <a:t>six layers</a:t>
            </a:r>
            <a:r>
              <a:rPr lang="en-US" altLang="en-US" dirty="0">
                <a:solidFill>
                  <a:schemeClr val="bg2"/>
                </a:solidFill>
                <a:effectLst/>
              </a:rPr>
              <a:t>, although the detailed cytological structure varies from region to region</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39938" name="Rectangle 4">
            <a:extLst>
              <a:ext uri="{FF2B5EF4-FFF2-40B4-BE49-F238E27FC236}">
                <a16:creationId xmlns:a16="http://schemas.microsoft.com/office/drawing/2014/main" id="{879783CF-757B-7E1A-396F-790C78288C18}"/>
              </a:ext>
            </a:extLst>
          </p:cNvPr>
          <p:cNvSpPr>
            <a:spLocks noGrp="1" noChangeArrowheads="1"/>
          </p:cNvSpPr>
          <p:nvPr>
            <p:ph type="title"/>
          </p:nvPr>
        </p:nvSpPr>
        <p:spPr>
          <a:xfrm>
            <a:off x="500063" y="260350"/>
            <a:ext cx="8243887" cy="525463"/>
          </a:xfrm>
        </p:spPr>
        <p:txBody>
          <a:bodyPr/>
          <a:lstStyle/>
          <a:p>
            <a:pPr algn="ctr" eaLnBrk="1" hangingPunct="1"/>
            <a:r>
              <a:rPr lang="en-US" altLang="en-US" sz="3200">
                <a:solidFill>
                  <a:schemeClr val="bg2"/>
                </a:solidFill>
              </a:rPr>
              <a:t>Histological Structure of Cerebral Cortex</a:t>
            </a:r>
          </a:p>
        </p:txBody>
      </p:sp>
      <p:sp>
        <p:nvSpPr>
          <p:cNvPr id="136197" name="Rectangle 5">
            <a:extLst>
              <a:ext uri="{FF2B5EF4-FFF2-40B4-BE49-F238E27FC236}">
                <a16:creationId xmlns:a16="http://schemas.microsoft.com/office/drawing/2014/main" id="{BAB95388-1CEC-583E-A97E-3ABDB968AB44}"/>
              </a:ext>
            </a:extLst>
          </p:cNvPr>
          <p:cNvSpPr>
            <a:spLocks noGrp="1" noChangeArrowheads="1"/>
          </p:cNvSpPr>
          <p:nvPr>
            <p:ph type="body" sz="half" idx="1"/>
          </p:nvPr>
        </p:nvSpPr>
        <p:spPr>
          <a:xfrm>
            <a:off x="0" y="1000124"/>
            <a:ext cx="5868144" cy="5597525"/>
          </a:xfrm>
        </p:spPr>
        <p:txBody>
          <a:bodyPr/>
          <a:lstStyle/>
          <a:p>
            <a:pPr eaLnBrk="1" hangingPunct="1">
              <a:lnSpc>
                <a:spcPct val="90000"/>
              </a:lnSpc>
              <a:defRPr/>
            </a:pPr>
            <a:r>
              <a:rPr lang="en-US" sz="2200" u="sng" dirty="0">
                <a:solidFill>
                  <a:schemeClr val="bg1">
                    <a:lumMod val="75000"/>
                  </a:schemeClr>
                </a:solidFill>
                <a:effectLst/>
              </a:rPr>
              <a:t>Layer I – lamina </a:t>
            </a:r>
            <a:r>
              <a:rPr lang="en-US" sz="2200" u="sng" dirty="0" err="1">
                <a:solidFill>
                  <a:schemeClr val="bg1">
                    <a:lumMod val="75000"/>
                  </a:schemeClr>
                </a:solidFill>
                <a:effectLst/>
              </a:rPr>
              <a:t>molecularis</a:t>
            </a:r>
            <a:r>
              <a:rPr lang="en-US" sz="2200" dirty="0">
                <a:solidFill>
                  <a:schemeClr val="bg1">
                    <a:lumMod val="75000"/>
                  </a:schemeClr>
                </a:solidFill>
                <a:effectLst/>
              </a:rPr>
              <a:t>: </a:t>
            </a:r>
            <a:r>
              <a:rPr lang="en-US" sz="2200" dirty="0">
                <a:solidFill>
                  <a:schemeClr val="bg2"/>
                </a:solidFill>
                <a:effectLst/>
              </a:rPr>
              <a:t>few nerve cells, many processes and synaptic interactions</a:t>
            </a:r>
          </a:p>
          <a:p>
            <a:pPr eaLnBrk="1" hangingPunct="1">
              <a:lnSpc>
                <a:spcPct val="90000"/>
              </a:lnSpc>
              <a:defRPr/>
            </a:pPr>
            <a:r>
              <a:rPr lang="en-US" sz="2200" u="sng" dirty="0">
                <a:solidFill>
                  <a:schemeClr val="bg1">
                    <a:lumMod val="75000"/>
                  </a:schemeClr>
                </a:solidFill>
                <a:effectLst/>
              </a:rPr>
              <a:t>Layer II – lamina </a:t>
            </a:r>
            <a:r>
              <a:rPr lang="en-US" sz="2200" u="sng" dirty="0" err="1">
                <a:solidFill>
                  <a:schemeClr val="bg1">
                    <a:lumMod val="75000"/>
                  </a:schemeClr>
                </a:solidFill>
                <a:effectLst/>
              </a:rPr>
              <a:t>granularis</a:t>
            </a:r>
            <a:r>
              <a:rPr lang="en-US" sz="2200" u="sng" dirty="0">
                <a:solidFill>
                  <a:schemeClr val="bg1">
                    <a:lumMod val="75000"/>
                  </a:schemeClr>
                </a:solidFill>
                <a:effectLst/>
              </a:rPr>
              <a:t> </a:t>
            </a:r>
            <a:r>
              <a:rPr lang="en-US" sz="2200" u="sng" dirty="0" err="1">
                <a:solidFill>
                  <a:schemeClr val="bg1">
                    <a:lumMod val="75000"/>
                  </a:schemeClr>
                </a:solidFill>
                <a:effectLst/>
              </a:rPr>
              <a:t>extena</a:t>
            </a:r>
            <a:r>
              <a:rPr lang="en-US" sz="2200" dirty="0">
                <a:solidFill>
                  <a:schemeClr val="bg1">
                    <a:lumMod val="75000"/>
                  </a:schemeClr>
                </a:solidFill>
                <a:effectLst/>
              </a:rPr>
              <a:t>: </a:t>
            </a:r>
            <a:r>
              <a:rPr lang="en-US" sz="2200" dirty="0">
                <a:solidFill>
                  <a:schemeClr val="bg2"/>
                </a:solidFill>
                <a:effectLst/>
              </a:rPr>
              <a:t>many small neuron, which establish intercortical connections</a:t>
            </a:r>
          </a:p>
          <a:p>
            <a:pPr eaLnBrk="1" hangingPunct="1">
              <a:lnSpc>
                <a:spcPct val="90000"/>
              </a:lnSpc>
              <a:defRPr/>
            </a:pPr>
            <a:r>
              <a:rPr lang="en-US" sz="2200" u="sng" dirty="0">
                <a:solidFill>
                  <a:schemeClr val="bg1">
                    <a:lumMod val="75000"/>
                  </a:schemeClr>
                </a:solidFill>
                <a:effectLst/>
              </a:rPr>
              <a:t>Layer III – lamina pyramidalis externa</a:t>
            </a:r>
            <a:r>
              <a:rPr lang="en-US" sz="2200" dirty="0">
                <a:solidFill>
                  <a:schemeClr val="bg1">
                    <a:lumMod val="75000"/>
                  </a:schemeClr>
                </a:solidFill>
                <a:effectLst/>
              </a:rPr>
              <a:t>: </a:t>
            </a:r>
            <a:r>
              <a:rPr lang="en-US" sz="2200" dirty="0">
                <a:solidFill>
                  <a:schemeClr val="bg2"/>
                </a:solidFill>
                <a:effectLst/>
              </a:rPr>
              <a:t>medium sized neurons giving rise to association &amp; commissural fibers</a:t>
            </a:r>
          </a:p>
          <a:p>
            <a:pPr eaLnBrk="1" hangingPunct="1">
              <a:lnSpc>
                <a:spcPct val="90000"/>
              </a:lnSpc>
              <a:defRPr/>
            </a:pPr>
            <a:r>
              <a:rPr lang="en-US" sz="2200" u="sng" dirty="0">
                <a:solidFill>
                  <a:schemeClr val="bg1">
                    <a:lumMod val="75000"/>
                  </a:schemeClr>
                </a:solidFill>
                <a:effectLst/>
              </a:rPr>
              <a:t>Layer IV - lamina </a:t>
            </a:r>
            <a:r>
              <a:rPr lang="en-US" sz="2200" u="sng" dirty="0" err="1">
                <a:solidFill>
                  <a:schemeClr val="bg1">
                    <a:lumMod val="75000"/>
                  </a:schemeClr>
                </a:solidFill>
                <a:effectLst/>
              </a:rPr>
              <a:t>granularis</a:t>
            </a:r>
            <a:r>
              <a:rPr lang="en-US" sz="2200" u="sng" dirty="0">
                <a:solidFill>
                  <a:schemeClr val="bg1">
                    <a:lumMod val="75000"/>
                  </a:schemeClr>
                </a:solidFill>
                <a:effectLst/>
              </a:rPr>
              <a:t> interna</a:t>
            </a:r>
            <a:r>
              <a:rPr lang="en-US" sz="2200" dirty="0">
                <a:solidFill>
                  <a:schemeClr val="bg1">
                    <a:lumMod val="75000"/>
                  </a:schemeClr>
                </a:solidFill>
                <a:effectLst/>
              </a:rPr>
              <a:t>: </a:t>
            </a:r>
            <a:r>
              <a:rPr lang="en-US" sz="2200" dirty="0">
                <a:solidFill>
                  <a:schemeClr val="bg2"/>
                </a:solidFill>
                <a:effectLst/>
              </a:rPr>
              <a:t>site of termination of afferent fibers from the specific thalamic nuclei</a:t>
            </a:r>
          </a:p>
          <a:p>
            <a:pPr eaLnBrk="1" hangingPunct="1">
              <a:lnSpc>
                <a:spcPct val="90000"/>
              </a:lnSpc>
              <a:defRPr/>
            </a:pPr>
            <a:r>
              <a:rPr lang="en-US" sz="2200" u="sng" dirty="0">
                <a:solidFill>
                  <a:schemeClr val="bg1">
                    <a:lumMod val="75000"/>
                  </a:schemeClr>
                </a:solidFill>
                <a:effectLst/>
              </a:rPr>
              <a:t>Layer V - lamina pyramidalis interna</a:t>
            </a:r>
            <a:r>
              <a:rPr lang="en-US" sz="2200" dirty="0">
                <a:solidFill>
                  <a:schemeClr val="bg1">
                    <a:lumMod val="75000"/>
                  </a:schemeClr>
                </a:solidFill>
                <a:effectLst/>
              </a:rPr>
              <a:t>: : </a:t>
            </a:r>
            <a:r>
              <a:rPr lang="en-US" sz="2200" dirty="0">
                <a:solidFill>
                  <a:schemeClr val="bg2"/>
                </a:solidFill>
                <a:effectLst/>
              </a:rPr>
              <a:t>origin of projection fibers to extracortical targets. In primary motor cortex, this layer contains giant Betz cells which give rise to pyramidal fibers</a:t>
            </a:r>
          </a:p>
          <a:p>
            <a:pPr eaLnBrk="1" hangingPunct="1">
              <a:lnSpc>
                <a:spcPct val="90000"/>
              </a:lnSpc>
              <a:defRPr/>
            </a:pPr>
            <a:r>
              <a:rPr lang="en-US" sz="2200" u="sng" dirty="0">
                <a:solidFill>
                  <a:schemeClr val="bg1">
                    <a:lumMod val="75000"/>
                  </a:schemeClr>
                </a:solidFill>
                <a:effectLst/>
              </a:rPr>
              <a:t>Layer VI – lamina </a:t>
            </a:r>
            <a:r>
              <a:rPr lang="en-US" sz="2200" u="sng" dirty="0" err="1">
                <a:solidFill>
                  <a:schemeClr val="bg1">
                    <a:lumMod val="75000"/>
                  </a:schemeClr>
                </a:solidFill>
                <a:effectLst/>
              </a:rPr>
              <a:t>multiformis</a:t>
            </a:r>
            <a:r>
              <a:rPr lang="en-US" sz="2200" dirty="0">
                <a:solidFill>
                  <a:schemeClr val="bg1">
                    <a:lumMod val="75000"/>
                  </a:schemeClr>
                </a:solidFill>
                <a:effectLst/>
              </a:rPr>
              <a:t>: </a:t>
            </a:r>
            <a:r>
              <a:rPr lang="en-US" sz="2200" dirty="0">
                <a:solidFill>
                  <a:schemeClr val="bg2"/>
                </a:solidFill>
                <a:effectLst/>
              </a:rPr>
              <a:t>contains  association and projection </a:t>
            </a:r>
            <a:r>
              <a:rPr lang="en-US" sz="2200" dirty="0" err="1">
                <a:solidFill>
                  <a:schemeClr val="bg2"/>
                </a:solidFill>
                <a:effectLst/>
              </a:rPr>
              <a:t>neurones</a:t>
            </a:r>
            <a:endParaRPr lang="en-US" sz="2200" dirty="0">
              <a:solidFill>
                <a:schemeClr val="bg2"/>
              </a:solidFill>
              <a:effectLst/>
            </a:endParaRPr>
          </a:p>
          <a:p>
            <a:pPr eaLnBrk="1" hangingPunct="1">
              <a:lnSpc>
                <a:spcPct val="90000"/>
              </a:lnSpc>
              <a:defRPr/>
            </a:pPr>
            <a:endParaRPr lang="en-US" sz="2000" dirty="0"/>
          </a:p>
        </p:txBody>
      </p:sp>
      <p:graphicFrame>
        <p:nvGraphicFramePr>
          <p:cNvPr id="39940" name="Object 18">
            <a:extLst>
              <a:ext uri="{FF2B5EF4-FFF2-40B4-BE49-F238E27FC236}">
                <a16:creationId xmlns:a16="http://schemas.microsoft.com/office/drawing/2014/main" id="{7E980917-374E-E316-8BE5-ADA0619DB62D}"/>
              </a:ext>
            </a:extLst>
          </p:cNvPr>
          <p:cNvGraphicFramePr>
            <a:graphicFrameLocks noGrp="1" noChangeAspect="1"/>
          </p:cNvGraphicFramePr>
          <p:nvPr>
            <p:ph type="clipArt" sz="half" idx="2"/>
          </p:nvPr>
        </p:nvGraphicFramePr>
        <p:xfrm>
          <a:off x="5643563" y="1571625"/>
          <a:ext cx="3281362" cy="3786188"/>
        </p:xfrm>
        <a:graphic>
          <a:graphicData uri="http://schemas.openxmlformats.org/presentationml/2006/ole">
            <mc:AlternateContent xmlns:mc="http://schemas.openxmlformats.org/markup-compatibility/2006">
              <mc:Choice xmlns:v="urn:schemas-microsoft-com:vml" Requires="v">
                <p:oleObj name="Photo Editor Photo" r:id="rId2" imgW="11352381" imgH="8809524" progId="">
                  <p:embed/>
                </p:oleObj>
              </mc:Choice>
              <mc:Fallback>
                <p:oleObj name="Photo Editor Photo" r:id="rId2" imgW="11352381" imgH="8809524" progId="">
                  <p:embed/>
                  <p:pic>
                    <p:nvPicPr>
                      <p:cNvPr id="0" name="Object 18"/>
                      <p:cNvPicPr>
                        <a:picLocks noChangeAspect="1" noChangeArrowheads="1"/>
                      </p:cNvPicPr>
                      <p:nvPr/>
                    </p:nvPicPr>
                    <p:blipFill>
                      <a:blip r:embed="rId3">
                        <a:extLst>
                          <a:ext uri="{28A0092B-C50C-407E-A947-70E740481C1C}">
                            <a14:useLocalDpi xmlns:a14="http://schemas.microsoft.com/office/drawing/2010/main" val="0"/>
                          </a:ext>
                        </a:extLst>
                      </a:blip>
                      <a:srcRect l="5063" r="35146" b="11081"/>
                      <a:stretch>
                        <a:fillRect/>
                      </a:stretch>
                    </p:blipFill>
                    <p:spPr bwMode="auto">
                      <a:xfrm>
                        <a:off x="5643563" y="1571625"/>
                        <a:ext cx="3281362" cy="3786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40962" name="Content Placeholder 3" descr="brain">
            <a:extLst>
              <a:ext uri="{FF2B5EF4-FFF2-40B4-BE49-F238E27FC236}">
                <a16:creationId xmlns:a16="http://schemas.microsoft.com/office/drawing/2014/main" id="{679EFDC6-34DD-4282-1189-9B49F20AE8B0}"/>
              </a:ext>
            </a:extLst>
          </p:cNvPr>
          <p:cNvPicPr>
            <a:picLocks noGrp="1" noChangeAspect="1" noChangeArrowheads="1"/>
          </p:cNvPicPr>
          <p:nvPr>
            <p:ph idx="4294967295"/>
          </p:nvPr>
        </p:nvPicPr>
        <p:blipFill>
          <a:blip r:embed="rId2">
            <a:extLst>
              <a:ext uri="{28A0092B-C50C-407E-A947-70E740481C1C}">
                <a14:useLocalDpi xmlns:a14="http://schemas.microsoft.com/office/drawing/2010/main" val="0"/>
              </a:ext>
            </a:extLst>
          </a:blip>
          <a:srcRect/>
          <a:stretch>
            <a:fillRect/>
          </a:stretch>
        </p:blipFill>
        <p:spPr>
          <a:xfrm>
            <a:off x="4214813" y="1857375"/>
            <a:ext cx="4714875" cy="3817938"/>
          </a:xfrm>
        </p:spPr>
      </p:pic>
      <p:sp>
        <p:nvSpPr>
          <p:cNvPr id="32771" name="Rectangle 2">
            <a:extLst>
              <a:ext uri="{FF2B5EF4-FFF2-40B4-BE49-F238E27FC236}">
                <a16:creationId xmlns:a16="http://schemas.microsoft.com/office/drawing/2014/main" id="{AE4416D2-F301-7549-BA0E-26F614E1599E}"/>
              </a:ext>
            </a:extLst>
          </p:cNvPr>
          <p:cNvSpPr>
            <a:spLocks noChangeArrowheads="1"/>
          </p:cNvSpPr>
          <p:nvPr/>
        </p:nvSpPr>
        <p:spPr bwMode="auto">
          <a:xfrm>
            <a:off x="214313" y="3786188"/>
            <a:ext cx="3857625" cy="2000250"/>
          </a:xfrm>
          <a:prstGeom prst="rect">
            <a:avLst/>
          </a:prstGeom>
          <a:noFill/>
          <a:ln w="28575">
            <a:solidFill>
              <a:schemeClr val="bg1">
                <a:lumMod val="50000"/>
              </a:schemeClr>
            </a:solidFill>
            <a:miter lim="800000"/>
            <a:headEnd/>
            <a:tailEnd/>
          </a:ln>
        </p:spPr>
        <p:txBody>
          <a:bodyPr>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defRPr/>
            </a:pPr>
            <a:r>
              <a:rPr lang="en-US" altLang="en-US" dirty="0">
                <a:solidFill>
                  <a:schemeClr val="bg2"/>
                </a:solidFill>
              </a:rPr>
              <a:t>Brodmann's numbering of these cortical locations has become one of the standard ways in which clinicians identify brain areas.</a:t>
            </a:r>
            <a:r>
              <a:rPr lang="en-US" altLang="en-US" dirty="0"/>
              <a:t> </a:t>
            </a:r>
          </a:p>
        </p:txBody>
      </p:sp>
      <p:sp>
        <p:nvSpPr>
          <p:cNvPr id="32772" name="Rectangle 3">
            <a:extLst>
              <a:ext uri="{FF2B5EF4-FFF2-40B4-BE49-F238E27FC236}">
                <a16:creationId xmlns:a16="http://schemas.microsoft.com/office/drawing/2014/main" id="{4503450B-0637-854D-20D4-B95505686F0D}"/>
              </a:ext>
            </a:extLst>
          </p:cNvPr>
          <p:cNvSpPr>
            <a:spLocks noChangeArrowheads="1"/>
          </p:cNvSpPr>
          <p:nvPr/>
        </p:nvSpPr>
        <p:spPr bwMode="auto">
          <a:xfrm>
            <a:off x="285750" y="1643063"/>
            <a:ext cx="3714750" cy="1927225"/>
          </a:xfrm>
          <a:prstGeom prst="rect">
            <a:avLst/>
          </a:prstGeom>
          <a:noFill/>
          <a:ln w="9525">
            <a:solidFill>
              <a:schemeClr val="bg1">
                <a:lumMod val="50000"/>
              </a:schemeClr>
            </a:solidFill>
            <a:miter lim="800000"/>
            <a:headEnd/>
            <a:tailEnd/>
          </a:ln>
        </p:spPr>
        <p:txBody>
          <a:bodyPr>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defRPr/>
            </a:pPr>
            <a:r>
              <a:rPr lang="en-US" altLang="en-US" dirty="0">
                <a:solidFill>
                  <a:schemeClr val="bg2"/>
                </a:solidFill>
              </a:rPr>
              <a:t>The basis of Brodmann's cortical localization is its subdivision into </a:t>
            </a:r>
            <a:r>
              <a:rPr lang="en-US" altLang="en-US" b="1" dirty="0">
                <a:solidFill>
                  <a:srgbClr val="C00000"/>
                </a:solidFill>
                <a:effectLst>
                  <a:outerShdw blurRad="38100" dist="38100" dir="2700000" algn="tl">
                    <a:srgbClr val="FFFFFF"/>
                  </a:outerShdw>
                </a:effectLst>
              </a:rPr>
              <a:t>'areas'</a:t>
            </a:r>
            <a:r>
              <a:rPr lang="en-US" altLang="en-US" dirty="0"/>
              <a:t> </a:t>
            </a:r>
            <a:r>
              <a:rPr lang="en-US" altLang="en-US" dirty="0">
                <a:solidFill>
                  <a:schemeClr val="bg2"/>
                </a:solidFill>
              </a:rPr>
              <a:t>with</a:t>
            </a:r>
            <a:r>
              <a:rPr lang="en-US" altLang="en-US" dirty="0"/>
              <a:t> </a:t>
            </a:r>
            <a:r>
              <a:rPr lang="en-US" altLang="en-US" dirty="0">
                <a:solidFill>
                  <a:srgbClr val="C00000"/>
                </a:solidFill>
              </a:rPr>
              <a:t>similar cellular and laminar structure</a:t>
            </a:r>
          </a:p>
        </p:txBody>
      </p:sp>
      <p:sp>
        <p:nvSpPr>
          <p:cNvPr id="32773" name="Rectangle 4">
            <a:extLst>
              <a:ext uri="{FF2B5EF4-FFF2-40B4-BE49-F238E27FC236}">
                <a16:creationId xmlns:a16="http://schemas.microsoft.com/office/drawing/2014/main" id="{C70BF994-8E95-3984-B318-F2F11A6BC13E}"/>
              </a:ext>
            </a:extLst>
          </p:cNvPr>
          <p:cNvSpPr>
            <a:spLocks noChangeArrowheads="1"/>
          </p:cNvSpPr>
          <p:nvPr/>
        </p:nvSpPr>
        <p:spPr bwMode="auto">
          <a:xfrm>
            <a:off x="285750" y="571500"/>
            <a:ext cx="8429625" cy="831850"/>
          </a:xfrm>
          <a:prstGeom prst="rect">
            <a:avLst/>
          </a:prstGeom>
          <a:noFill/>
          <a:ln w="9525">
            <a:solidFill>
              <a:schemeClr val="bg1">
                <a:lumMod val="50000"/>
              </a:schemeClr>
            </a:solidFill>
            <a:miter lim="800000"/>
            <a:headEnd/>
            <a:tailEnd/>
          </a:ln>
        </p:spPr>
        <p:txBody>
          <a:bodyPr>
            <a:spAutoFit/>
          </a:bodyPr>
          <a:lstStyle>
            <a:lvl1pPr eaLnBrk="0" hangingPunct="0">
              <a:defRPr sz="2400">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sz="2400">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sz="2400">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sz="24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cs typeface="Times New Roman" panose="02020603050405020304" pitchFamily="18" charset="0"/>
              </a:defRPr>
            </a:lvl9pPr>
          </a:lstStyle>
          <a:p>
            <a:pPr eaLnBrk="1" hangingPunct="1">
              <a:defRPr/>
            </a:pPr>
            <a:r>
              <a:rPr lang="en-US" altLang="en-US" dirty="0">
                <a:solidFill>
                  <a:srgbClr val="C00000"/>
                </a:solidFill>
                <a:effectLst>
                  <a:outerShdw blurRad="38100" dist="38100" dir="2700000" algn="tl">
                    <a:srgbClr val="FFFFFF"/>
                  </a:outerShdw>
                </a:effectLst>
              </a:rPr>
              <a:t>Brodmann</a:t>
            </a:r>
            <a:r>
              <a:rPr lang="en-US" altLang="en-US" dirty="0">
                <a:effectLst>
                  <a:outerShdw blurRad="38100" dist="38100" dir="2700000" algn="tl">
                    <a:srgbClr val="000000"/>
                  </a:outerShdw>
                </a:effectLst>
              </a:rPr>
              <a:t> </a:t>
            </a:r>
            <a:r>
              <a:rPr lang="en-US" altLang="en-US" dirty="0">
                <a:solidFill>
                  <a:schemeClr val="bg2"/>
                </a:solidFill>
                <a:effectLst>
                  <a:outerShdw blurRad="38100" dist="38100" dir="2700000" algn="tl">
                    <a:srgbClr val="000000"/>
                  </a:outerShdw>
                </a:effectLst>
              </a:rPr>
              <a:t>produced a</a:t>
            </a:r>
            <a:r>
              <a:rPr lang="en-US" altLang="en-US" dirty="0">
                <a:effectLst>
                  <a:outerShdw blurRad="38100" dist="38100" dir="2700000" algn="tl">
                    <a:srgbClr val="000000"/>
                  </a:outerShdw>
                </a:effectLst>
              </a:rPr>
              <a:t> </a:t>
            </a:r>
            <a:r>
              <a:rPr lang="en-US" altLang="en-US" dirty="0">
                <a:solidFill>
                  <a:srgbClr val="C00000"/>
                </a:solidFill>
                <a:effectLst>
                  <a:outerShdw blurRad="38100" dist="38100" dir="2700000" algn="tl">
                    <a:srgbClr val="FFFFFF"/>
                  </a:outerShdw>
                </a:effectLst>
              </a:rPr>
              <a:t>numbered</a:t>
            </a:r>
            <a:r>
              <a:rPr lang="en-US" altLang="en-US" dirty="0">
                <a:solidFill>
                  <a:srgbClr val="C00000"/>
                </a:solidFill>
                <a:effectLst>
                  <a:outerShdw blurRad="38100" dist="38100" dir="2700000" algn="tl">
                    <a:srgbClr val="000000"/>
                  </a:outerShdw>
                </a:effectLst>
              </a:rPr>
              <a:t>,</a:t>
            </a:r>
            <a:r>
              <a:rPr lang="en-US" altLang="en-US" dirty="0">
                <a:effectLst>
                  <a:outerShdw blurRad="38100" dist="38100" dir="2700000" algn="tl">
                    <a:srgbClr val="000000"/>
                  </a:outerShdw>
                </a:effectLst>
              </a:rPr>
              <a:t> </a:t>
            </a:r>
            <a:r>
              <a:rPr lang="en-US" altLang="en-US" dirty="0">
                <a:solidFill>
                  <a:schemeClr val="bg2"/>
                </a:solidFill>
                <a:effectLst>
                  <a:outerShdw blurRad="38100" dist="38100" dir="2700000" algn="tl">
                    <a:srgbClr val="000000"/>
                  </a:outerShdw>
                </a:effectLst>
              </a:rPr>
              <a:t>cytological map of cerebral cortex based upon its regional histological characteristics</a:t>
            </a:r>
            <a:endParaRPr lang="en-US" altLang="en-US" dirty="0">
              <a:solidFill>
                <a:schemeClr val="bg2"/>
              </a:solidFill>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33794" name="Rectangle 2">
            <a:extLst>
              <a:ext uri="{FF2B5EF4-FFF2-40B4-BE49-F238E27FC236}">
                <a16:creationId xmlns:a16="http://schemas.microsoft.com/office/drawing/2014/main" id="{CA57072C-0AB9-C755-32B7-99C185D4E2D5}"/>
              </a:ext>
            </a:extLst>
          </p:cNvPr>
          <p:cNvSpPr>
            <a:spLocks noGrp="1" noChangeArrowheads="1"/>
          </p:cNvSpPr>
          <p:nvPr>
            <p:ph type="title"/>
          </p:nvPr>
        </p:nvSpPr>
        <p:spPr>
          <a:xfrm>
            <a:off x="571500" y="500063"/>
            <a:ext cx="8027988" cy="587375"/>
          </a:xfrm>
        </p:spPr>
        <p:txBody>
          <a:bodyPr/>
          <a:lstStyle/>
          <a:p>
            <a:pPr algn="ctr" eaLnBrk="1" hangingPunct="1">
              <a:defRPr/>
            </a:pPr>
            <a:r>
              <a:rPr lang="en-US" altLang="en-US" sz="3600" dirty="0">
                <a:solidFill>
                  <a:schemeClr val="bg1">
                    <a:lumMod val="50000"/>
                  </a:schemeClr>
                </a:solidFill>
                <a:latin typeface="Arial Rounded MT Bold" panose="020F0704030504030204" pitchFamily="34" charset="0"/>
              </a:rPr>
              <a:t>Functions of the Cerebral Cortex</a:t>
            </a:r>
            <a:endParaRPr lang="en-US" altLang="en-US" sz="3600" dirty="0">
              <a:solidFill>
                <a:schemeClr val="bg1">
                  <a:lumMod val="50000"/>
                </a:schemeClr>
              </a:solidFill>
            </a:endParaRPr>
          </a:p>
        </p:txBody>
      </p:sp>
      <p:sp>
        <p:nvSpPr>
          <p:cNvPr id="139267" name="Rectangle 3">
            <a:extLst>
              <a:ext uri="{FF2B5EF4-FFF2-40B4-BE49-F238E27FC236}">
                <a16:creationId xmlns:a16="http://schemas.microsoft.com/office/drawing/2014/main" id="{D24A3692-8717-02F9-AF43-457764172581}"/>
              </a:ext>
            </a:extLst>
          </p:cNvPr>
          <p:cNvSpPr>
            <a:spLocks noGrp="1" noChangeArrowheads="1"/>
          </p:cNvSpPr>
          <p:nvPr>
            <p:ph type="body" idx="1"/>
          </p:nvPr>
        </p:nvSpPr>
        <p:spPr>
          <a:xfrm>
            <a:off x="214313" y="1214438"/>
            <a:ext cx="8715375" cy="5000625"/>
          </a:xfrm>
        </p:spPr>
        <p:txBody>
          <a:bodyPr/>
          <a:lstStyle/>
          <a:p>
            <a:pPr eaLnBrk="1" hangingPunct="1">
              <a:buClr>
                <a:schemeClr val="bg1">
                  <a:lumMod val="50000"/>
                </a:schemeClr>
              </a:buClr>
              <a:defRPr/>
            </a:pPr>
            <a:r>
              <a:rPr lang="en-US" sz="2800" dirty="0">
                <a:solidFill>
                  <a:schemeClr val="bg2"/>
                </a:solidFill>
                <a:effectLst/>
              </a:rPr>
              <a:t>Is necessary for conscious awareness and thought, reasoning &amp; intellect, emotions, </a:t>
            </a:r>
            <a:r>
              <a:rPr lang="en-US" sz="2800" dirty="0" err="1">
                <a:solidFill>
                  <a:schemeClr val="bg2"/>
                </a:solidFill>
                <a:effectLst/>
              </a:rPr>
              <a:t>behaviour</a:t>
            </a:r>
            <a:r>
              <a:rPr lang="en-US" sz="2800" dirty="0">
                <a:solidFill>
                  <a:schemeClr val="bg2"/>
                </a:solidFill>
                <a:effectLst/>
              </a:rPr>
              <a:t> &amp; memory (stores information and retrieves when needed)</a:t>
            </a:r>
          </a:p>
          <a:p>
            <a:pPr eaLnBrk="1" hangingPunct="1">
              <a:buClr>
                <a:schemeClr val="bg1">
                  <a:lumMod val="50000"/>
                </a:schemeClr>
              </a:buClr>
              <a:defRPr/>
            </a:pPr>
            <a:r>
              <a:rPr lang="en-US" sz="2800" dirty="0">
                <a:solidFill>
                  <a:schemeClr val="bg2"/>
                </a:solidFill>
                <a:effectLst/>
              </a:rPr>
              <a:t>Receives all sensory modalities (mostly through thalamus), consciously perceives and interprets in the light of previous experience</a:t>
            </a:r>
          </a:p>
          <a:p>
            <a:pPr eaLnBrk="1" hangingPunct="1">
              <a:buClr>
                <a:schemeClr val="bg1">
                  <a:lumMod val="50000"/>
                </a:schemeClr>
              </a:buClr>
              <a:defRPr/>
            </a:pPr>
            <a:r>
              <a:rPr lang="en-US" sz="2800" dirty="0">
                <a:solidFill>
                  <a:schemeClr val="bg2"/>
                </a:solidFill>
                <a:effectLst/>
              </a:rPr>
              <a:t>Is the highest level where motor system is represented.</a:t>
            </a:r>
          </a:p>
          <a:p>
            <a:pPr eaLnBrk="1" hangingPunct="1">
              <a:buClr>
                <a:schemeClr val="bg1">
                  <a:lumMod val="50000"/>
                </a:schemeClr>
              </a:buClr>
              <a:defRPr/>
            </a:pPr>
            <a:r>
              <a:rPr lang="en-US" sz="2800" dirty="0">
                <a:solidFill>
                  <a:schemeClr val="bg2"/>
                </a:solidFill>
                <a:effectLst/>
              </a:rPr>
              <a:t> Controls &amp; directs the conscious or voluntary motor functions of the body </a:t>
            </a:r>
          </a:p>
          <a:p>
            <a:pPr eaLnBrk="1" hangingPunct="1">
              <a:buClr>
                <a:schemeClr val="bg1">
                  <a:lumMod val="50000"/>
                </a:schemeClr>
              </a:buClr>
              <a:defRPr/>
            </a:pPr>
            <a:r>
              <a:rPr lang="en-US" sz="2800" dirty="0">
                <a:solidFill>
                  <a:schemeClr val="bg2"/>
                </a:solidFill>
                <a:effectLst/>
              </a:rPr>
              <a:t>Is the site where the actions are conceived and initiated </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34818" name="Rectangle 2">
            <a:extLst>
              <a:ext uri="{FF2B5EF4-FFF2-40B4-BE49-F238E27FC236}">
                <a16:creationId xmlns:a16="http://schemas.microsoft.com/office/drawing/2014/main" id="{97C87366-E72F-0784-A9BE-67B09F919BDA}"/>
              </a:ext>
            </a:extLst>
          </p:cNvPr>
          <p:cNvSpPr>
            <a:spLocks noGrp="1" noChangeArrowheads="1"/>
          </p:cNvSpPr>
          <p:nvPr>
            <p:ph type="title"/>
          </p:nvPr>
        </p:nvSpPr>
        <p:spPr>
          <a:xfrm>
            <a:off x="207328" y="1196752"/>
            <a:ext cx="8964488" cy="4028455"/>
          </a:xfrm>
        </p:spPr>
        <p:txBody>
          <a:bodyPr/>
          <a:lstStyle/>
          <a:p>
            <a:pPr algn="ctr" eaLnBrk="1" hangingPunct="1">
              <a:defRPr/>
            </a:pPr>
            <a:r>
              <a:rPr lang="en-US" sz="5400" dirty="0">
                <a:solidFill>
                  <a:schemeClr val="bg1">
                    <a:lumMod val="50000"/>
                  </a:schemeClr>
                </a:solidFill>
                <a:effectLst>
                  <a:outerShdw blurRad="38100" dist="38100" dir="2700000" algn="tl">
                    <a:srgbClr val="000000">
                      <a:alpha val="43137"/>
                    </a:srgbClr>
                  </a:outerShdw>
                </a:effectLst>
                <a:latin typeface="+mn-lt"/>
              </a:rPr>
              <a:t>Functional Areas </a:t>
            </a:r>
            <a:br>
              <a:rPr lang="en-US" sz="5400" dirty="0">
                <a:solidFill>
                  <a:schemeClr val="bg1">
                    <a:lumMod val="50000"/>
                  </a:schemeClr>
                </a:solidFill>
                <a:effectLst>
                  <a:outerShdw blurRad="38100" dist="38100" dir="2700000" algn="tl">
                    <a:srgbClr val="000000">
                      <a:alpha val="43137"/>
                    </a:srgbClr>
                  </a:outerShdw>
                </a:effectLst>
                <a:latin typeface="+mn-lt"/>
              </a:rPr>
            </a:br>
            <a:r>
              <a:rPr lang="en-US" sz="5400" dirty="0">
                <a:solidFill>
                  <a:schemeClr val="bg1">
                    <a:lumMod val="50000"/>
                  </a:schemeClr>
                </a:solidFill>
                <a:effectLst>
                  <a:outerShdw blurRad="38100" dist="38100" dir="2700000" algn="tl">
                    <a:srgbClr val="000000">
                      <a:alpha val="43137"/>
                    </a:srgbClr>
                  </a:outerShdw>
                </a:effectLst>
                <a:latin typeface="+mn-lt"/>
              </a:rPr>
              <a:t>of the  </a:t>
            </a:r>
            <a:br>
              <a:rPr lang="en-US" sz="5400" dirty="0">
                <a:solidFill>
                  <a:schemeClr val="bg1">
                    <a:lumMod val="50000"/>
                  </a:schemeClr>
                </a:solidFill>
                <a:effectLst>
                  <a:outerShdw blurRad="38100" dist="38100" dir="2700000" algn="tl">
                    <a:srgbClr val="000000">
                      <a:alpha val="43137"/>
                    </a:srgbClr>
                  </a:outerShdw>
                </a:effectLst>
                <a:latin typeface="+mn-lt"/>
              </a:rPr>
            </a:br>
            <a:r>
              <a:rPr lang="en-US" sz="5400" dirty="0">
                <a:solidFill>
                  <a:schemeClr val="bg1">
                    <a:lumMod val="50000"/>
                  </a:schemeClr>
                </a:solidFill>
                <a:effectLst>
                  <a:outerShdw blurRad="38100" dist="38100" dir="2700000" algn="tl">
                    <a:srgbClr val="000000">
                      <a:alpha val="43137"/>
                    </a:srgbClr>
                  </a:outerShdw>
                </a:effectLst>
                <a:latin typeface="+mn-lt"/>
              </a:rPr>
              <a:t>Cerebral Cortex</a:t>
            </a:r>
            <a:br>
              <a:rPr lang="en-US" sz="5400" dirty="0">
                <a:solidFill>
                  <a:schemeClr val="bg1">
                    <a:lumMod val="50000"/>
                  </a:schemeClr>
                </a:solidFill>
                <a:effectLst>
                  <a:outerShdw blurRad="38100" dist="38100" dir="2700000" algn="tl">
                    <a:srgbClr val="000000">
                      <a:alpha val="43137"/>
                    </a:srgbClr>
                  </a:outerShdw>
                </a:effectLst>
                <a:latin typeface="+mn-lt"/>
              </a:rPr>
            </a:br>
            <a:r>
              <a:rPr lang="en-US" sz="5400" dirty="0">
                <a:solidFill>
                  <a:schemeClr val="bg1">
                    <a:lumMod val="50000"/>
                  </a:schemeClr>
                </a:solidFill>
                <a:effectLst>
                  <a:outerShdw blurRad="38100" dist="38100" dir="2700000" algn="tl">
                    <a:srgbClr val="000000">
                      <a:alpha val="43137"/>
                    </a:srgbClr>
                  </a:outerShdw>
                </a:effectLst>
                <a:latin typeface="+mn-lt"/>
              </a:rPr>
              <a:t>- divided according the function </a:t>
            </a:r>
            <a:r>
              <a:rPr lang="en-GB" sz="5400" dirty="0">
                <a:solidFill>
                  <a:schemeClr val="bg1">
                    <a:lumMod val="50000"/>
                  </a:schemeClr>
                </a:solidFill>
                <a:effectLst>
                  <a:outerShdw blurRad="38100" dist="38100" dir="2700000" algn="tl">
                    <a:srgbClr val="000000">
                      <a:alpha val="43137"/>
                    </a:srgbClr>
                  </a:outerShdw>
                </a:effectLst>
                <a:latin typeface="+mn-lt"/>
              </a:rPr>
              <a:t>-</a:t>
            </a:r>
            <a:endParaRPr lang="en-US" sz="5400" dirty="0">
              <a:solidFill>
                <a:schemeClr val="bg1">
                  <a:lumMod val="50000"/>
                </a:schemeClr>
              </a:solidFill>
              <a:effectLst>
                <a:outerShdw blurRad="38100" dist="38100" dir="2700000" algn="tl">
                  <a:srgbClr val="000000">
                    <a:alpha val="43137"/>
                  </a:srgbClr>
                </a:outerShdw>
              </a:effectLst>
              <a:latin typeface="+mn-lt"/>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33794" name="Rectangle 2">
            <a:extLst>
              <a:ext uri="{FF2B5EF4-FFF2-40B4-BE49-F238E27FC236}">
                <a16:creationId xmlns:a16="http://schemas.microsoft.com/office/drawing/2014/main" id="{CA57072C-0AB9-C755-32B7-99C185D4E2D5}"/>
              </a:ext>
            </a:extLst>
          </p:cNvPr>
          <p:cNvSpPr>
            <a:spLocks noGrp="1" noChangeArrowheads="1"/>
          </p:cNvSpPr>
          <p:nvPr>
            <p:ph type="title"/>
          </p:nvPr>
        </p:nvSpPr>
        <p:spPr>
          <a:xfrm>
            <a:off x="0" y="64874"/>
            <a:ext cx="9286874" cy="587375"/>
          </a:xfrm>
        </p:spPr>
        <p:txBody>
          <a:bodyPr/>
          <a:lstStyle/>
          <a:p>
            <a:pPr algn="ctr" eaLnBrk="1" hangingPunct="1">
              <a:defRPr/>
            </a:pPr>
            <a:r>
              <a:rPr lang="en-US" altLang="en-US" sz="3600" dirty="0">
                <a:solidFill>
                  <a:schemeClr val="bg1">
                    <a:lumMod val="50000"/>
                  </a:schemeClr>
                </a:solidFill>
                <a:latin typeface="Arial Rounded MT Bold" panose="020F0704030504030204" pitchFamily="34" charset="0"/>
              </a:rPr>
              <a:t>Functional areas of the Cerebral Cortex</a:t>
            </a:r>
            <a:endParaRPr lang="en-US" altLang="en-US" sz="3600" dirty="0">
              <a:solidFill>
                <a:schemeClr val="bg1">
                  <a:lumMod val="50000"/>
                </a:schemeClr>
              </a:solidFill>
            </a:endParaRPr>
          </a:p>
        </p:txBody>
      </p:sp>
      <p:sp>
        <p:nvSpPr>
          <p:cNvPr id="139267" name="Rectangle 3">
            <a:extLst>
              <a:ext uri="{FF2B5EF4-FFF2-40B4-BE49-F238E27FC236}">
                <a16:creationId xmlns:a16="http://schemas.microsoft.com/office/drawing/2014/main" id="{D24A3692-8717-02F9-AF43-457764172581}"/>
              </a:ext>
            </a:extLst>
          </p:cNvPr>
          <p:cNvSpPr>
            <a:spLocks noGrp="1" noChangeArrowheads="1"/>
          </p:cNvSpPr>
          <p:nvPr>
            <p:ph type="body" idx="1"/>
          </p:nvPr>
        </p:nvSpPr>
        <p:spPr>
          <a:xfrm>
            <a:off x="0" y="1214438"/>
            <a:ext cx="9143999" cy="5000625"/>
          </a:xfrm>
        </p:spPr>
        <p:txBody>
          <a:bodyPr/>
          <a:lstStyle/>
          <a:p>
            <a:pPr marL="0" indent="0" eaLnBrk="1" hangingPunct="1">
              <a:buClr>
                <a:schemeClr val="bg1">
                  <a:lumMod val="50000"/>
                </a:schemeClr>
              </a:buClr>
              <a:buNone/>
              <a:defRPr/>
            </a:pPr>
            <a:r>
              <a:rPr lang="en-US" sz="1800" dirty="0">
                <a:solidFill>
                  <a:schemeClr val="bg2">
                    <a:lumMod val="95000"/>
                    <a:lumOff val="5000"/>
                  </a:schemeClr>
                </a:solidFill>
                <a:effectLst/>
              </a:rPr>
              <a:t>- </a:t>
            </a:r>
            <a:r>
              <a:rPr lang="en-GB" sz="1800" dirty="0">
                <a:solidFill>
                  <a:schemeClr val="bg2">
                    <a:lumMod val="95000"/>
                    <a:lumOff val="5000"/>
                  </a:schemeClr>
                </a:solidFill>
                <a:effectLst/>
              </a:rPr>
              <a:t>Three general kinds of functional areas are recognized in the cerebral cortex:</a:t>
            </a:r>
          </a:p>
          <a:p>
            <a:pPr marL="0" indent="0" eaLnBrk="1" hangingPunct="1">
              <a:buClr>
                <a:schemeClr val="bg1">
                  <a:lumMod val="50000"/>
                </a:schemeClr>
              </a:buClr>
              <a:buNone/>
              <a:defRPr/>
            </a:pPr>
            <a:br>
              <a:rPr lang="en-GB" sz="1800" dirty="0">
                <a:solidFill>
                  <a:schemeClr val="bg2">
                    <a:lumMod val="95000"/>
                    <a:lumOff val="5000"/>
                  </a:schemeClr>
                </a:solidFill>
                <a:effectLst/>
              </a:rPr>
            </a:br>
            <a:r>
              <a:rPr lang="en-GB" sz="1800" dirty="0">
                <a:solidFill>
                  <a:schemeClr val="bg2">
                    <a:lumMod val="95000"/>
                    <a:lumOff val="5000"/>
                  </a:schemeClr>
                </a:solidFill>
                <a:effectLst/>
              </a:rPr>
              <a:t>1) </a:t>
            </a:r>
            <a:r>
              <a:rPr lang="en-GB" sz="1800" b="1" dirty="0">
                <a:solidFill>
                  <a:schemeClr val="bg2">
                    <a:lumMod val="95000"/>
                    <a:lumOff val="5000"/>
                  </a:schemeClr>
                </a:solidFill>
                <a:effectLst/>
              </a:rPr>
              <a:t>sensory areas</a:t>
            </a:r>
            <a:r>
              <a:rPr lang="en-GB" sz="1800" dirty="0">
                <a:solidFill>
                  <a:schemeClr val="bg2">
                    <a:lumMod val="95000"/>
                    <a:lumOff val="5000"/>
                  </a:schemeClr>
                </a:solidFill>
                <a:effectLst/>
              </a:rPr>
              <a:t>, which allow conscious awareness of sensation; </a:t>
            </a:r>
          </a:p>
          <a:p>
            <a:pPr marL="0" indent="0" eaLnBrk="1" hangingPunct="1">
              <a:buClr>
                <a:schemeClr val="bg1">
                  <a:lumMod val="50000"/>
                </a:schemeClr>
              </a:buClr>
              <a:buNone/>
              <a:defRPr/>
            </a:pPr>
            <a:r>
              <a:rPr lang="en-GB" sz="1800" dirty="0">
                <a:solidFill>
                  <a:schemeClr val="bg2">
                    <a:lumMod val="95000"/>
                    <a:lumOff val="5000"/>
                  </a:schemeClr>
                </a:solidFill>
                <a:effectLst/>
              </a:rPr>
              <a:t>2) </a:t>
            </a:r>
            <a:r>
              <a:rPr lang="en-GB" sz="1800" b="1" dirty="0">
                <a:solidFill>
                  <a:schemeClr val="bg2">
                    <a:lumMod val="95000"/>
                    <a:lumOff val="5000"/>
                  </a:schemeClr>
                </a:solidFill>
                <a:effectLst/>
              </a:rPr>
              <a:t>association areas</a:t>
            </a:r>
            <a:r>
              <a:rPr lang="en-GB" sz="1800" dirty="0">
                <a:solidFill>
                  <a:schemeClr val="bg2">
                    <a:lumMod val="95000"/>
                    <a:lumOff val="5000"/>
                  </a:schemeClr>
                </a:solidFill>
                <a:effectLst/>
              </a:rPr>
              <a:t>, which integrate diverse information to enable purposeful action; and</a:t>
            </a:r>
          </a:p>
          <a:p>
            <a:pPr marL="0" indent="0" eaLnBrk="1" hangingPunct="1">
              <a:buClr>
                <a:schemeClr val="bg1">
                  <a:lumMod val="50000"/>
                </a:schemeClr>
              </a:buClr>
              <a:buNone/>
              <a:defRPr/>
            </a:pPr>
            <a:r>
              <a:rPr lang="en-GB" sz="1800" dirty="0">
                <a:solidFill>
                  <a:schemeClr val="bg2">
                    <a:lumMod val="95000"/>
                    <a:lumOff val="5000"/>
                  </a:schemeClr>
                </a:solidFill>
                <a:effectLst/>
              </a:rPr>
              <a:t>3) </a:t>
            </a:r>
            <a:r>
              <a:rPr lang="en-GB" sz="1800" b="1" dirty="0">
                <a:solidFill>
                  <a:schemeClr val="bg2">
                    <a:lumMod val="95000"/>
                    <a:lumOff val="5000"/>
                  </a:schemeClr>
                </a:solidFill>
                <a:effectLst/>
              </a:rPr>
              <a:t>motor areas</a:t>
            </a:r>
            <a:r>
              <a:rPr lang="en-GB" sz="1800" dirty="0">
                <a:solidFill>
                  <a:schemeClr val="bg2">
                    <a:lumMod val="95000"/>
                    <a:lumOff val="5000"/>
                  </a:schemeClr>
                </a:solidFill>
                <a:effectLst/>
              </a:rPr>
              <a:t>, which control voluntary motor functions.</a:t>
            </a:r>
            <a:br>
              <a:rPr lang="en-GB" sz="1800" dirty="0">
                <a:solidFill>
                  <a:schemeClr val="bg2">
                    <a:lumMod val="95000"/>
                    <a:lumOff val="5000"/>
                  </a:schemeClr>
                </a:solidFill>
                <a:effectLst/>
              </a:rPr>
            </a:br>
            <a:endParaRPr lang="en-GB" sz="1800" dirty="0">
              <a:solidFill>
                <a:schemeClr val="bg2">
                  <a:lumMod val="95000"/>
                  <a:lumOff val="5000"/>
                </a:schemeClr>
              </a:solidFill>
              <a:effectLst/>
            </a:endParaRPr>
          </a:p>
          <a:p>
            <a:pPr marL="0" indent="0" eaLnBrk="1" hangingPunct="1">
              <a:buClr>
                <a:schemeClr val="bg1">
                  <a:lumMod val="50000"/>
                </a:schemeClr>
              </a:buClr>
              <a:buNone/>
              <a:defRPr/>
            </a:pPr>
            <a:r>
              <a:rPr lang="en-GB" sz="1800" dirty="0">
                <a:solidFill>
                  <a:srgbClr val="FF0000"/>
                </a:solidFill>
                <a:effectLst/>
              </a:rPr>
              <a:t>* </a:t>
            </a:r>
            <a:r>
              <a:rPr lang="en-GB" sz="1800" u="sng" dirty="0">
                <a:solidFill>
                  <a:schemeClr val="bg2">
                    <a:lumMod val="95000"/>
                    <a:lumOff val="5000"/>
                  </a:schemeClr>
                </a:solidFill>
                <a:effectLst/>
              </a:rPr>
              <a:t>There is a sensory area for each of the major senses</a:t>
            </a:r>
            <a:r>
              <a:rPr lang="en-GB" sz="1800" dirty="0">
                <a:solidFill>
                  <a:schemeClr val="bg2">
                    <a:lumMod val="95000"/>
                    <a:lumOff val="5000"/>
                  </a:schemeClr>
                </a:solidFill>
                <a:effectLst/>
              </a:rPr>
              <a:t>. </a:t>
            </a:r>
          </a:p>
          <a:p>
            <a:pPr marL="0" indent="0" eaLnBrk="1" hangingPunct="1">
              <a:buClr>
                <a:schemeClr val="bg1">
                  <a:lumMod val="50000"/>
                </a:schemeClr>
              </a:buClr>
              <a:buNone/>
              <a:defRPr/>
            </a:pPr>
            <a:r>
              <a:rPr lang="en-GB" sz="1800" dirty="0">
                <a:solidFill>
                  <a:schemeClr val="bg2">
                    <a:lumMod val="95000"/>
                    <a:lumOff val="5000"/>
                  </a:schemeClr>
                </a:solidFill>
                <a:effectLst/>
              </a:rPr>
              <a:t>- Each region is called a </a:t>
            </a:r>
            <a:r>
              <a:rPr lang="en-GB" sz="1800" dirty="0">
                <a:solidFill>
                  <a:srgbClr val="C00000"/>
                </a:solidFill>
                <a:effectLst/>
              </a:rPr>
              <a:t>primary sensory cortex</a:t>
            </a:r>
            <a:r>
              <a:rPr lang="en-GB" sz="1800" dirty="0">
                <a:solidFill>
                  <a:schemeClr val="bg2">
                    <a:lumMod val="95000"/>
                    <a:lumOff val="5000"/>
                  </a:schemeClr>
                </a:solidFill>
                <a:effectLst/>
              </a:rPr>
              <a:t>. </a:t>
            </a:r>
            <a:br>
              <a:rPr lang="en-GB" sz="1800" dirty="0">
                <a:solidFill>
                  <a:schemeClr val="bg2">
                    <a:lumMod val="95000"/>
                    <a:lumOff val="5000"/>
                  </a:schemeClr>
                </a:solidFill>
                <a:effectLst/>
              </a:rPr>
            </a:br>
            <a:r>
              <a:rPr lang="en-GB" sz="1800" dirty="0">
                <a:solidFill>
                  <a:schemeClr val="bg2">
                    <a:lumMod val="95000"/>
                    <a:lumOff val="5000"/>
                  </a:schemeClr>
                </a:solidFill>
                <a:effectLst/>
              </a:rPr>
              <a:t>   Each primary sensory cortex has association areas linked to it that process the sensory</a:t>
            </a:r>
            <a:br>
              <a:rPr lang="en-GB" sz="1800" dirty="0">
                <a:solidFill>
                  <a:schemeClr val="bg2">
                    <a:lumMod val="95000"/>
                    <a:lumOff val="5000"/>
                  </a:schemeClr>
                </a:solidFill>
                <a:effectLst/>
              </a:rPr>
            </a:br>
            <a:r>
              <a:rPr lang="en-GB" sz="1800" dirty="0">
                <a:solidFill>
                  <a:schemeClr val="bg2">
                    <a:lumMod val="95000"/>
                    <a:lumOff val="5000"/>
                  </a:schemeClr>
                </a:solidFill>
                <a:effectLst/>
              </a:rPr>
              <a:t>   information. These areas are </a:t>
            </a:r>
            <a:r>
              <a:rPr lang="en-GB" sz="1800" dirty="0">
                <a:solidFill>
                  <a:srgbClr val="C00000"/>
                </a:solidFill>
                <a:effectLst/>
              </a:rPr>
              <a:t>sensory association areas</a:t>
            </a:r>
            <a:r>
              <a:rPr lang="en-GB" sz="1800" dirty="0">
                <a:solidFill>
                  <a:schemeClr val="bg2">
                    <a:lumMod val="95000"/>
                    <a:lumOff val="5000"/>
                  </a:schemeClr>
                </a:solidFill>
                <a:effectLst/>
              </a:rPr>
              <a:t>. </a:t>
            </a:r>
          </a:p>
          <a:p>
            <a:pPr marL="0" indent="0" eaLnBrk="1" hangingPunct="1">
              <a:buClr>
                <a:schemeClr val="bg1">
                  <a:lumMod val="50000"/>
                </a:schemeClr>
              </a:buClr>
              <a:buNone/>
              <a:defRPr/>
            </a:pPr>
            <a:r>
              <a:rPr lang="en-GB" sz="1800" dirty="0">
                <a:solidFill>
                  <a:srgbClr val="FF0000"/>
                </a:solidFill>
                <a:effectLst/>
              </a:rPr>
              <a:t>*</a:t>
            </a:r>
            <a:r>
              <a:rPr lang="en-GB" sz="1800" dirty="0">
                <a:solidFill>
                  <a:schemeClr val="bg2">
                    <a:lumMod val="95000"/>
                    <a:lumOff val="5000"/>
                  </a:schemeClr>
                </a:solidFill>
                <a:effectLst/>
              </a:rPr>
              <a:t> Other association areas receive and integrate input from </a:t>
            </a:r>
            <a:r>
              <a:rPr lang="en-GB" sz="1800" dirty="0">
                <a:solidFill>
                  <a:schemeClr val="bg2"/>
                </a:solidFill>
                <a:effectLst/>
              </a:rPr>
              <a:t>multiple regions of the cerebral cortex.</a:t>
            </a:r>
            <a:br>
              <a:rPr lang="en-GB" sz="1800" dirty="0">
                <a:solidFill>
                  <a:schemeClr val="bg2"/>
                </a:solidFill>
                <a:effectLst/>
              </a:rPr>
            </a:br>
            <a:r>
              <a:rPr lang="en-GB" sz="1800" dirty="0">
                <a:solidFill>
                  <a:schemeClr val="bg2"/>
                </a:solidFill>
                <a:effectLst/>
              </a:rPr>
              <a:t>   These regions are called </a:t>
            </a:r>
            <a:r>
              <a:rPr lang="en-GB" sz="1800" dirty="0">
                <a:solidFill>
                  <a:srgbClr val="C00000"/>
                </a:solidFill>
                <a:effectLst/>
              </a:rPr>
              <a:t>multimodal association areas</a:t>
            </a:r>
            <a:r>
              <a:rPr lang="en-GB" sz="1800" dirty="0">
                <a:solidFill>
                  <a:schemeClr val="bg2"/>
                </a:solidFill>
                <a:effectLst/>
              </a:rPr>
              <a:t>. </a:t>
            </a:r>
          </a:p>
          <a:p>
            <a:pPr marL="0" indent="0" eaLnBrk="1" hangingPunct="1">
              <a:buClr>
                <a:schemeClr val="bg1">
                  <a:lumMod val="50000"/>
                </a:schemeClr>
              </a:buClr>
              <a:buNone/>
              <a:defRPr/>
            </a:pPr>
            <a:r>
              <a:rPr lang="en-GB" sz="1800" dirty="0">
                <a:solidFill>
                  <a:srgbClr val="FF0000"/>
                </a:solidFill>
                <a:effectLst/>
              </a:rPr>
              <a:t>*</a:t>
            </a:r>
            <a:r>
              <a:rPr lang="en-GB" sz="1800" dirty="0">
                <a:solidFill>
                  <a:schemeClr val="bg2"/>
                </a:solidFill>
                <a:effectLst/>
              </a:rPr>
              <a:t> Finally, the regions of the cortex that plan and initiate voluntary motor functions are called the</a:t>
            </a:r>
            <a:br>
              <a:rPr lang="en-GB" sz="1800" dirty="0">
                <a:solidFill>
                  <a:schemeClr val="bg2"/>
                </a:solidFill>
                <a:effectLst/>
              </a:rPr>
            </a:br>
            <a:r>
              <a:rPr lang="en-GB" sz="1800" dirty="0">
                <a:solidFill>
                  <a:schemeClr val="bg2"/>
                </a:solidFill>
                <a:effectLst/>
              </a:rPr>
              <a:t>   </a:t>
            </a:r>
            <a:r>
              <a:rPr lang="en-GB" sz="1800" dirty="0">
                <a:solidFill>
                  <a:srgbClr val="C00000"/>
                </a:solidFill>
                <a:effectLst/>
              </a:rPr>
              <a:t>motor areas</a:t>
            </a:r>
            <a:r>
              <a:rPr lang="en-GB" sz="1800" dirty="0">
                <a:solidFill>
                  <a:schemeClr val="bg2"/>
                </a:solidFill>
                <a:effectLst/>
              </a:rPr>
              <a:t> – primary and pr</a:t>
            </a:r>
            <a:endParaRPr lang="en-US" sz="1800" dirty="0">
              <a:solidFill>
                <a:schemeClr val="bg2"/>
              </a:solidFill>
              <a:effectLst/>
            </a:endParaRPr>
          </a:p>
        </p:txBody>
      </p:sp>
    </p:spTree>
    <p:extLst>
      <p:ext uri="{BB962C8B-B14F-4D97-AF65-F5344CB8AC3E}">
        <p14:creationId xmlns:p14="http://schemas.microsoft.com/office/powerpoint/2010/main" val="270116080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33794" name="Rectangle 2">
            <a:extLst>
              <a:ext uri="{FF2B5EF4-FFF2-40B4-BE49-F238E27FC236}">
                <a16:creationId xmlns:a16="http://schemas.microsoft.com/office/drawing/2014/main" id="{CA57072C-0AB9-C755-32B7-99C185D4E2D5}"/>
              </a:ext>
            </a:extLst>
          </p:cNvPr>
          <p:cNvSpPr>
            <a:spLocks noGrp="1" noChangeArrowheads="1"/>
          </p:cNvSpPr>
          <p:nvPr>
            <p:ph type="title"/>
          </p:nvPr>
        </p:nvSpPr>
        <p:spPr>
          <a:xfrm>
            <a:off x="0" y="64874"/>
            <a:ext cx="9286874" cy="587375"/>
          </a:xfrm>
        </p:spPr>
        <p:txBody>
          <a:bodyPr/>
          <a:lstStyle/>
          <a:p>
            <a:pPr algn="ctr" eaLnBrk="1" hangingPunct="1">
              <a:defRPr/>
            </a:pPr>
            <a:r>
              <a:rPr lang="en-US" altLang="en-US" sz="3600" dirty="0">
                <a:solidFill>
                  <a:schemeClr val="bg1">
                    <a:lumMod val="50000"/>
                  </a:schemeClr>
                </a:solidFill>
                <a:latin typeface="Arial Rounded MT Bold" panose="020F0704030504030204" pitchFamily="34" charset="0"/>
              </a:rPr>
              <a:t>Functional areas of the Cerebral Cortex</a:t>
            </a:r>
            <a:endParaRPr lang="en-US" altLang="en-US" sz="3600" dirty="0">
              <a:solidFill>
                <a:schemeClr val="bg1">
                  <a:lumMod val="50000"/>
                </a:schemeClr>
              </a:solidFill>
            </a:endParaRPr>
          </a:p>
        </p:txBody>
      </p:sp>
      <p:sp>
        <p:nvSpPr>
          <p:cNvPr id="139267" name="Rectangle 3">
            <a:extLst>
              <a:ext uri="{FF2B5EF4-FFF2-40B4-BE49-F238E27FC236}">
                <a16:creationId xmlns:a16="http://schemas.microsoft.com/office/drawing/2014/main" id="{D24A3692-8717-02F9-AF43-457764172581}"/>
              </a:ext>
            </a:extLst>
          </p:cNvPr>
          <p:cNvSpPr>
            <a:spLocks noGrp="1" noChangeArrowheads="1"/>
          </p:cNvSpPr>
          <p:nvPr>
            <p:ph type="body" idx="1"/>
          </p:nvPr>
        </p:nvSpPr>
        <p:spPr>
          <a:xfrm>
            <a:off x="19616" y="711074"/>
            <a:ext cx="9143999" cy="5000625"/>
          </a:xfrm>
        </p:spPr>
        <p:txBody>
          <a:bodyPr/>
          <a:lstStyle/>
          <a:p>
            <a:pPr marL="0" indent="0" eaLnBrk="1" hangingPunct="1">
              <a:buClr>
                <a:schemeClr val="bg1">
                  <a:lumMod val="50000"/>
                </a:schemeClr>
              </a:buClr>
              <a:buNone/>
              <a:defRPr/>
            </a:pPr>
            <a:r>
              <a:rPr lang="en-US" sz="1800" dirty="0">
                <a:solidFill>
                  <a:schemeClr val="bg2">
                    <a:lumMod val="95000"/>
                    <a:lumOff val="5000"/>
                  </a:schemeClr>
                </a:solidFill>
                <a:effectLst/>
              </a:rPr>
              <a:t>* </a:t>
            </a:r>
            <a:r>
              <a:rPr lang="en-GB" sz="1800" dirty="0">
                <a:solidFill>
                  <a:schemeClr val="bg2"/>
                </a:solidFill>
                <a:effectLst/>
              </a:rPr>
              <a:t>Information is processed through these regions of the cerebral cortex in the following</a:t>
            </a:r>
            <a:br>
              <a:rPr lang="en-GB" sz="1800" dirty="0">
                <a:solidFill>
                  <a:schemeClr val="bg2"/>
                </a:solidFill>
                <a:effectLst/>
              </a:rPr>
            </a:br>
            <a:r>
              <a:rPr lang="en-GB" sz="1800" dirty="0">
                <a:solidFill>
                  <a:schemeClr val="bg2"/>
                </a:solidFill>
                <a:effectLst/>
              </a:rPr>
              <a:t>   hierarchical manner:</a:t>
            </a:r>
          </a:p>
          <a:p>
            <a:pPr marL="0" indent="0" eaLnBrk="1" hangingPunct="1">
              <a:buClr>
                <a:schemeClr val="bg1">
                  <a:lumMod val="50000"/>
                </a:schemeClr>
              </a:buClr>
              <a:buNone/>
              <a:defRPr/>
            </a:pPr>
            <a:r>
              <a:rPr lang="en-GB" sz="1800" dirty="0">
                <a:solidFill>
                  <a:schemeClr val="bg2"/>
                </a:solidFill>
                <a:effectLst/>
              </a:rPr>
              <a:t>1. Sensory information is received by the primary sensory cortex, and the arrival of this</a:t>
            </a:r>
            <a:br>
              <a:rPr lang="en-GB" sz="1800" dirty="0">
                <a:solidFill>
                  <a:schemeClr val="bg2"/>
                </a:solidFill>
                <a:effectLst/>
              </a:rPr>
            </a:br>
            <a:r>
              <a:rPr lang="en-GB" sz="1800" dirty="0">
                <a:solidFill>
                  <a:schemeClr val="bg2"/>
                </a:solidFill>
                <a:effectLst/>
              </a:rPr>
              <a:t>    information results in awareness of the sensation. </a:t>
            </a:r>
          </a:p>
          <a:p>
            <a:pPr marL="0" indent="0" eaLnBrk="1" hangingPunct="1">
              <a:buClr>
                <a:schemeClr val="bg1">
                  <a:lumMod val="50000"/>
                </a:schemeClr>
              </a:buClr>
              <a:buNone/>
              <a:defRPr/>
            </a:pPr>
            <a:r>
              <a:rPr lang="en-GB" sz="1800" dirty="0">
                <a:solidFill>
                  <a:schemeClr val="bg2"/>
                </a:solidFill>
                <a:effectLst/>
              </a:rPr>
              <a:t>2. The information is relayed to the sensory association area that gives meaning to the sensory</a:t>
            </a:r>
            <a:br>
              <a:rPr lang="en-GB" sz="1800" dirty="0">
                <a:solidFill>
                  <a:schemeClr val="bg2"/>
                </a:solidFill>
                <a:effectLst/>
              </a:rPr>
            </a:br>
            <a:r>
              <a:rPr lang="en-GB" sz="1800" dirty="0">
                <a:solidFill>
                  <a:schemeClr val="bg2"/>
                </a:solidFill>
                <a:effectLst/>
              </a:rPr>
              <a:t>    input. </a:t>
            </a:r>
          </a:p>
          <a:p>
            <a:pPr marL="0" indent="0" eaLnBrk="1" hangingPunct="1">
              <a:buClr>
                <a:schemeClr val="bg1">
                  <a:lumMod val="50000"/>
                </a:schemeClr>
              </a:buClr>
              <a:buNone/>
              <a:defRPr/>
            </a:pPr>
            <a:r>
              <a:rPr lang="en-GB" sz="1800" dirty="0">
                <a:solidFill>
                  <a:schemeClr val="bg2"/>
                </a:solidFill>
                <a:effectLst/>
              </a:rPr>
              <a:t>3. The multimodal association areas receive input in parallel from multiple sensory association</a:t>
            </a:r>
            <a:br>
              <a:rPr lang="en-GB" sz="1800" dirty="0">
                <a:solidFill>
                  <a:schemeClr val="bg2"/>
                </a:solidFill>
                <a:effectLst/>
              </a:rPr>
            </a:br>
            <a:r>
              <a:rPr lang="en-GB" sz="1800" dirty="0">
                <a:solidFill>
                  <a:schemeClr val="bg2"/>
                </a:solidFill>
                <a:effectLst/>
              </a:rPr>
              <a:t>    areas, integrating all of the sensory input to create a complete understanding of the sensory</a:t>
            </a:r>
            <a:br>
              <a:rPr lang="en-GB" sz="1800" dirty="0">
                <a:solidFill>
                  <a:schemeClr val="bg2"/>
                </a:solidFill>
                <a:effectLst/>
              </a:rPr>
            </a:br>
            <a:r>
              <a:rPr lang="en-GB" sz="1800" dirty="0">
                <a:solidFill>
                  <a:schemeClr val="bg2"/>
                </a:solidFill>
                <a:effectLst/>
              </a:rPr>
              <a:t>    information. These regions also integrate sensory input with past experience and develop a</a:t>
            </a:r>
            <a:br>
              <a:rPr lang="en-GB" sz="1800" dirty="0">
                <a:solidFill>
                  <a:schemeClr val="bg2"/>
                </a:solidFill>
                <a:effectLst/>
              </a:rPr>
            </a:br>
            <a:r>
              <a:rPr lang="en-GB" sz="1800" dirty="0">
                <a:solidFill>
                  <a:schemeClr val="bg2"/>
                </a:solidFill>
                <a:effectLst/>
              </a:rPr>
              <a:t>    motor response. </a:t>
            </a:r>
          </a:p>
          <a:p>
            <a:pPr marL="0" indent="0" eaLnBrk="1" hangingPunct="1">
              <a:buClr>
                <a:schemeClr val="bg1">
                  <a:lumMod val="50000"/>
                </a:schemeClr>
              </a:buClr>
              <a:buNone/>
              <a:defRPr/>
            </a:pPr>
            <a:r>
              <a:rPr lang="en-GB" sz="1800" dirty="0">
                <a:solidFill>
                  <a:schemeClr val="bg2"/>
                </a:solidFill>
                <a:effectLst/>
              </a:rPr>
              <a:t>4. The motor plan is enacted by the motor cortex</a:t>
            </a:r>
            <a:endParaRPr lang="en-US" sz="1800" dirty="0">
              <a:solidFill>
                <a:schemeClr val="bg2"/>
              </a:solidFill>
              <a:effectLst/>
            </a:endParaRPr>
          </a:p>
        </p:txBody>
      </p:sp>
      <p:pic>
        <p:nvPicPr>
          <p:cNvPr id="6148" name="Picture 4" descr="undefined">
            <a:extLst>
              <a:ext uri="{FF2B5EF4-FFF2-40B4-BE49-F238E27FC236}">
                <a16:creationId xmlns:a16="http://schemas.microsoft.com/office/drawing/2014/main" id="{10643437-E70F-F078-9ADF-D67B80F65A8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616" y="4002432"/>
            <a:ext cx="4336360" cy="26018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5104552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33794" name="Rectangle 2">
            <a:extLst>
              <a:ext uri="{FF2B5EF4-FFF2-40B4-BE49-F238E27FC236}">
                <a16:creationId xmlns:a16="http://schemas.microsoft.com/office/drawing/2014/main" id="{CA57072C-0AB9-C755-32B7-99C185D4E2D5}"/>
              </a:ext>
            </a:extLst>
          </p:cNvPr>
          <p:cNvSpPr>
            <a:spLocks noGrp="1" noChangeArrowheads="1"/>
          </p:cNvSpPr>
          <p:nvPr>
            <p:ph type="title"/>
          </p:nvPr>
        </p:nvSpPr>
        <p:spPr>
          <a:xfrm>
            <a:off x="0" y="64874"/>
            <a:ext cx="9286874" cy="587375"/>
          </a:xfrm>
        </p:spPr>
        <p:txBody>
          <a:bodyPr/>
          <a:lstStyle/>
          <a:p>
            <a:pPr algn="ctr" eaLnBrk="1" hangingPunct="1">
              <a:defRPr/>
            </a:pPr>
            <a:r>
              <a:rPr lang="en-US" altLang="en-US" sz="3600" dirty="0">
                <a:solidFill>
                  <a:schemeClr val="bg1">
                    <a:lumMod val="50000"/>
                  </a:schemeClr>
                </a:solidFill>
                <a:latin typeface="Arial Rounded MT Bold" panose="020F0704030504030204" pitchFamily="34" charset="0"/>
              </a:rPr>
              <a:t>Functional areas of the Cerebral Cortex</a:t>
            </a:r>
            <a:endParaRPr lang="en-US" altLang="en-US" sz="3600" dirty="0">
              <a:solidFill>
                <a:schemeClr val="bg1">
                  <a:lumMod val="50000"/>
                </a:schemeClr>
              </a:solidFill>
            </a:endParaRPr>
          </a:p>
        </p:txBody>
      </p:sp>
      <p:sp>
        <p:nvSpPr>
          <p:cNvPr id="139267" name="Rectangle 3">
            <a:extLst>
              <a:ext uri="{FF2B5EF4-FFF2-40B4-BE49-F238E27FC236}">
                <a16:creationId xmlns:a16="http://schemas.microsoft.com/office/drawing/2014/main" id="{D24A3692-8717-02F9-AF43-457764172581}"/>
              </a:ext>
            </a:extLst>
          </p:cNvPr>
          <p:cNvSpPr>
            <a:spLocks noGrp="1" noChangeArrowheads="1"/>
          </p:cNvSpPr>
          <p:nvPr>
            <p:ph type="body" idx="1"/>
          </p:nvPr>
        </p:nvSpPr>
        <p:spPr>
          <a:xfrm>
            <a:off x="-6424" y="737543"/>
            <a:ext cx="9143999" cy="3195514"/>
          </a:xfrm>
        </p:spPr>
        <p:txBody>
          <a:bodyPr/>
          <a:lstStyle/>
          <a:p>
            <a:pPr eaLnBrk="1" hangingPunct="1">
              <a:buClr>
                <a:schemeClr val="bg1">
                  <a:lumMod val="50000"/>
                </a:schemeClr>
              </a:buClr>
              <a:buFont typeface="Arial" panose="020B0604020202020204" pitchFamily="34" charset="0"/>
              <a:buChar char="•"/>
              <a:defRPr/>
            </a:pPr>
            <a:r>
              <a:rPr lang="en-GB" sz="1800" b="1" dirty="0">
                <a:solidFill>
                  <a:schemeClr val="bg1">
                    <a:lumMod val="50000"/>
                  </a:schemeClr>
                </a:solidFill>
                <a:effectLst/>
              </a:rPr>
              <a:t>Sensory Areas </a:t>
            </a:r>
          </a:p>
          <a:p>
            <a:pPr eaLnBrk="1" hangingPunct="1">
              <a:buClr>
                <a:schemeClr val="bg1">
                  <a:lumMod val="50000"/>
                </a:schemeClr>
              </a:buClr>
              <a:buFont typeface="Arial" panose="020B0604020202020204" pitchFamily="34" charset="0"/>
              <a:buChar char="•"/>
              <a:defRPr/>
            </a:pPr>
            <a:r>
              <a:rPr lang="en-GB" sz="1800" dirty="0">
                <a:solidFill>
                  <a:schemeClr val="bg2"/>
                </a:solidFill>
                <a:effectLst/>
              </a:rPr>
              <a:t>The areas of the cerebral cortex involved with conscious awareness of sensation occur in parts of the parietal, temporal, and occipital lobes. </a:t>
            </a:r>
          </a:p>
          <a:p>
            <a:pPr eaLnBrk="1" hangingPunct="1">
              <a:buClr>
                <a:schemeClr val="bg1">
                  <a:lumMod val="50000"/>
                </a:schemeClr>
              </a:buClr>
              <a:buFont typeface="Arial" panose="020B0604020202020204" pitchFamily="34" charset="0"/>
              <a:buChar char="•"/>
              <a:defRPr/>
            </a:pPr>
            <a:r>
              <a:rPr lang="en-GB" sz="1800" dirty="0">
                <a:solidFill>
                  <a:schemeClr val="bg2"/>
                </a:solidFill>
                <a:effectLst/>
              </a:rPr>
              <a:t>There is a distinct cortical area, a </a:t>
            </a:r>
            <a:r>
              <a:rPr lang="en-GB" sz="1800" b="1" dirty="0">
                <a:solidFill>
                  <a:schemeClr val="bg1">
                    <a:lumMod val="50000"/>
                  </a:schemeClr>
                </a:solidFill>
                <a:effectLst/>
              </a:rPr>
              <a:t>primary sensory cortex</a:t>
            </a:r>
            <a:r>
              <a:rPr lang="en-GB" sz="1800" dirty="0">
                <a:solidFill>
                  <a:schemeClr val="bg2"/>
                </a:solidFill>
                <a:effectLst/>
              </a:rPr>
              <a:t>, for each of the major senses: </a:t>
            </a:r>
            <a:r>
              <a:rPr lang="en-GB" sz="1800" b="1" dirty="0">
                <a:solidFill>
                  <a:schemeClr val="bg2"/>
                </a:solidFill>
                <a:effectLst/>
              </a:rPr>
              <a:t>the general somatic senses and the special senses of vision, hearing, balance, olfaction, and taste</a:t>
            </a:r>
            <a:r>
              <a:rPr lang="en-GB" sz="1800" dirty="0">
                <a:solidFill>
                  <a:schemeClr val="bg2"/>
                </a:solidFill>
                <a:effectLst/>
              </a:rPr>
              <a:t>. The primary sensory cortex makes you aware of sensory stimuli: You hear a sound, see an image, or feel pain in your leg. </a:t>
            </a:r>
          </a:p>
          <a:p>
            <a:pPr eaLnBrk="1" hangingPunct="1">
              <a:buClr>
                <a:schemeClr val="bg1">
                  <a:lumMod val="50000"/>
                </a:schemeClr>
              </a:buClr>
              <a:buFont typeface="Arial" panose="020B0604020202020204" pitchFamily="34" charset="0"/>
              <a:buChar char="•"/>
              <a:defRPr/>
            </a:pPr>
            <a:r>
              <a:rPr lang="en-GB" sz="1800" dirty="0">
                <a:solidFill>
                  <a:schemeClr val="bg2"/>
                </a:solidFill>
                <a:effectLst/>
              </a:rPr>
              <a:t>The </a:t>
            </a:r>
            <a:r>
              <a:rPr lang="en-GB" sz="1800" b="1" dirty="0">
                <a:solidFill>
                  <a:schemeClr val="bg1">
                    <a:lumMod val="50000"/>
                  </a:schemeClr>
                </a:solidFill>
                <a:effectLst/>
              </a:rPr>
              <a:t>sensory association areas </a:t>
            </a:r>
            <a:r>
              <a:rPr lang="en-GB" sz="1800" dirty="0">
                <a:solidFill>
                  <a:schemeClr val="bg2"/>
                </a:solidFill>
                <a:effectLst/>
              </a:rPr>
              <a:t>adjacent to the primary sensory area interpret the sensory stimulus and gives meaning to the sensation: The sound is a bell, the image is my daughter, the pain is from a bruise. </a:t>
            </a:r>
            <a:br>
              <a:rPr lang="en-GB" sz="1800" dirty="0">
                <a:solidFill>
                  <a:schemeClr val="bg2"/>
                </a:solidFill>
                <a:effectLst/>
              </a:rPr>
            </a:br>
            <a:endParaRPr lang="en-US" sz="1800" dirty="0">
              <a:solidFill>
                <a:schemeClr val="bg2"/>
              </a:solidFill>
              <a:effectLst/>
            </a:endParaRPr>
          </a:p>
        </p:txBody>
      </p:sp>
      <p:pic>
        <p:nvPicPr>
          <p:cNvPr id="2" name="Picture 1">
            <a:extLst>
              <a:ext uri="{FF2B5EF4-FFF2-40B4-BE49-F238E27FC236}">
                <a16:creationId xmlns:a16="http://schemas.microsoft.com/office/drawing/2014/main" id="{8B62635F-ED40-17D8-67AA-C95894F915E7}"/>
              </a:ext>
            </a:extLst>
          </p:cNvPr>
          <p:cNvPicPr>
            <a:picLocks noChangeAspect="1"/>
          </p:cNvPicPr>
          <p:nvPr/>
        </p:nvPicPr>
        <p:blipFill>
          <a:blip r:embed="rId2"/>
          <a:stretch>
            <a:fillRect/>
          </a:stretch>
        </p:blipFill>
        <p:spPr>
          <a:xfrm>
            <a:off x="71437" y="4077072"/>
            <a:ext cx="4598670" cy="2502158"/>
          </a:xfrm>
          <a:prstGeom prst="rect">
            <a:avLst/>
          </a:prstGeom>
        </p:spPr>
      </p:pic>
      <p:pic>
        <p:nvPicPr>
          <p:cNvPr id="3" name="Picture 2">
            <a:extLst>
              <a:ext uri="{FF2B5EF4-FFF2-40B4-BE49-F238E27FC236}">
                <a16:creationId xmlns:a16="http://schemas.microsoft.com/office/drawing/2014/main" id="{6CC3A0C0-5B07-640F-8166-C980906F692D}"/>
              </a:ext>
            </a:extLst>
          </p:cNvPr>
          <p:cNvPicPr>
            <a:picLocks noChangeAspect="1"/>
          </p:cNvPicPr>
          <p:nvPr/>
        </p:nvPicPr>
        <p:blipFill rotWithShape="1">
          <a:blip r:embed="rId3"/>
          <a:srcRect l="2639"/>
          <a:stretch/>
        </p:blipFill>
        <p:spPr>
          <a:xfrm>
            <a:off x="4643436" y="4099912"/>
            <a:ext cx="4473893" cy="2511441"/>
          </a:xfrm>
          <a:prstGeom prst="rect">
            <a:avLst/>
          </a:prstGeom>
        </p:spPr>
      </p:pic>
    </p:spTree>
    <p:extLst>
      <p:ext uri="{BB962C8B-B14F-4D97-AF65-F5344CB8AC3E}">
        <p14:creationId xmlns:p14="http://schemas.microsoft.com/office/powerpoint/2010/main" val="16093119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bg bwMode="auto">
      <p:bgPr>
        <a:solidFill>
          <a:schemeClr val="tx1"/>
        </a:solidFill>
        <a:effectLst/>
      </p:bgPr>
    </p:bg>
    <p:spTree>
      <p:nvGrpSpPr>
        <p:cNvPr id="1" name=""/>
        <p:cNvGrpSpPr/>
        <p:nvPr/>
      </p:nvGrpSpPr>
      <p:grpSpPr>
        <a:xfrm>
          <a:off x="0" y="0"/>
          <a:ext cx="0" cy="0"/>
          <a:chOff x="0" y="0"/>
          <a:chExt cx="0" cy="0"/>
        </a:xfrm>
      </p:grpSpPr>
      <p:sp>
        <p:nvSpPr>
          <p:cNvPr id="6146" name="Rectangle 4">
            <a:extLst>
              <a:ext uri="{FF2B5EF4-FFF2-40B4-BE49-F238E27FC236}">
                <a16:creationId xmlns:a16="http://schemas.microsoft.com/office/drawing/2014/main" id="{BFCF6792-8AE0-8C7A-FAD9-9E14CBD6674E}"/>
              </a:ext>
            </a:extLst>
          </p:cNvPr>
          <p:cNvSpPr>
            <a:spLocks noGrp="1" noChangeArrowheads="1"/>
          </p:cNvSpPr>
          <p:nvPr>
            <p:ph type="body" idx="4294967295"/>
          </p:nvPr>
        </p:nvSpPr>
        <p:spPr>
          <a:xfrm>
            <a:off x="0" y="0"/>
            <a:ext cx="5580112" cy="6858000"/>
          </a:xfrm>
          <a:noFill/>
        </p:spPr>
        <p:txBody>
          <a:bodyPr/>
          <a:lstStyle/>
          <a:p>
            <a:endParaRPr lang="en-US" altLang="en-US" dirty="0"/>
          </a:p>
          <a:p>
            <a:endParaRPr lang="en-US" altLang="en-US" dirty="0"/>
          </a:p>
          <a:p>
            <a:endParaRPr lang="en-US" altLang="en-US" dirty="0"/>
          </a:p>
          <a:p>
            <a:endParaRPr lang="en-US" altLang="en-US" dirty="0"/>
          </a:p>
        </p:txBody>
      </p:sp>
      <p:sp>
        <p:nvSpPr>
          <p:cNvPr id="6147" name="Rectangle 5">
            <a:extLst>
              <a:ext uri="{FF2B5EF4-FFF2-40B4-BE49-F238E27FC236}">
                <a16:creationId xmlns:a16="http://schemas.microsoft.com/office/drawing/2014/main" id="{225A2AA0-C6E8-CAF7-825A-7CF8AC8CB2CC}"/>
              </a:ext>
            </a:extLst>
          </p:cNvPr>
          <p:cNvSpPr>
            <a:spLocks noChangeArrowheads="1"/>
          </p:cNvSpPr>
          <p:nvPr/>
        </p:nvSpPr>
        <p:spPr bwMode="auto">
          <a:xfrm>
            <a:off x="684213" y="908050"/>
            <a:ext cx="5471963"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r>
              <a:rPr lang="en-US" altLang="en-US" sz="3200" b="1" dirty="0">
                <a:solidFill>
                  <a:schemeClr val="bg2"/>
                </a:solidFill>
                <a:latin typeface="+mn-lt"/>
                <a:ea typeface="Constantia" panose="02030602050306030303" pitchFamily="18" charset="0"/>
                <a:cs typeface="Constantia" panose="02030602050306030303" pitchFamily="18" charset="0"/>
              </a:rPr>
              <a:t>Telencephalon</a:t>
            </a:r>
          </a:p>
          <a:p>
            <a:pPr eaLnBrk="1" hangingPunct="1"/>
            <a:endParaRPr lang="en-US" altLang="en-US" sz="3200" b="1" dirty="0">
              <a:solidFill>
                <a:schemeClr val="bg2"/>
              </a:solidFill>
              <a:latin typeface="+mn-lt"/>
              <a:ea typeface="Constantia" panose="02030602050306030303" pitchFamily="18" charset="0"/>
              <a:cs typeface="Constantia" panose="02030602050306030303" pitchFamily="18" charset="0"/>
            </a:endParaRPr>
          </a:p>
          <a:p>
            <a:pPr eaLnBrk="1" hangingPunct="1"/>
            <a:r>
              <a:rPr lang="en-US" altLang="en-US" sz="3200" dirty="0">
                <a:solidFill>
                  <a:schemeClr val="bg2"/>
                </a:solidFill>
                <a:latin typeface="+mn-lt"/>
                <a:ea typeface="Constantia" panose="02030602050306030303" pitchFamily="18" charset="0"/>
                <a:cs typeface="Constantia" panose="02030602050306030303" pitchFamily="18" charset="0"/>
              </a:rPr>
              <a:t>• </a:t>
            </a:r>
            <a:r>
              <a:rPr lang="en-GB" altLang="en-US" sz="3200" b="1" dirty="0">
                <a:solidFill>
                  <a:schemeClr val="bg2"/>
                </a:solidFill>
                <a:latin typeface="+mn-lt"/>
                <a:ea typeface="Constantia" panose="02030602050306030303" pitchFamily="18" charset="0"/>
                <a:cs typeface="Constantia" panose="02030602050306030303" pitchFamily="18" charset="0"/>
              </a:rPr>
              <a:t>Weight:</a:t>
            </a:r>
            <a:endParaRPr lang="en-US" altLang="en-US" sz="3200" b="1" dirty="0">
              <a:solidFill>
                <a:schemeClr val="bg2"/>
              </a:solidFill>
              <a:latin typeface="+mn-lt"/>
              <a:ea typeface="Constantia" panose="02030602050306030303" pitchFamily="18" charset="0"/>
              <a:cs typeface="Constantia" panose="02030602050306030303" pitchFamily="18" charset="0"/>
            </a:endParaRPr>
          </a:p>
          <a:p>
            <a:pPr eaLnBrk="1" hangingPunct="1"/>
            <a:r>
              <a:rPr lang="en-US" altLang="en-US" sz="3200" i="1" dirty="0">
                <a:solidFill>
                  <a:schemeClr val="bg2"/>
                </a:solidFill>
                <a:latin typeface="+mn-lt"/>
                <a:ea typeface="Constantia" panose="02030602050306030303" pitchFamily="18" charset="0"/>
                <a:cs typeface="Constantia" panose="02030602050306030303" pitchFamily="18" charset="0"/>
              </a:rPr>
              <a:t>1450 gr </a:t>
            </a:r>
            <a:r>
              <a:rPr lang="en-GB" altLang="en-US" sz="3200" i="1" dirty="0">
                <a:solidFill>
                  <a:schemeClr val="bg2"/>
                </a:solidFill>
                <a:latin typeface="+mn-lt"/>
                <a:ea typeface="Constantia" panose="02030602050306030303" pitchFamily="18" charset="0"/>
                <a:cs typeface="Constantia" panose="02030602050306030303" pitchFamily="18" charset="0"/>
              </a:rPr>
              <a:t>- males</a:t>
            </a:r>
            <a:endParaRPr lang="en-US" altLang="en-US" sz="3200" i="1" dirty="0">
              <a:solidFill>
                <a:schemeClr val="bg2"/>
              </a:solidFill>
              <a:latin typeface="+mn-lt"/>
              <a:ea typeface="Constantia" panose="02030602050306030303" pitchFamily="18" charset="0"/>
              <a:cs typeface="Constantia" panose="02030602050306030303" pitchFamily="18" charset="0"/>
            </a:endParaRPr>
          </a:p>
          <a:p>
            <a:pPr eaLnBrk="1" hangingPunct="1"/>
            <a:r>
              <a:rPr lang="en-US" altLang="en-US" sz="3200" i="1" dirty="0">
                <a:solidFill>
                  <a:schemeClr val="bg2"/>
                </a:solidFill>
                <a:latin typeface="+mn-lt"/>
                <a:ea typeface="Constantia" panose="02030602050306030303" pitchFamily="18" charset="0"/>
                <a:cs typeface="Constantia" panose="02030602050306030303" pitchFamily="18" charset="0"/>
              </a:rPr>
              <a:t>1350 gr </a:t>
            </a:r>
            <a:r>
              <a:rPr lang="en-GB" altLang="en-US" sz="3200" i="1" dirty="0">
                <a:solidFill>
                  <a:schemeClr val="bg2"/>
                </a:solidFill>
                <a:latin typeface="+mn-lt"/>
                <a:ea typeface="Constantia" panose="02030602050306030303" pitchFamily="18" charset="0"/>
                <a:cs typeface="Constantia" panose="02030602050306030303" pitchFamily="18" charset="0"/>
              </a:rPr>
              <a:t>-</a:t>
            </a:r>
            <a:r>
              <a:rPr lang="sr-Cyrl-CS" altLang="en-US" sz="3200" i="1" dirty="0">
                <a:solidFill>
                  <a:schemeClr val="bg2"/>
                </a:solidFill>
                <a:latin typeface="+mn-lt"/>
                <a:ea typeface="Constantia" panose="02030602050306030303" pitchFamily="18" charset="0"/>
                <a:cs typeface="Constantia" panose="02030602050306030303" pitchFamily="18" charset="0"/>
              </a:rPr>
              <a:t> </a:t>
            </a:r>
            <a:r>
              <a:rPr lang="en-GB" altLang="en-US" sz="3200" i="1" dirty="0">
                <a:solidFill>
                  <a:schemeClr val="bg2"/>
                </a:solidFill>
                <a:latin typeface="+mn-lt"/>
                <a:ea typeface="Constantia" panose="02030602050306030303" pitchFamily="18" charset="0"/>
                <a:cs typeface="Constantia" panose="02030602050306030303" pitchFamily="18" charset="0"/>
              </a:rPr>
              <a:t>females</a:t>
            </a:r>
            <a:r>
              <a:rPr lang="sr-Cyrl-CS" altLang="en-US" sz="3200" i="1" dirty="0">
                <a:solidFill>
                  <a:schemeClr val="bg2"/>
                </a:solidFill>
                <a:latin typeface="+mn-lt"/>
                <a:ea typeface="Constantia" panose="02030602050306030303" pitchFamily="18" charset="0"/>
                <a:cs typeface="Constantia" panose="02030602050306030303" pitchFamily="18" charset="0"/>
              </a:rPr>
              <a:t> </a:t>
            </a:r>
          </a:p>
          <a:p>
            <a:pPr eaLnBrk="1" hangingPunct="1"/>
            <a:r>
              <a:rPr lang="en-US" altLang="en-US" sz="3200" i="1" dirty="0">
                <a:solidFill>
                  <a:schemeClr val="bg2"/>
                </a:solidFill>
                <a:latin typeface="+mn-lt"/>
                <a:ea typeface="Constantia" panose="02030602050306030303" pitchFamily="18" charset="0"/>
                <a:cs typeface="Constantia" panose="02030602050306030303" pitchFamily="18" charset="0"/>
              </a:rPr>
              <a:t>2.5% </a:t>
            </a:r>
            <a:r>
              <a:rPr lang="en-GB" altLang="en-US" sz="3200" i="1" dirty="0">
                <a:solidFill>
                  <a:schemeClr val="bg2"/>
                </a:solidFill>
                <a:latin typeface="+mn-lt"/>
                <a:ea typeface="Constantia" panose="02030602050306030303" pitchFamily="18" charset="0"/>
                <a:cs typeface="Constantia" panose="02030602050306030303" pitchFamily="18" charset="0"/>
              </a:rPr>
              <a:t>of the body weight</a:t>
            </a:r>
            <a:endParaRPr lang="sr-Cyrl-CS" altLang="en-US" sz="3200" i="1" dirty="0">
              <a:solidFill>
                <a:schemeClr val="bg2"/>
              </a:solidFill>
              <a:latin typeface="+mn-lt"/>
              <a:ea typeface="Constantia" panose="02030602050306030303" pitchFamily="18" charset="0"/>
              <a:cs typeface="Constantia" panose="02030602050306030303" pitchFamily="18" charset="0"/>
            </a:endParaRPr>
          </a:p>
          <a:p>
            <a:pPr eaLnBrk="1" hangingPunct="1"/>
            <a:endParaRPr lang="en-US" altLang="en-US" sz="3200" i="1" dirty="0">
              <a:solidFill>
                <a:schemeClr val="bg2"/>
              </a:solidFill>
              <a:latin typeface="+mn-lt"/>
              <a:ea typeface="Constantia" panose="02030602050306030303" pitchFamily="18" charset="0"/>
              <a:cs typeface="Constantia" panose="02030602050306030303" pitchFamily="18" charset="0"/>
            </a:endParaRPr>
          </a:p>
          <a:p>
            <a:pPr eaLnBrk="1" hangingPunct="1"/>
            <a:r>
              <a:rPr lang="en-US" altLang="en-US" sz="3200" dirty="0">
                <a:solidFill>
                  <a:schemeClr val="bg2"/>
                </a:solidFill>
                <a:latin typeface="+mn-lt"/>
                <a:ea typeface="Constantia" panose="02030602050306030303" pitchFamily="18" charset="0"/>
                <a:cs typeface="Constantia" panose="02030602050306030303" pitchFamily="18" charset="0"/>
              </a:rPr>
              <a:t>• </a:t>
            </a:r>
            <a:r>
              <a:rPr lang="en-GB" altLang="en-US" sz="3200" b="1" dirty="0">
                <a:solidFill>
                  <a:schemeClr val="bg2"/>
                </a:solidFill>
                <a:latin typeface="+mn-lt"/>
                <a:ea typeface="Constantia" panose="02030602050306030303" pitchFamily="18" charset="0"/>
                <a:cs typeface="Constantia" panose="02030602050306030303" pitchFamily="18" charset="0"/>
              </a:rPr>
              <a:t>Area</a:t>
            </a:r>
            <a:r>
              <a:rPr lang="en-US" altLang="en-US" sz="3200" b="1" dirty="0">
                <a:solidFill>
                  <a:schemeClr val="bg2"/>
                </a:solidFill>
                <a:latin typeface="+mn-lt"/>
                <a:ea typeface="Constantia" panose="02030602050306030303" pitchFamily="18" charset="0"/>
                <a:cs typeface="Constantia" panose="02030602050306030303" pitchFamily="18" charset="0"/>
              </a:rPr>
              <a:t> </a:t>
            </a:r>
            <a:r>
              <a:rPr lang="en-US" altLang="en-US" sz="3200" dirty="0">
                <a:solidFill>
                  <a:schemeClr val="bg2"/>
                </a:solidFill>
                <a:latin typeface="+mn-lt"/>
                <a:ea typeface="Constantia" panose="02030602050306030303" pitchFamily="18" charset="0"/>
                <a:cs typeface="Constantia" panose="02030602050306030303" pitchFamily="18" charset="0"/>
              </a:rPr>
              <a:t>2300cm2</a:t>
            </a:r>
          </a:p>
          <a:p>
            <a:pPr eaLnBrk="1" hangingPunct="1"/>
            <a:r>
              <a:rPr lang="en-US" altLang="en-US" sz="3200" dirty="0">
                <a:solidFill>
                  <a:schemeClr val="bg2"/>
                </a:solidFill>
                <a:latin typeface="+mn-lt"/>
                <a:ea typeface="Constantia" panose="02030602050306030303" pitchFamily="18" charset="0"/>
                <a:cs typeface="Constantia" panose="02030602050306030303" pitchFamily="18" charset="0"/>
              </a:rPr>
              <a:t>• </a:t>
            </a:r>
            <a:r>
              <a:rPr lang="en-GB" altLang="en-US" sz="3200" b="1" dirty="0">
                <a:solidFill>
                  <a:schemeClr val="bg2"/>
                </a:solidFill>
                <a:latin typeface="+mn-lt"/>
                <a:ea typeface="Constantia" panose="02030602050306030303" pitchFamily="18" charset="0"/>
                <a:cs typeface="Constantia" panose="02030602050306030303" pitchFamily="18" charset="0"/>
              </a:rPr>
              <a:t>Dimension: </a:t>
            </a:r>
            <a:r>
              <a:rPr lang="en-US" altLang="en-US" sz="3200" dirty="0">
                <a:solidFill>
                  <a:schemeClr val="bg2"/>
                </a:solidFill>
                <a:latin typeface="+mn-lt"/>
                <a:ea typeface="Constantia" panose="02030602050306030303" pitchFamily="18" charset="0"/>
                <a:cs typeface="Constantia" panose="02030602050306030303" pitchFamily="18" charset="0"/>
              </a:rPr>
              <a:t>16x14x12cm</a:t>
            </a:r>
          </a:p>
        </p:txBody>
      </p:sp>
      <p:pic>
        <p:nvPicPr>
          <p:cNvPr id="2" name="Picture 3" descr="12-06c_LobeFissur_3">
            <a:extLst>
              <a:ext uri="{FF2B5EF4-FFF2-40B4-BE49-F238E27FC236}">
                <a16:creationId xmlns:a16="http://schemas.microsoft.com/office/drawing/2014/main" id="{67D1EDC4-7D39-54DC-973D-0DBEDEFE348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999" r="14999" b="4561"/>
          <a:stretch>
            <a:fillRect/>
          </a:stretch>
        </p:blipFill>
        <p:spPr bwMode="auto">
          <a:xfrm>
            <a:off x="5052231" y="1772816"/>
            <a:ext cx="4088816" cy="3311624"/>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33794" name="Rectangle 2">
            <a:extLst>
              <a:ext uri="{FF2B5EF4-FFF2-40B4-BE49-F238E27FC236}">
                <a16:creationId xmlns:a16="http://schemas.microsoft.com/office/drawing/2014/main" id="{CA57072C-0AB9-C755-32B7-99C185D4E2D5}"/>
              </a:ext>
            </a:extLst>
          </p:cNvPr>
          <p:cNvSpPr>
            <a:spLocks noGrp="1" noChangeArrowheads="1"/>
          </p:cNvSpPr>
          <p:nvPr>
            <p:ph type="title"/>
          </p:nvPr>
        </p:nvSpPr>
        <p:spPr>
          <a:xfrm>
            <a:off x="0" y="64874"/>
            <a:ext cx="9286874" cy="587375"/>
          </a:xfrm>
        </p:spPr>
        <p:txBody>
          <a:bodyPr/>
          <a:lstStyle/>
          <a:p>
            <a:pPr algn="ctr" eaLnBrk="1" hangingPunct="1">
              <a:defRPr/>
            </a:pPr>
            <a:r>
              <a:rPr lang="en-US" altLang="en-US" sz="3600" dirty="0">
                <a:solidFill>
                  <a:schemeClr val="bg1">
                    <a:lumMod val="50000"/>
                  </a:schemeClr>
                </a:solidFill>
                <a:latin typeface="Arial Rounded MT Bold" panose="020F0704030504030204" pitchFamily="34" charset="0"/>
              </a:rPr>
              <a:t>Functional areas of the Cerebral Cortex</a:t>
            </a:r>
            <a:endParaRPr lang="en-US" altLang="en-US" sz="3600" dirty="0">
              <a:solidFill>
                <a:schemeClr val="bg1">
                  <a:lumMod val="50000"/>
                </a:schemeClr>
              </a:solidFill>
            </a:endParaRPr>
          </a:p>
        </p:txBody>
      </p:sp>
      <p:sp>
        <p:nvSpPr>
          <p:cNvPr id="139267" name="Rectangle 3">
            <a:extLst>
              <a:ext uri="{FF2B5EF4-FFF2-40B4-BE49-F238E27FC236}">
                <a16:creationId xmlns:a16="http://schemas.microsoft.com/office/drawing/2014/main" id="{D24A3692-8717-02F9-AF43-457764172581}"/>
              </a:ext>
            </a:extLst>
          </p:cNvPr>
          <p:cNvSpPr>
            <a:spLocks noGrp="1" noChangeArrowheads="1"/>
          </p:cNvSpPr>
          <p:nvPr>
            <p:ph type="body" idx="1"/>
          </p:nvPr>
        </p:nvSpPr>
        <p:spPr>
          <a:xfrm>
            <a:off x="71437" y="719232"/>
            <a:ext cx="9143999" cy="6055583"/>
          </a:xfrm>
        </p:spPr>
        <p:txBody>
          <a:bodyPr/>
          <a:lstStyle/>
          <a:p>
            <a:pPr marL="0" indent="0" eaLnBrk="1" hangingPunct="1">
              <a:buClr>
                <a:schemeClr val="bg1">
                  <a:lumMod val="50000"/>
                </a:schemeClr>
              </a:buClr>
              <a:buNone/>
              <a:defRPr/>
            </a:pPr>
            <a:r>
              <a:rPr lang="en-GB" sz="1800" b="1" dirty="0">
                <a:solidFill>
                  <a:srgbClr val="C00000"/>
                </a:solidFill>
                <a:effectLst/>
              </a:rPr>
              <a:t>1. Somatosensory areas</a:t>
            </a:r>
            <a:r>
              <a:rPr lang="en-GB" sz="1800" dirty="0">
                <a:solidFill>
                  <a:srgbClr val="C00000"/>
                </a:solidFill>
                <a:effectLst/>
              </a:rPr>
              <a:t>. </a:t>
            </a:r>
          </a:p>
          <a:p>
            <a:pPr marL="0" indent="0" eaLnBrk="1" hangingPunct="1">
              <a:buClr>
                <a:schemeClr val="bg1">
                  <a:lumMod val="50000"/>
                </a:schemeClr>
              </a:buClr>
              <a:buNone/>
              <a:defRPr/>
            </a:pPr>
            <a:r>
              <a:rPr lang="en-GB" sz="1800" dirty="0">
                <a:solidFill>
                  <a:srgbClr val="C00000"/>
                </a:solidFill>
                <a:effectLst/>
              </a:rPr>
              <a:t>The primary somatosensory cortex </a:t>
            </a:r>
            <a:r>
              <a:rPr lang="en-GB" sz="1800" dirty="0">
                <a:solidFill>
                  <a:schemeClr val="bg2"/>
                </a:solidFill>
                <a:effectLst/>
              </a:rPr>
              <a:t>receives information from the general somatic senses (touch, pressure, vibration, pain, and temperature from the skin and proprioception from the muscles and joints) and enables conscious awareness of these sensations. </a:t>
            </a:r>
            <a:r>
              <a:rPr lang="en-GB" sz="1800" b="1" dirty="0">
                <a:solidFill>
                  <a:schemeClr val="bg2"/>
                </a:solidFill>
                <a:effectLst/>
              </a:rPr>
              <a:t>It is located along </a:t>
            </a:r>
            <a:r>
              <a:rPr lang="en-GB" sz="1800" b="1" u="sng" dirty="0">
                <a:solidFill>
                  <a:schemeClr val="bg2"/>
                </a:solidFill>
                <a:effectLst/>
              </a:rPr>
              <a:t>the postcentral gyrus of the parietal lobe (Brodman area 3, 1 and 2)</a:t>
            </a:r>
            <a:r>
              <a:rPr lang="en-GB" sz="1800" dirty="0">
                <a:solidFill>
                  <a:schemeClr val="bg2"/>
                </a:solidFill>
                <a:effectLst/>
              </a:rPr>
              <a:t>.</a:t>
            </a:r>
            <a:br>
              <a:rPr lang="en-GB" sz="1800" dirty="0">
                <a:solidFill>
                  <a:schemeClr val="bg2"/>
                </a:solidFill>
                <a:effectLst/>
              </a:rPr>
            </a:br>
            <a:r>
              <a:rPr lang="en-GB" sz="1800" dirty="0">
                <a:solidFill>
                  <a:srgbClr val="C00000"/>
                </a:solidFill>
                <a:effectLst/>
              </a:rPr>
              <a:t>The somatosensory association cortex </a:t>
            </a:r>
            <a:r>
              <a:rPr lang="en-GB" sz="1800" b="1" u="sng" dirty="0">
                <a:solidFill>
                  <a:schemeClr val="bg2"/>
                </a:solidFill>
                <a:effectLst/>
              </a:rPr>
              <a:t>lies posterior to the primary somatosensory cortex </a:t>
            </a:r>
            <a:r>
              <a:rPr lang="en-GB" sz="1800" dirty="0">
                <a:solidFill>
                  <a:schemeClr val="bg2"/>
                </a:solidFill>
                <a:effectLst/>
              </a:rPr>
              <a:t>Communicating with the primary somatosensory cortex, this association area integrates sensory inputs (touch, pressure, and others) into a comprehensive understanding of what is being felt. For example, when you reach into your pocket, the somatosensory association area draws on stored memories of past sensory experiences and perceives the objects you feel as, say, coins or keys.</a:t>
            </a:r>
            <a:endParaRPr lang="en-US" sz="1800" dirty="0">
              <a:solidFill>
                <a:schemeClr val="bg2"/>
              </a:solidFill>
              <a:effectLst/>
            </a:endParaRPr>
          </a:p>
        </p:txBody>
      </p:sp>
      <p:pic>
        <p:nvPicPr>
          <p:cNvPr id="3" name="Picture 2">
            <a:extLst>
              <a:ext uri="{FF2B5EF4-FFF2-40B4-BE49-F238E27FC236}">
                <a16:creationId xmlns:a16="http://schemas.microsoft.com/office/drawing/2014/main" id="{06895804-35BC-3DD6-EDE9-95B3D07E1593}"/>
              </a:ext>
            </a:extLst>
          </p:cNvPr>
          <p:cNvPicPr>
            <a:picLocks noChangeAspect="1"/>
          </p:cNvPicPr>
          <p:nvPr/>
        </p:nvPicPr>
        <p:blipFill>
          <a:blip r:embed="rId2"/>
          <a:stretch>
            <a:fillRect/>
          </a:stretch>
        </p:blipFill>
        <p:spPr>
          <a:xfrm>
            <a:off x="71437" y="4077072"/>
            <a:ext cx="4598670" cy="2502158"/>
          </a:xfrm>
          <a:prstGeom prst="rect">
            <a:avLst/>
          </a:prstGeom>
        </p:spPr>
      </p:pic>
      <p:pic>
        <p:nvPicPr>
          <p:cNvPr id="5" name="Picture 4">
            <a:extLst>
              <a:ext uri="{FF2B5EF4-FFF2-40B4-BE49-F238E27FC236}">
                <a16:creationId xmlns:a16="http://schemas.microsoft.com/office/drawing/2014/main" id="{85F11A87-3FB6-111B-10FF-38067257AD9B}"/>
              </a:ext>
            </a:extLst>
          </p:cNvPr>
          <p:cNvPicPr>
            <a:picLocks noChangeAspect="1"/>
          </p:cNvPicPr>
          <p:nvPr/>
        </p:nvPicPr>
        <p:blipFill rotWithShape="1">
          <a:blip r:embed="rId3"/>
          <a:srcRect l="2639"/>
          <a:stretch/>
        </p:blipFill>
        <p:spPr>
          <a:xfrm>
            <a:off x="4643436" y="4099912"/>
            <a:ext cx="4473893" cy="2511441"/>
          </a:xfrm>
          <a:prstGeom prst="rect">
            <a:avLst/>
          </a:prstGeom>
        </p:spPr>
      </p:pic>
      <p:cxnSp>
        <p:nvCxnSpPr>
          <p:cNvPr id="7" name="Straight Connector 6">
            <a:extLst>
              <a:ext uri="{FF2B5EF4-FFF2-40B4-BE49-F238E27FC236}">
                <a16:creationId xmlns:a16="http://schemas.microsoft.com/office/drawing/2014/main" id="{E1743099-5B2C-90CC-4A24-F41F4144D036}"/>
              </a:ext>
            </a:extLst>
          </p:cNvPr>
          <p:cNvCxnSpPr>
            <a:cxnSpLocks/>
          </p:cNvCxnSpPr>
          <p:nvPr/>
        </p:nvCxnSpPr>
        <p:spPr bwMode="auto">
          <a:xfrm>
            <a:off x="3347864" y="4509120"/>
            <a:ext cx="1008112" cy="0"/>
          </a:xfrm>
          <a:prstGeom prst="line">
            <a:avLst/>
          </a:prstGeom>
          <a:solidFill>
            <a:schemeClr val="accent1"/>
          </a:solidFill>
          <a:ln w="28575" cap="flat" cmpd="sng" algn="ctr">
            <a:solidFill>
              <a:srgbClr val="FF0000"/>
            </a:solidFill>
            <a:prstDash val="solid"/>
            <a:round/>
            <a:headEnd type="none" w="med" len="med"/>
            <a:tailEnd type="none" w="med" len="med"/>
          </a:ln>
          <a:effectLst/>
        </p:spPr>
      </p:cxnSp>
      <p:cxnSp>
        <p:nvCxnSpPr>
          <p:cNvPr id="9" name="Straight Connector 8">
            <a:extLst>
              <a:ext uri="{FF2B5EF4-FFF2-40B4-BE49-F238E27FC236}">
                <a16:creationId xmlns:a16="http://schemas.microsoft.com/office/drawing/2014/main" id="{E3062618-BD5F-61E3-4255-5B079F55EBA7}"/>
              </a:ext>
            </a:extLst>
          </p:cNvPr>
          <p:cNvCxnSpPr>
            <a:cxnSpLocks/>
          </p:cNvCxnSpPr>
          <p:nvPr/>
        </p:nvCxnSpPr>
        <p:spPr bwMode="auto">
          <a:xfrm>
            <a:off x="3419872" y="4725144"/>
            <a:ext cx="1008112" cy="0"/>
          </a:xfrm>
          <a:prstGeom prst="line">
            <a:avLst/>
          </a:prstGeom>
          <a:solidFill>
            <a:schemeClr val="accent1"/>
          </a:solidFill>
          <a:ln w="28575" cap="flat" cmpd="sng" algn="ctr">
            <a:solidFill>
              <a:srgbClr val="FF0000"/>
            </a:solidFill>
            <a:prstDash val="solid"/>
            <a:round/>
            <a:headEnd type="none" w="med" len="med"/>
            <a:tailEnd type="none" w="med" len="med"/>
          </a:ln>
          <a:effectLst/>
        </p:spPr>
      </p:cxnSp>
      <p:cxnSp>
        <p:nvCxnSpPr>
          <p:cNvPr id="10" name="Straight Connector 9">
            <a:extLst>
              <a:ext uri="{FF2B5EF4-FFF2-40B4-BE49-F238E27FC236}">
                <a16:creationId xmlns:a16="http://schemas.microsoft.com/office/drawing/2014/main" id="{19D718DE-01C8-048E-0E74-C353AEA057EF}"/>
              </a:ext>
            </a:extLst>
          </p:cNvPr>
          <p:cNvCxnSpPr>
            <a:cxnSpLocks/>
          </p:cNvCxnSpPr>
          <p:nvPr/>
        </p:nvCxnSpPr>
        <p:spPr bwMode="auto">
          <a:xfrm>
            <a:off x="7596336" y="4661520"/>
            <a:ext cx="1008112" cy="0"/>
          </a:xfrm>
          <a:prstGeom prst="line">
            <a:avLst/>
          </a:prstGeom>
          <a:solidFill>
            <a:schemeClr val="accent1"/>
          </a:solidFill>
          <a:ln w="28575" cap="flat" cmpd="sng" algn="ctr">
            <a:solidFill>
              <a:srgbClr val="FF0000"/>
            </a:solidFill>
            <a:prstDash val="solid"/>
            <a:round/>
            <a:headEnd type="none" w="med" len="med"/>
            <a:tailEnd type="none" w="med" len="med"/>
          </a:ln>
          <a:effectLst/>
        </p:spPr>
      </p:cxnSp>
      <p:cxnSp>
        <p:nvCxnSpPr>
          <p:cNvPr id="11" name="Straight Connector 10">
            <a:extLst>
              <a:ext uri="{FF2B5EF4-FFF2-40B4-BE49-F238E27FC236}">
                <a16:creationId xmlns:a16="http://schemas.microsoft.com/office/drawing/2014/main" id="{E903DDEF-9277-B295-31A4-2AFCD1ECA1CF}"/>
              </a:ext>
            </a:extLst>
          </p:cNvPr>
          <p:cNvCxnSpPr>
            <a:cxnSpLocks/>
          </p:cNvCxnSpPr>
          <p:nvPr/>
        </p:nvCxnSpPr>
        <p:spPr bwMode="auto">
          <a:xfrm>
            <a:off x="8028384" y="5040000"/>
            <a:ext cx="1008112" cy="0"/>
          </a:xfrm>
          <a:prstGeom prst="line">
            <a:avLst/>
          </a:prstGeom>
          <a:solidFill>
            <a:schemeClr val="accent1"/>
          </a:solidFill>
          <a:ln w="28575" cap="flat" cmpd="sng" algn="ctr">
            <a:solidFill>
              <a:srgbClr val="FF0000"/>
            </a:solidFill>
            <a:prstDash val="solid"/>
            <a:round/>
            <a:headEnd type="none" w="med" len="med"/>
            <a:tailEnd type="none" w="med" len="med"/>
          </a:ln>
          <a:effectLst/>
        </p:spPr>
      </p:cxnSp>
    </p:spTree>
    <p:extLst>
      <p:ext uri="{BB962C8B-B14F-4D97-AF65-F5344CB8AC3E}">
        <p14:creationId xmlns:p14="http://schemas.microsoft.com/office/powerpoint/2010/main" val="261330470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33794" name="Rectangle 2">
            <a:extLst>
              <a:ext uri="{FF2B5EF4-FFF2-40B4-BE49-F238E27FC236}">
                <a16:creationId xmlns:a16="http://schemas.microsoft.com/office/drawing/2014/main" id="{CA57072C-0AB9-C755-32B7-99C185D4E2D5}"/>
              </a:ext>
            </a:extLst>
          </p:cNvPr>
          <p:cNvSpPr>
            <a:spLocks noGrp="1" noChangeArrowheads="1"/>
          </p:cNvSpPr>
          <p:nvPr>
            <p:ph type="title"/>
          </p:nvPr>
        </p:nvSpPr>
        <p:spPr>
          <a:xfrm>
            <a:off x="0" y="64874"/>
            <a:ext cx="9286874" cy="587375"/>
          </a:xfrm>
        </p:spPr>
        <p:txBody>
          <a:bodyPr/>
          <a:lstStyle/>
          <a:p>
            <a:pPr algn="ctr" eaLnBrk="1" hangingPunct="1">
              <a:defRPr/>
            </a:pPr>
            <a:r>
              <a:rPr lang="en-US" altLang="en-US" sz="3600" dirty="0">
                <a:solidFill>
                  <a:schemeClr val="bg1">
                    <a:lumMod val="50000"/>
                  </a:schemeClr>
                </a:solidFill>
                <a:latin typeface="Arial Rounded MT Bold" panose="020F0704030504030204" pitchFamily="34" charset="0"/>
              </a:rPr>
              <a:t>Functional areas of the Cerebral Cortex</a:t>
            </a:r>
            <a:endParaRPr lang="en-US" altLang="en-US" sz="3600" dirty="0">
              <a:solidFill>
                <a:schemeClr val="bg1">
                  <a:lumMod val="50000"/>
                </a:schemeClr>
              </a:solidFill>
            </a:endParaRPr>
          </a:p>
        </p:txBody>
      </p:sp>
      <p:sp>
        <p:nvSpPr>
          <p:cNvPr id="139267" name="Rectangle 3">
            <a:extLst>
              <a:ext uri="{FF2B5EF4-FFF2-40B4-BE49-F238E27FC236}">
                <a16:creationId xmlns:a16="http://schemas.microsoft.com/office/drawing/2014/main" id="{D24A3692-8717-02F9-AF43-457764172581}"/>
              </a:ext>
            </a:extLst>
          </p:cNvPr>
          <p:cNvSpPr>
            <a:spLocks noGrp="1" noChangeArrowheads="1"/>
          </p:cNvSpPr>
          <p:nvPr>
            <p:ph type="body" idx="1"/>
          </p:nvPr>
        </p:nvSpPr>
        <p:spPr>
          <a:xfrm>
            <a:off x="-27032" y="908720"/>
            <a:ext cx="9143999" cy="4176464"/>
          </a:xfrm>
        </p:spPr>
        <p:txBody>
          <a:bodyPr/>
          <a:lstStyle/>
          <a:p>
            <a:pPr eaLnBrk="1" hangingPunct="1">
              <a:buClr>
                <a:schemeClr val="bg1">
                  <a:lumMod val="50000"/>
                </a:schemeClr>
              </a:buClr>
              <a:buFont typeface="Arial" panose="020B0604020202020204" pitchFamily="34" charset="0"/>
              <a:buChar char="•"/>
              <a:defRPr/>
            </a:pPr>
            <a:r>
              <a:rPr lang="en-GB" sz="1800" dirty="0">
                <a:solidFill>
                  <a:schemeClr val="bg2"/>
                </a:solidFill>
                <a:effectLst/>
              </a:rPr>
              <a:t>Each region of the somatosensory cortex receives sensory stimuli from a specific area of the body; thus, sensory input from the body can be “mapped” onto the postcentral gyrus. This map of the primary sensory cortex is called a sensory homunculus. </a:t>
            </a:r>
          </a:p>
          <a:p>
            <a:pPr eaLnBrk="1" hangingPunct="1">
              <a:buClr>
                <a:schemeClr val="bg1">
                  <a:lumMod val="50000"/>
                </a:schemeClr>
              </a:buClr>
              <a:buFont typeface="Arial" panose="020B0604020202020204" pitchFamily="34" charset="0"/>
              <a:buChar char="•"/>
              <a:defRPr/>
            </a:pPr>
            <a:r>
              <a:rPr lang="en-GB" sz="1800" dirty="0">
                <a:solidFill>
                  <a:schemeClr val="bg2"/>
                </a:solidFill>
                <a:effectLst/>
              </a:rPr>
              <a:t>Notice that the body is represented upside down, with the face on the inferolateral part of the postcentral gyrus and the toes at the superomedial end. </a:t>
            </a:r>
          </a:p>
          <a:p>
            <a:pPr eaLnBrk="1" hangingPunct="1">
              <a:buClr>
                <a:schemeClr val="bg1">
                  <a:lumMod val="50000"/>
                </a:schemeClr>
              </a:buClr>
              <a:buFont typeface="Arial" panose="020B0604020202020204" pitchFamily="34" charset="0"/>
              <a:buChar char="•"/>
              <a:defRPr/>
            </a:pPr>
            <a:r>
              <a:rPr lang="en-GB" sz="1800" dirty="0">
                <a:solidFill>
                  <a:schemeClr val="bg2"/>
                </a:solidFill>
                <a:effectLst/>
              </a:rPr>
              <a:t>The amount of somatosensory cortex devoted to a body region is related to the sensitivity of that region— that is, to the number of its sensory receptors. The lips and fingertips are our most sensitive body parts and, hence, the largest parts of the sensory homunculus.</a:t>
            </a:r>
          </a:p>
          <a:p>
            <a:pPr eaLnBrk="1" hangingPunct="1">
              <a:buClr>
                <a:schemeClr val="bg1">
                  <a:lumMod val="50000"/>
                </a:schemeClr>
              </a:buClr>
              <a:buFont typeface="Arial" panose="020B0604020202020204" pitchFamily="34" charset="0"/>
              <a:buChar char="•"/>
              <a:defRPr/>
            </a:pPr>
            <a:r>
              <a:rPr lang="en-GB" sz="1800" dirty="0">
                <a:solidFill>
                  <a:schemeClr val="bg2"/>
                </a:solidFill>
                <a:effectLst/>
              </a:rPr>
              <a:t>The primary somatosensory cortex exhibits contralateral </a:t>
            </a:r>
            <a:br>
              <a:rPr lang="en-GB" sz="1800" dirty="0">
                <a:solidFill>
                  <a:schemeClr val="bg2"/>
                </a:solidFill>
                <a:effectLst/>
              </a:rPr>
            </a:br>
            <a:r>
              <a:rPr lang="en-GB" sz="1800" dirty="0">
                <a:solidFill>
                  <a:schemeClr val="bg2"/>
                </a:solidFill>
                <a:effectLst/>
              </a:rPr>
              <a:t>projection from the sensory receptors to the sensory cortex.</a:t>
            </a:r>
            <a:br>
              <a:rPr lang="en-GB" sz="1800" dirty="0">
                <a:solidFill>
                  <a:schemeClr val="bg2"/>
                </a:solidFill>
                <a:effectLst/>
              </a:rPr>
            </a:br>
            <a:r>
              <a:rPr lang="en-GB" sz="1800" dirty="0">
                <a:solidFill>
                  <a:schemeClr val="bg2"/>
                </a:solidFill>
                <a:effectLst/>
              </a:rPr>
              <a:t>This means that the right cerebral hemisphere receives its </a:t>
            </a:r>
            <a:br>
              <a:rPr lang="en-GB" sz="1800" dirty="0">
                <a:solidFill>
                  <a:schemeClr val="bg2"/>
                </a:solidFill>
                <a:effectLst/>
              </a:rPr>
            </a:br>
            <a:r>
              <a:rPr lang="en-GB" sz="1800" dirty="0">
                <a:solidFill>
                  <a:schemeClr val="bg2"/>
                </a:solidFill>
                <a:effectLst/>
              </a:rPr>
              <a:t>sensory input from the left side of the body, and the left </a:t>
            </a:r>
            <a:br>
              <a:rPr lang="en-GB" sz="1800" dirty="0">
                <a:solidFill>
                  <a:schemeClr val="bg2"/>
                </a:solidFill>
                <a:effectLst/>
              </a:rPr>
            </a:br>
            <a:r>
              <a:rPr lang="en-GB" sz="1800" dirty="0">
                <a:solidFill>
                  <a:schemeClr val="bg2"/>
                </a:solidFill>
                <a:effectLst/>
              </a:rPr>
              <a:t>cerebral hemisphere receives its sensory input from the </a:t>
            </a:r>
            <a:br>
              <a:rPr lang="en-GB" sz="1800" dirty="0">
                <a:solidFill>
                  <a:schemeClr val="bg2"/>
                </a:solidFill>
                <a:effectLst/>
              </a:rPr>
            </a:br>
            <a:r>
              <a:rPr lang="en-GB" sz="1800" dirty="0">
                <a:solidFill>
                  <a:schemeClr val="bg2"/>
                </a:solidFill>
                <a:effectLst/>
              </a:rPr>
              <a:t>right side of the body.</a:t>
            </a:r>
          </a:p>
          <a:p>
            <a:pPr marL="0" indent="0" eaLnBrk="1" hangingPunct="1">
              <a:buClr>
                <a:schemeClr val="bg1">
                  <a:lumMod val="50000"/>
                </a:schemeClr>
              </a:buClr>
              <a:buNone/>
              <a:defRPr/>
            </a:pPr>
            <a:endParaRPr lang="en-US" sz="1800" dirty="0">
              <a:solidFill>
                <a:schemeClr val="bg2"/>
              </a:solidFill>
              <a:effectLst/>
            </a:endParaRPr>
          </a:p>
        </p:txBody>
      </p:sp>
      <p:pic>
        <p:nvPicPr>
          <p:cNvPr id="2" name="Picture 4" descr="C:\Documents and Settings\user\My Documents\My Pictures\bnb.jpg">
            <a:extLst>
              <a:ext uri="{FF2B5EF4-FFF2-40B4-BE49-F238E27FC236}">
                <a16:creationId xmlns:a16="http://schemas.microsoft.com/office/drawing/2014/main" id="{F80E39F5-7AD9-BA37-6FD3-4E197A121E5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44382" t="14822"/>
          <a:stretch>
            <a:fillRect/>
          </a:stretch>
        </p:blipFill>
        <p:spPr bwMode="auto">
          <a:xfrm>
            <a:off x="5823099" y="3356992"/>
            <a:ext cx="3287755" cy="3349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3EAB6CF4-43FC-2F4E-5067-9D2607EC39D2}"/>
              </a:ext>
            </a:extLst>
          </p:cNvPr>
          <p:cNvSpPr txBox="1"/>
          <p:nvPr/>
        </p:nvSpPr>
        <p:spPr>
          <a:xfrm>
            <a:off x="179512" y="5111775"/>
            <a:ext cx="5789953" cy="1477328"/>
          </a:xfrm>
          <a:prstGeom prst="rect">
            <a:avLst/>
          </a:prstGeom>
          <a:noFill/>
          <a:ln>
            <a:solidFill>
              <a:schemeClr val="bg1">
                <a:lumMod val="50000"/>
              </a:schemeClr>
            </a:solidFill>
          </a:ln>
        </p:spPr>
        <p:txBody>
          <a:bodyPr wrap="square">
            <a:spAutoFit/>
          </a:bodyPr>
          <a:lstStyle/>
          <a:p>
            <a:r>
              <a:rPr lang="en-GB" sz="1800" dirty="0">
                <a:solidFill>
                  <a:schemeClr val="bg2"/>
                </a:solidFill>
              </a:rPr>
              <a:t>Damage to the primary somatosensory cortex destroys the conscious ability to feel and localize touch, pressure, and vibrations on the skin. Most ability to feel pain and temperature is also lost, although these two sensations can still be felt in a vague, poorly localized way.</a:t>
            </a:r>
          </a:p>
        </p:txBody>
      </p:sp>
    </p:spTree>
    <p:extLst>
      <p:ext uri="{BB962C8B-B14F-4D97-AF65-F5344CB8AC3E}">
        <p14:creationId xmlns:p14="http://schemas.microsoft.com/office/powerpoint/2010/main" val="324504404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33794" name="Rectangle 2">
            <a:extLst>
              <a:ext uri="{FF2B5EF4-FFF2-40B4-BE49-F238E27FC236}">
                <a16:creationId xmlns:a16="http://schemas.microsoft.com/office/drawing/2014/main" id="{CA57072C-0AB9-C755-32B7-99C185D4E2D5}"/>
              </a:ext>
            </a:extLst>
          </p:cNvPr>
          <p:cNvSpPr>
            <a:spLocks noGrp="1" noChangeArrowheads="1"/>
          </p:cNvSpPr>
          <p:nvPr>
            <p:ph type="title"/>
          </p:nvPr>
        </p:nvSpPr>
        <p:spPr>
          <a:xfrm>
            <a:off x="0" y="64874"/>
            <a:ext cx="9286874" cy="587375"/>
          </a:xfrm>
        </p:spPr>
        <p:txBody>
          <a:bodyPr/>
          <a:lstStyle/>
          <a:p>
            <a:pPr algn="ctr" eaLnBrk="1" hangingPunct="1">
              <a:defRPr/>
            </a:pPr>
            <a:r>
              <a:rPr lang="en-US" altLang="en-US" sz="3600" dirty="0">
                <a:solidFill>
                  <a:schemeClr val="bg1">
                    <a:lumMod val="50000"/>
                  </a:schemeClr>
                </a:solidFill>
                <a:latin typeface="Arial Rounded MT Bold" panose="020F0704030504030204" pitchFamily="34" charset="0"/>
              </a:rPr>
              <a:t>Functional areas of the Cerebral Cortex</a:t>
            </a:r>
            <a:endParaRPr lang="en-US" altLang="en-US" sz="3600" dirty="0">
              <a:solidFill>
                <a:schemeClr val="bg1">
                  <a:lumMod val="50000"/>
                </a:schemeClr>
              </a:solidFill>
            </a:endParaRPr>
          </a:p>
        </p:txBody>
      </p:sp>
      <p:sp>
        <p:nvSpPr>
          <p:cNvPr id="139267" name="Rectangle 3">
            <a:extLst>
              <a:ext uri="{FF2B5EF4-FFF2-40B4-BE49-F238E27FC236}">
                <a16:creationId xmlns:a16="http://schemas.microsoft.com/office/drawing/2014/main" id="{D24A3692-8717-02F9-AF43-457764172581}"/>
              </a:ext>
            </a:extLst>
          </p:cNvPr>
          <p:cNvSpPr>
            <a:spLocks noGrp="1" noChangeArrowheads="1"/>
          </p:cNvSpPr>
          <p:nvPr>
            <p:ph type="body" idx="1"/>
          </p:nvPr>
        </p:nvSpPr>
        <p:spPr>
          <a:xfrm>
            <a:off x="71437" y="719232"/>
            <a:ext cx="9143999" cy="6055583"/>
          </a:xfrm>
        </p:spPr>
        <p:txBody>
          <a:bodyPr/>
          <a:lstStyle/>
          <a:p>
            <a:pPr marL="0" indent="0" eaLnBrk="1" hangingPunct="1">
              <a:buClr>
                <a:schemeClr val="bg1">
                  <a:lumMod val="50000"/>
                </a:schemeClr>
              </a:buClr>
              <a:buNone/>
              <a:defRPr/>
            </a:pPr>
            <a:r>
              <a:rPr lang="en-GB" sz="1800" b="1" dirty="0">
                <a:solidFill>
                  <a:srgbClr val="C00000"/>
                </a:solidFill>
                <a:effectLst/>
              </a:rPr>
              <a:t>2. Visual areas.</a:t>
            </a:r>
            <a:endParaRPr lang="en-GB" sz="1800" dirty="0">
              <a:solidFill>
                <a:schemeClr val="bg2"/>
              </a:solidFill>
              <a:effectLst/>
            </a:endParaRPr>
          </a:p>
          <a:p>
            <a:pPr marL="0" indent="0" eaLnBrk="1" hangingPunct="1">
              <a:buClr>
                <a:schemeClr val="bg1">
                  <a:lumMod val="50000"/>
                </a:schemeClr>
              </a:buClr>
              <a:buNone/>
              <a:defRPr/>
            </a:pPr>
            <a:r>
              <a:rPr lang="en-GB" sz="1800" dirty="0">
                <a:solidFill>
                  <a:srgbClr val="C00000"/>
                </a:solidFill>
                <a:effectLst/>
              </a:rPr>
              <a:t>The primary visual cortex </a:t>
            </a:r>
            <a:r>
              <a:rPr lang="en-GB" sz="1800" dirty="0">
                <a:solidFill>
                  <a:schemeClr val="bg2"/>
                </a:solidFill>
                <a:effectLst/>
              </a:rPr>
              <a:t>is on the </a:t>
            </a:r>
            <a:r>
              <a:rPr lang="en-GB" sz="1800" b="1" dirty="0">
                <a:solidFill>
                  <a:schemeClr val="bg2"/>
                </a:solidFill>
                <a:effectLst/>
              </a:rPr>
              <a:t>medial surface and posterior part of the occipital lobe - </a:t>
            </a:r>
            <a:r>
              <a:rPr lang="en-US" altLang="en-US" sz="1800" b="1" u="sng" dirty="0">
                <a:solidFill>
                  <a:schemeClr val="bg2"/>
                </a:solidFill>
                <a:effectLst/>
              </a:rPr>
              <a:t>area striata (Brodman area 17) </a:t>
            </a:r>
            <a:r>
              <a:rPr lang="sr-Cyrl-CS" altLang="en-US" sz="1800" b="1" dirty="0">
                <a:solidFill>
                  <a:schemeClr val="bg2"/>
                </a:solidFill>
                <a:effectLst/>
                <a:latin typeface="Constantia" panose="02030602050306030303" pitchFamily="18" charset="0"/>
              </a:rPr>
              <a:t>– </a:t>
            </a:r>
            <a:r>
              <a:rPr lang="en-GB" altLang="en-US" sz="1800" b="1" dirty="0">
                <a:solidFill>
                  <a:schemeClr val="bg2"/>
                </a:solidFill>
                <a:effectLst/>
              </a:rPr>
              <a:t>banks of </a:t>
            </a:r>
            <a:r>
              <a:rPr lang="en-US" altLang="en-US" sz="1800" b="1" dirty="0">
                <a:solidFill>
                  <a:schemeClr val="bg2"/>
                </a:solidFill>
                <a:effectLst/>
              </a:rPr>
              <a:t>sulcus </a:t>
            </a:r>
            <a:r>
              <a:rPr lang="en-US" altLang="en-US" sz="1800" b="1" dirty="0" err="1">
                <a:solidFill>
                  <a:schemeClr val="bg2"/>
                </a:solidFill>
                <a:effectLst/>
              </a:rPr>
              <a:t>calacarinus</a:t>
            </a:r>
            <a:r>
              <a:rPr lang="en-US" altLang="en-US" sz="1800" b="1" dirty="0">
                <a:solidFill>
                  <a:schemeClr val="bg2"/>
                </a:solidFill>
                <a:effectLst/>
              </a:rPr>
              <a:t>, that means - parts of cuneus, gyrus lingualis</a:t>
            </a:r>
            <a:endParaRPr lang="en-GB" sz="1800" b="1" dirty="0">
              <a:solidFill>
                <a:schemeClr val="bg2"/>
              </a:solidFill>
              <a:effectLst/>
            </a:endParaRPr>
          </a:p>
          <a:p>
            <a:pPr marL="0" indent="0" eaLnBrk="1" hangingPunct="1">
              <a:buClr>
                <a:schemeClr val="bg1">
                  <a:lumMod val="50000"/>
                </a:schemeClr>
              </a:buClr>
              <a:buNone/>
              <a:defRPr/>
            </a:pPr>
            <a:r>
              <a:rPr lang="en-GB" sz="1800" dirty="0">
                <a:solidFill>
                  <a:schemeClr val="bg2"/>
                </a:solidFill>
                <a:effectLst/>
              </a:rPr>
              <a:t>The primary visual cortex receives visual information that originates from the retina of the eye. The visual cortex exhibits contralateral projection: The right half of visual space is represented on the left visual cortex, and the left half is on the right cortex. </a:t>
            </a:r>
            <a:r>
              <a:rPr lang="en-GB" sz="1800" dirty="0">
                <a:solidFill>
                  <a:schemeClr val="bg2">
                    <a:lumMod val="95000"/>
                    <a:lumOff val="5000"/>
                  </a:schemeClr>
                </a:solidFill>
                <a:effectLst/>
              </a:rPr>
              <a:t>If this cortical area is damaged, the person has no conscious awareness of what is being viewed and is functionally blind. </a:t>
            </a:r>
          </a:p>
          <a:p>
            <a:pPr marL="0" indent="0" eaLnBrk="1" hangingPunct="1">
              <a:buClr>
                <a:schemeClr val="bg1">
                  <a:lumMod val="50000"/>
                </a:schemeClr>
              </a:buClr>
              <a:buNone/>
              <a:defRPr/>
            </a:pPr>
            <a:r>
              <a:rPr lang="en-GB" sz="1800" dirty="0">
                <a:solidFill>
                  <a:srgbClr val="C00000"/>
                </a:solidFill>
                <a:effectLst/>
              </a:rPr>
              <a:t>The visual association area </a:t>
            </a:r>
            <a:r>
              <a:rPr lang="en-GB" sz="1800" b="1" dirty="0">
                <a:solidFill>
                  <a:schemeClr val="bg2">
                    <a:lumMod val="95000"/>
                    <a:lumOff val="5000"/>
                  </a:schemeClr>
                </a:solidFill>
                <a:effectLst/>
              </a:rPr>
              <a:t>surrounds the primary visual cortex and covers much of the occipital lobe</a:t>
            </a:r>
            <a:r>
              <a:rPr lang="en-GB" sz="1800" dirty="0">
                <a:solidFill>
                  <a:schemeClr val="bg2">
                    <a:lumMod val="95000"/>
                    <a:lumOff val="5000"/>
                  </a:schemeClr>
                </a:solidFill>
                <a:effectLst/>
              </a:rPr>
              <a:t>. Communicating with the primary visual cortex, the visual association area continues the processing of visual information by </a:t>
            </a:r>
            <a:r>
              <a:rPr lang="en-GB" sz="1800" dirty="0" err="1">
                <a:solidFill>
                  <a:schemeClr val="bg2">
                    <a:lumMod val="95000"/>
                    <a:lumOff val="5000"/>
                  </a:schemeClr>
                </a:solidFill>
                <a:effectLst/>
              </a:rPr>
              <a:t>analyzing</a:t>
            </a:r>
            <a:r>
              <a:rPr lang="en-GB" sz="1800" dirty="0">
                <a:solidFill>
                  <a:schemeClr val="bg2">
                    <a:lumMod val="95000"/>
                    <a:lumOff val="5000"/>
                  </a:schemeClr>
                </a:solidFill>
                <a:effectLst/>
              </a:rPr>
              <a:t> </a:t>
            </a:r>
            <a:r>
              <a:rPr lang="en-GB" sz="1800" dirty="0" err="1">
                <a:solidFill>
                  <a:schemeClr val="bg2">
                    <a:lumMod val="95000"/>
                    <a:lumOff val="5000"/>
                  </a:schemeClr>
                </a:solidFill>
                <a:effectLst/>
              </a:rPr>
              <a:t>color</a:t>
            </a:r>
            <a:r>
              <a:rPr lang="en-GB" sz="1800" dirty="0">
                <a:solidFill>
                  <a:schemeClr val="bg2">
                    <a:lumMod val="95000"/>
                    <a:lumOff val="5000"/>
                  </a:schemeClr>
                </a:solidFill>
                <a:effectLst/>
              </a:rPr>
              <a:t>, form, and movement.</a:t>
            </a:r>
            <a:endParaRPr lang="en-US" sz="1800" dirty="0">
              <a:solidFill>
                <a:schemeClr val="bg2">
                  <a:lumMod val="95000"/>
                  <a:lumOff val="5000"/>
                </a:schemeClr>
              </a:solidFill>
              <a:effectLst/>
            </a:endParaRPr>
          </a:p>
        </p:txBody>
      </p:sp>
      <p:pic>
        <p:nvPicPr>
          <p:cNvPr id="3" name="Picture 2">
            <a:extLst>
              <a:ext uri="{FF2B5EF4-FFF2-40B4-BE49-F238E27FC236}">
                <a16:creationId xmlns:a16="http://schemas.microsoft.com/office/drawing/2014/main" id="{06895804-35BC-3DD6-EDE9-95B3D07E1593}"/>
              </a:ext>
            </a:extLst>
          </p:cNvPr>
          <p:cNvPicPr>
            <a:picLocks noChangeAspect="1"/>
          </p:cNvPicPr>
          <p:nvPr/>
        </p:nvPicPr>
        <p:blipFill>
          <a:blip r:embed="rId2"/>
          <a:stretch>
            <a:fillRect/>
          </a:stretch>
        </p:blipFill>
        <p:spPr>
          <a:xfrm>
            <a:off x="71437" y="4239210"/>
            <a:ext cx="4598670" cy="2502158"/>
          </a:xfrm>
          <a:prstGeom prst="rect">
            <a:avLst/>
          </a:prstGeom>
        </p:spPr>
      </p:pic>
      <p:pic>
        <p:nvPicPr>
          <p:cNvPr id="5" name="Picture 4">
            <a:extLst>
              <a:ext uri="{FF2B5EF4-FFF2-40B4-BE49-F238E27FC236}">
                <a16:creationId xmlns:a16="http://schemas.microsoft.com/office/drawing/2014/main" id="{85F11A87-3FB6-111B-10FF-38067257AD9B}"/>
              </a:ext>
            </a:extLst>
          </p:cNvPr>
          <p:cNvPicPr>
            <a:picLocks noChangeAspect="1"/>
          </p:cNvPicPr>
          <p:nvPr/>
        </p:nvPicPr>
        <p:blipFill rotWithShape="1">
          <a:blip r:embed="rId3"/>
          <a:srcRect l="2639"/>
          <a:stretch/>
        </p:blipFill>
        <p:spPr>
          <a:xfrm>
            <a:off x="4643436" y="4099912"/>
            <a:ext cx="4473893" cy="2511441"/>
          </a:xfrm>
          <a:prstGeom prst="rect">
            <a:avLst/>
          </a:prstGeom>
        </p:spPr>
      </p:pic>
      <p:cxnSp>
        <p:nvCxnSpPr>
          <p:cNvPr id="7" name="Straight Connector 6">
            <a:extLst>
              <a:ext uri="{FF2B5EF4-FFF2-40B4-BE49-F238E27FC236}">
                <a16:creationId xmlns:a16="http://schemas.microsoft.com/office/drawing/2014/main" id="{E1743099-5B2C-90CC-4A24-F41F4144D036}"/>
              </a:ext>
            </a:extLst>
          </p:cNvPr>
          <p:cNvCxnSpPr>
            <a:cxnSpLocks/>
          </p:cNvCxnSpPr>
          <p:nvPr/>
        </p:nvCxnSpPr>
        <p:spPr bwMode="auto">
          <a:xfrm>
            <a:off x="3419872" y="6192000"/>
            <a:ext cx="864096" cy="0"/>
          </a:xfrm>
          <a:prstGeom prst="line">
            <a:avLst/>
          </a:prstGeom>
          <a:solidFill>
            <a:schemeClr val="accent1"/>
          </a:solidFill>
          <a:ln w="28575" cap="flat" cmpd="sng" algn="ctr">
            <a:solidFill>
              <a:srgbClr val="FF0000"/>
            </a:solidFill>
            <a:prstDash val="solid"/>
            <a:round/>
            <a:headEnd type="none" w="med" len="med"/>
            <a:tailEnd type="none" w="med" len="med"/>
          </a:ln>
          <a:effectLst/>
        </p:spPr>
      </p:cxnSp>
      <p:cxnSp>
        <p:nvCxnSpPr>
          <p:cNvPr id="9" name="Straight Connector 8">
            <a:extLst>
              <a:ext uri="{FF2B5EF4-FFF2-40B4-BE49-F238E27FC236}">
                <a16:creationId xmlns:a16="http://schemas.microsoft.com/office/drawing/2014/main" id="{E3062618-BD5F-61E3-4255-5B079F55EBA7}"/>
              </a:ext>
            </a:extLst>
          </p:cNvPr>
          <p:cNvCxnSpPr>
            <a:cxnSpLocks/>
          </p:cNvCxnSpPr>
          <p:nvPr/>
        </p:nvCxnSpPr>
        <p:spPr bwMode="auto">
          <a:xfrm>
            <a:off x="3419872" y="5904000"/>
            <a:ext cx="864096" cy="0"/>
          </a:xfrm>
          <a:prstGeom prst="line">
            <a:avLst/>
          </a:prstGeom>
          <a:solidFill>
            <a:schemeClr val="accent1"/>
          </a:solidFill>
          <a:ln w="28575" cap="flat" cmpd="sng" algn="ctr">
            <a:solidFill>
              <a:srgbClr val="FF0000"/>
            </a:solidFill>
            <a:prstDash val="solid"/>
            <a:round/>
            <a:headEnd type="none" w="med" len="med"/>
            <a:tailEnd type="none" w="med" len="med"/>
          </a:ln>
          <a:effectLst/>
        </p:spPr>
      </p:cxnSp>
      <p:cxnSp>
        <p:nvCxnSpPr>
          <p:cNvPr id="10" name="Straight Connector 9">
            <a:extLst>
              <a:ext uri="{FF2B5EF4-FFF2-40B4-BE49-F238E27FC236}">
                <a16:creationId xmlns:a16="http://schemas.microsoft.com/office/drawing/2014/main" id="{19D718DE-01C8-048E-0E74-C353AEA057EF}"/>
              </a:ext>
            </a:extLst>
          </p:cNvPr>
          <p:cNvCxnSpPr>
            <a:cxnSpLocks/>
          </p:cNvCxnSpPr>
          <p:nvPr/>
        </p:nvCxnSpPr>
        <p:spPr bwMode="auto">
          <a:xfrm>
            <a:off x="8135888" y="6220560"/>
            <a:ext cx="1008112" cy="0"/>
          </a:xfrm>
          <a:prstGeom prst="line">
            <a:avLst/>
          </a:prstGeom>
          <a:solidFill>
            <a:schemeClr val="accent1"/>
          </a:solidFill>
          <a:ln w="28575" cap="flat" cmpd="sng" algn="ctr">
            <a:solidFill>
              <a:srgbClr val="FF0000"/>
            </a:solidFill>
            <a:prstDash val="solid"/>
            <a:round/>
            <a:headEnd type="none" w="med" len="med"/>
            <a:tailEnd type="none" w="med" len="med"/>
          </a:ln>
          <a:effectLst/>
        </p:spPr>
      </p:cxnSp>
      <p:cxnSp>
        <p:nvCxnSpPr>
          <p:cNvPr id="11" name="Straight Connector 10">
            <a:extLst>
              <a:ext uri="{FF2B5EF4-FFF2-40B4-BE49-F238E27FC236}">
                <a16:creationId xmlns:a16="http://schemas.microsoft.com/office/drawing/2014/main" id="{E903DDEF-9277-B295-31A4-2AFCD1ECA1CF}"/>
              </a:ext>
            </a:extLst>
          </p:cNvPr>
          <p:cNvCxnSpPr>
            <a:cxnSpLocks/>
          </p:cNvCxnSpPr>
          <p:nvPr/>
        </p:nvCxnSpPr>
        <p:spPr bwMode="auto">
          <a:xfrm>
            <a:off x="8100392" y="5949280"/>
            <a:ext cx="1008112" cy="0"/>
          </a:xfrm>
          <a:prstGeom prst="line">
            <a:avLst/>
          </a:prstGeom>
          <a:solidFill>
            <a:schemeClr val="accent1"/>
          </a:solidFill>
          <a:ln w="28575" cap="flat" cmpd="sng" algn="ctr">
            <a:solidFill>
              <a:srgbClr val="FF0000"/>
            </a:solidFill>
            <a:prstDash val="solid"/>
            <a:round/>
            <a:headEnd type="none" w="med" len="med"/>
            <a:tailEnd type="none" w="med" len="med"/>
          </a:ln>
          <a:effectLst/>
        </p:spPr>
      </p:cxnSp>
    </p:spTree>
    <p:extLst>
      <p:ext uri="{BB962C8B-B14F-4D97-AF65-F5344CB8AC3E}">
        <p14:creationId xmlns:p14="http://schemas.microsoft.com/office/powerpoint/2010/main" val="347489634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33794" name="Rectangle 2">
            <a:extLst>
              <a:ext uri="{FF2B5EF4-FFF2-40B4-BE49-F238E27FC236}">
                <a16:creationId xmlns:a16="http://schemas.microsoft.com/office/drawing/2014/main" id="{CA57072C-0AB9-C755-32B7-99C185D4E2D5}"/>
              </a:ext>
            </a:extLst>
          </p:cNvPr>
          <p:cNvSpPr>
            <a:spLocks noGrp="1" noChangeArrowheads="1"/>
          </p:cNvSpPr>
          <p:nvPr>
            <p:ph type="title"/>
          </p:nvPr>
        </p:nvSpPr>
        <p:spPr>
          <a:xfrm>
            <a:off x="0" y="64874"/>
            <a:ext cx="9286874" cy="587375"/>
          </a:xfrm>
        </p:spPr>
        <p:txBody>
          <a:bodyPr/>
          <a:lstStyle/>
          <a:p>
            <a:pPr algn="ctr" eaLnBrk="1" hangingPunct="1">
              <a:defRPr/>
            </a:pPr>
            <a:r>
              <a:rPr lang="en-US" altLang="en-US" sz="3600" dirty="0">
                <a:solidFill>
                  <a:schemeClr val="bg1">
                    <a:lumMod val="50000"/>
                  </a:schemeClr>
                </a:solidFill>
                <a:latin typeface="Arial Rounded MT Bold" panose="020F0704030504030204" pitchFamily="34" charset="0"/>
              </a:rPr>
              <a:t>Functional areas of the Cerebral Cortex</a:t>
            </a:r>
            <a:endParaRPr lang="en-US" altLang="en-US" sz="3600" dirty="0">
              <a:solidFill>
                <a:schemeClr val="bg1">
                  <a:lumMod val="50000"/>
                </a:schemeClr>
              </a:solidFill>
            </a:endParaRPr>
          </a:p>
        </p:txBody>
      </p:sp>
      <p:sp>
        <p:nvSpPr>
          <p:cNvPr id="139267" name="Rectangle 3">
            <a:extLst>
              <a:ext uri="{FF2B5EF4-FFF2-40B4-BE49-F238E27FC236}">
                <a16:creationId xmlns:a16="http://schemas.microsoft.com/office/drawing/2014/main" id="{D24A3692-8717-02F9-AF43-457764172581}"/>
              </a:ext>
            </a:extLst>
          </p:cNvPr>
          <p:cNvSpPr>
            <a:spLocks noGrp="1" noChangeArrowheads="1"/>
          </p:cNvSpPr>
          <p:nvPr>
            <p:ph type="body" idx="1"/>
          </p:nvPr>
        </p:nvSpPr>
        <p:spPr>
          <a:xfrm>
            <a:off x="0" y="620688"/>
            <a:ext cx="9143999" cy="4779225"/>
          </a:xfrm>
        </p:spPr>
        <p:txBody>
          <a:bodyPr/>
          <a:lstStyle/>
          <a:p>
            <a:pPr marL="0" indent="0" eaLnBrk="1" hangingPunct="1">
              <a:buClr>
                <a:schemeClr val="bg1">
                  <a:lumMod val="50000"/>
                </a:schemeClr>
              </a:buClr>
              <a:buNone/>
              <a:defRPr/>
            </a:pPr>
            <a:r>
              <a:rPr lang="en-GB" sz="1800" b="1" dirty="0">
                <a:solidFill>
                  <a:srgbClr val="C00000"/>
                </a:solidFill>
                <a:effectLst/>
              </a:rPr>
              <a:t>3. Auditory areas. </a:t>
            </a:r>
          </a:p>
          <a:p>
            <a:pPr marL="0" indent="0" eaLnBrk="1" hangingPunct="1">
              <a:buClr>
                <a:schemeClr val="bg1">
                  <a:lumMod val="50000"/>
                </a:schemeClr>
              </a:buClr>
              <a:buNone/>
              <a:defRPr/>
            </a:pPr>
            <a:r>
              <a:rPr lang="en-GB" sz="1700" dirty="0">
                <a:solidFill>
                  <a:srgbClr val="C00000"/>
                </a:solidFill>
                <a:effectLst/>
              </a:rPr>
              <a:t>The primary auditory cortex </a:t>
            </a:r>
            <a:r>
              <a:rPr lang="en-GB" sz="1700" dirty="0">
                <a:solidFill>
                  <a:schemeClr val="bg2"/>
                </a:solidFill>
                <a:effectLst/>
              </a:rPr>
              <a:t>functions in conscious awareness of sound. It is located </a:t>
            </a:r>
            <a:r>
              <a:rPr lang="en-GB" sz="1700" b="1" u="sng" dirty="0">
                <a:solidFill>
                  <a:schemeClr val="bg2"/>
                </a:solidFill>
                <a:effectLst/>
              </a:rPr>
              <a:t>on the superior edge of the temporal lobe - </a:t>
            </a:r>
            <a:r>
              <a:rPr lang="en-US" altLang="en-US" sz="1600" b="1" u="sng" dirty="0" err="1">
                <a:solidFill>
                  <a:schemeClr val="bg2"/>
                </a:solidFill>
                <a:effectLst/>
              </a:rPr>
              <a:t>Heschl’s</a:t>
            </a:r>
            <a:r>
              <a:rPr lang="en-US" altLang="en-US" sz="1600" b="1" u="sng" dirty="0">
                <a:solidFill>
                  <a:schemeClr val="bg2"/>
                </a:solidFill>
                <a:effectLst/>
              </a:rPr>
              <a:t> </a:t>
            </a:r>
            <a:r>
              <a:rPr lang="en-US" altLang="en-US" sz="1600" b="1" u="sng" dirty="0" err="1">
                <a:solidFill>
                  <a:schemeClr val="bg2"/>
                </a:solidFill>
                <a:effectLst/>
              </a:rPr>
              <a:t>convoluts</a:t>
            </a:r>
            <a:r>
              <a:rPr lang="en-US" altLang="en-US" sz="1600" b="1" u="sng" dirty="0">
                <a:solidFill>
                  <a:schemeClr val="bg2"/>
                </a:solidFill>
                <a:effectLst/>
              </a:rPr>
              <a:t> (gyri) (Brodman area 41 and 42)</a:t>
            </a:r>
            <a:r>
              <a:rPr lang="en-GB" altLang="en-US" sz="1600" b="1" u="sng" dirty="0">
                <a:solidFill>
                  <a:schemeClr val="bg2"/>
                </a:solidFill>
                <a:effectLst/>
              </a:rPr>
              <a:t> </a:t>
            </a:r>
            <a:r>
              <a:rPr lang="en-GB" sz="1700" b="1" dirty="0">
                <a:solidFill>
                  <a:schemeClr val="bg2"/>
                </a:solidFill>
                <a:effectLst/>
              </a:rPr>
              <a:t>primarily inside the lateral sulcus -</a:t>
            </a:r>
            <a:r>
              <a:rPr lang="en-GB" sz="1700" dirty="0">
                <a:solidFill>
                  <a:schemeClr val="bg2"/>
                </a:solidFill>
                <a:effectLst/>
              </a:rPr>
              <a:t>. When sound waves excite the sound receptors of the inner ear, impulses are transmitted to the primary auditory cortex, where this information is related to loudness, rhythm, and pitch (high and low notes).</a:t>
            </a:r>
          </a:p>
          <a:p>
            <a:pPr marL="0" indent="0" eaLnBrk="1" hangingPunct="1">
              <a:buClr>
                <a:schemeClr val="bg1">
                  <a:lumMod val="50000"/>
                </a:schemeClr>
              </a:buClr>
              <a:buNone/>
              <a:defRPr/>
            </a:pPr>
            <a:r>
              <a:rPr lang="en-GB" sz="1700" dirty="0">
                <a:solidFill>
                  <a:srgbClr val="C00000"/>
                </a:solidFill>
                <a:effectLst/>
              </a:rPr>
              <a:t>The auditory association area </a:t>
            </a:r>
            <a:r>
              <a:rPr lang="en-GB" sz="1700" b="1" dirty="0">
                <a:solidFill>
                  <a:schemeClr val="bg2"/>
                </a:solidFill>
                <a:effectLst/>
              </a:rPr>
              <a:t>lies just posterior and lateral to the primary auditory area</a:t>
            </a:r>
            <a:r>
              <a:rPr lang="en-GB" sz="1700" dirty="0">
                <a:solidFill>
                  <a:schemeClr val="bg2"/>
                </a:solidFill>
                <a:effectLst/>
              </a:rPr>
              <a:t>. This area permits the evaluation of a sound as, say, a screech, thunder, or music</a:t>
            </a:r>
            <a:br>
              <a:rPr lang="en-GB" sz="1800" dirty="0">
                <a:solidFill>
                  <a:schemeClr val="bg2"/>
                </a:solidFill>
                <a:effectLst/>
              </a:rPr>
            </a:br>
            <a:endParaRPr lang="en-GB" sz="900" dirty="0">
              <a:solidFill>
                <a:schemeClr val="bg2"/>
              </a:solidFill>
              <a:effectLst/>
            </a:endParaRPr>
          </a:p>
          <a:p>
            <a:pPr marL="0" indent="0" eaLnBrk="1" hangingPunct="1">
              <a:buClr>
                <a:schemeClr val="bg1">
                  <a:lumMod val="50000"/>
                </a:schemeClr>
              </a:buClr>
              <a:buNone/>
              <a:defRPr/>
            </a:pPr>
            <a:r>
              <a:rPr lang="en-GB" sz="1800" b="1" dirty="0">
                <a:solidFill>
                  <a:srgbClr val="C00000"/>
                </a:solidFill>
                <a:effectLst/>
              </a:rPr>
              <a:t>4. Olfactory cortex. </a:t>
            </a:r>
          </a:p>
          <a:p>
            <a:pPr marL="0" indent="0" eaLnBrk="1" hangingPunct="1">
              <a:buClr>
                <a:schemeClr val="bg1">
                  <a:lumMod val="50000"/>
                </a:schemeClr>
              </a:buClr>
              <a:buNone/>
              <a:defRPr/>
            </a:pPr>
            <a:r>
              <a:rPr lang="en-GB" sz="1700" dirty="0">
                <a:solidFill>
                  <a:srgbClr val="C00000"/>
                </a:solidFill>
                <a:effectLst/>
              </a:rPr>
              <a:t>The primary olfactory cortex </a:t>
            </a:r>
            <a:r>
              <a:rPr lang="en-GB" sz="1700" b="1" dirty="0">
                <a:solidFill>
                  <a:schemeClr val="bg2"/>
                </a:solidFill>
                <a:effectLst/>
              </a:rPr>
              <a:t>lies on the medial aspect of the temporal lobe in a small region called the piriform cortex</a:t>
            </a:r>
            <a:r>
              <a:rPr lang="en-GB" sz="1700" dirty="0">
                <a:solidFill>
                  <a:schemeClr val="bg2"/>
                </a:solidFill>
                <a:effectLst/>
              </a:rPr>
              <a:t>, which is dominated by the hooklike uncus. </a:t>
            </a:r>
          </a:p>
          <a:p>
            <a:pPr marL="0" indent="0" eaLnBrk="1" hangingPunct="1">
              <a:buClr>
                <a:schemeClr val="bg1">
                  <a:lumMod val="50000"/>
                </a:schemeClr>
              </a:buClr>
              <a:buNone/>
              <a:defRPr/>
            </a:pPr>
            <a:r>
              <a:rPr lang="en-GB" sz="1700" dirty="0">
                <a:solidFill>
                  <a:schemeClr val="bg2"/>
                </a:solidFill>
                <a:effectLst/>
              </a:rPr>
              <a:t>The olfactory cortex is part of a brain area called the rhinencephalon brain, which includes all parts of the cerebrum that directly receive olfactory signals: the piriform cortex, the olfactory tract,</a:t>
            </a:r>
            <a:r>
              <a:rPr lang="en-GB" sz="1700" dirty="0"/>
              <a:t> </a:t>
            </a:r>
            <a:r>
              <a:rPr lang="en-GB" sz="1700" dirty="0">
                <a:solidFill>
                  <a:schemeClr val="bg2"/>
                </a:solidFill>
                <a:effectLst/>
              </a:rPr>
              <a:t>the olfactory bulb, and some nearby structures.</a:t>
            </a:r>
            <a:endParaRPr lang="en-US" sz="1700" dirty="0">
              <a:solidFill>
                <a:schemeClr val="bg2"/>
              </a:solidFill>
              <a:effectLst/>
            </a:endParaRPr>
          </a:p>
        </p:txBody>
      </p:sp>
      <p:pic>
        <p:nvPicPr>
          <p:cNvPr id="3" name="Picture 2">
            <a:extLst>
              <a:ext uri="{FF2B5EF4-FFF2-40B4-BE49-F238E27FC236}">
                <a16:creationId xmlns:a16="http://schemas.microsoft.com/office/drawing/2014/main" id="{06895804-35BC-3DD6-EDE9-95B3D07E1593}"/>
              </a:ext>
            </a:extLst>
          </p:cNvPr>
          <p:cNvPicPr>
            <a:picLocks noChangeAspect="1"/>
          </p:cNvPicPr>
          <p:nvPr/>
        </p:nvPicPr>
        <p:blipFill>
          <a:blip r:embed="rId2"/>
          <a:stretch>
            <a:fillRect/>
          </a:stretch>
        </p:blipFill>
        <p:spPr>
          <a:xfrm>
            <a:off x="107504" y="4472508"/>
            <a:ext cx="4393057" cy="2390283"/>
          </a:xfrm>
          <a:prstGeom prst="rect">
            <a:avLst/>
          </a:prstGeom>
        </p:spPr>
      </p:pic>
      <p:cxnSp>
        <p:nvCxnSpPr>
          <p:cNvPr id="7" name="Straight Connector 6">
            <a:extLst>
              <a:ext uri="{FF2B5EF4-FFF2-40B4-BE49-F238E27FC236}">
                <a16:creationId xmlns:a16="http://schemas.microsoft.com/office/drawing/2014/main" id="{E1743099-5B2C-90CC-4A24-F41F4144D036}"/>
              </a:ext>
            </a:extLst>
          </p:cNvPr>
          <p:cNvCxnSpPr>
            <a:cxnSpLocks/>
          </p:cNvCxnSpPr>
          <p:nvPr/>
        </p:nvCxnSpPr>
        <p:spPr bwMode="auto">
          <a:xfrm>
            <a:off x="3491879" y="6793126"/>
            <a:ext cx="576065" cy="0"/>
          </a:xfrm>
          <a:prstGeom prst="line">
            <a:avLst/>
          </a:prstGeom>
          <a:solidFill>
            <a:schemeClr val="accent1"/>
          </a:solidFill>
          <a:ln w="28575" cap="flat" cmpd="sng" algn="ctr">
            <a:solidFill>
              <a:srgbClr val="FF0000"/>
            </a:solidFill>
            <a:prstDash val="solid"/>
            <a:round/>
            <a:headEnd type="none" w="med" len="med"/>
            <a:tailEnd type="none" w="med" len="med"/>
          </a:ln>
          <a:effectLst/>
        </p:spPr>
      </p:cxnSp>
      <p:cxnSp>
        <p:nvCxnSpPr>
          <p:cNvPr id="9" name="Straight Connector 8">
            <a:extLst>
              <a:ext uri="{FF2B5EF4-FFF2-40B4-BE49-F238E27FC236}">
                <a16:creationId xmlns:a16="http://schemas.microsoft.com/office/drawing/2014/main" id="{E3062618-BD5F-61E3-4255-5B079F55EBA7}"/>
              </a:ext>
            </a:extLst>
          </p:cNvPr>
          <p:cNvCxnSpPr>
            <a:cxnSpLocks/>
          </p:cNvCxnSpPr>
          <p:nvPr/>
        </p:nvCxnSpPr>
        <p:spPr bwMode="auto">
          <a:xfrm>
            <a:off x="3478672" y="6597352"/>
            <a:ext cx="589272" cy="0"/>
          </a:xfrm>
          <a:prstGeom prst="line">
            <a:avLst/>
          </a:prstGeom>
          <a:solidFill>
            <a:schemeClr val="accent1"/>
          </a:solidFill>
          <a:ln w="28575" cap="flat" cmpd="sng" algn="ctr">
            <a:solidFill>
              <a:srgbClr val="FF0000"/>
            </a:solidFill>
            <a:prstDash val="solid"/>
            <a:round/>
            <a:headEnd type="none" w="med" len="med"/>
            <a:tailEnd type="none" w="med" len="med"/>
          </a:ln>
          <a:effectLst/>
        </p:spPr>
      </p:cxnSp>
      <p:pic>
        <p:nvPicPr>
          <p:cNvPr id="6" name="Picture 5">
            <a:extLst>
              <a:ext uri="{FF2B5EF4-FFF2-40B4-BE49-F238E27FC236}">
                <a16:creationId xmlns:a16="http://schemas.microsoft.com/office/drawing/2014/main" id="{A51AB677-C469-D7DD-5F2C-20D2023488A5}"/>
              </a:ext>
            </a:extLst>
          </p:cNvPr>
          <p:cNvPicPr>
            <a:picLocks noChangeAspect="1"/>
          </p:cNvPicPr>
          <p:nvPr/>
        </p:nvPicPr>
        <p:blipFill rotWithShape="1">
          <a:blip r:embed="rId3"/>
          <a:srcRect l="2639"/>
          <a:stretch/>
        </p:blipFill>
        <p:spPr>
          <a:xfrm>
            <a:off x="4745848" y="4518438"/>
            <a:ext cx="4099215" cy="2301114"/>
          </a:xfrm>
          <a:prstGeom prst="rect">
            <a:avLst/>
          </a:prstGeom>
        </p:spPr>
      </p:pic>
      <p:cxnSp>
        <p:nvCxnSpPr>
          <p:cNvPr id="8" name="Straight Connector 7">
            <a:extLst>
              <a:ext uri="{FF2B5EF4-FFF2-40B4-BE49-F238E27FC236}">
                <a16:creationId xmlns:a16="http://schemas.microsoft.com/office/drawing/2014/main" id="{7A698A35-981C-21C2-8A80-3D6641D68500}"/>
              </a:ext>
            </a:extLst>
          </p:cNvPr>
          <p:cNvCxnSpPr>
            <a:cxnSpLocks/>
          </p:cNvCxnSpPr>
          <p:nvPr/>
        </p:nvCxnSpPr>
        <p:spPr bwMode="auto">
          <a:xfrm>
            <a:off x="6372200" y="6813376"/>
            <a:ext cx="589272" cy="0"/>
          </a:xfrm>
          <a:prstGeom prst="line">
            <a:avLst/>
          </a:prstGeom>
          <a:solidFill>
            <a:schemeClr val="accent1"/>
          </a:solidFill>
          <a:ln w="28575" cap="flat" cmpd="sng" algn="ctr">
            <a:solidFill>
              <a:srgbClr val="FF0000"/>
            </a:solidFill>
            <a:prstDash val="solid"/>
            <a:round/>
            <a:headEnd type="none" w="med" len="med"/>
            <a:tailEnd type="none" w="med" len="med"/>
          </a:ln>
          <a:effectLst/>
        </p:spPr>
      </p:cxnSp>
    </p:spTree>
    <p:extLst>
      <p:ext uri="{BB962C8B-B14F-4D97-AF65-F5344CB8AC3E}">
        <p14:creationId xmlns:p14="http://schemas.microsoft.com/office/powerpoint/2010/main" val="267880981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33794" name="Rectangle 2">
            <a:extLst>
              <a:ext uri="{FF2B5EF4-FFF2-40B4-BE49-F238E27FC236}">
                <a16:creationId xmlns:a16="http://schemas.microsoft.com/office/drawing/2014/main" id="{CA57072C-0AB9-C755-32B7-99C185D4E2D5}"/>
              </a:ext>
            </a:extLst>
          </p:cNvPr>
          <p:cNvSpPr>
            <a:spLocks noGrp="1" noChangeArrowheads="1"/>
          </p:cNvSpPr>
          <p:nvPr>
            <p:ph type="title"/>
          </p:nvPr>
        </p:nvSpPr>
        <p:spPr>
          <a:xfrm>
            <a:off x="0" y="64874"/>
            <a:ext cx="9286874" cy="587375"/>
          </a:xfrm>
        </p:spPr>
        <p:txBody>
          <a:bodyPr/>
          <a:lstStyle/>
          <a:p>
            <a:pPr algn="ctr" eaLnBrk="1" hangingPunct="1">
              <a:defRPr/>
            </a:pPr>
            <a:r>
              <a:rPr lang="en-US" altLang="en-US" sz="3600" dirty="0">
                <a:solidFill>
                  <a:schemeClr val="bg1">
                    <a:lumMod val="50000"/>
                  </a:schemeClr>
                </a:solidFill>
                <a:latin typeface="Arial Rounded MT Bold" panose="020F0704030504030204" pitchFamily="34" charset="0"/>
              </a:rPr>
              <a:t>Functional areas of the Cerebral Cortex</a:t>
            </a:r>
            <a:endParaRPr lang="en-US" altLang="en-US" sz="3600" dirty="0">
              <a:solidFill>
                <a:schemeClr val="bg1">
                  <a:lumMod val="50000"/>
                </a:schemeClr>
              </a:solidFill>
            </a:endParaRPr>
          </a:p>
        </p:txBody>
      </p:sp>
      <p:sp>
        <p:nvSpPr>
          <p:cNvPr id="139267" name="Rectangle 3">
            <a:extLst>
              <a:ext uri="{FF2B5EF4-FFF2-40B4-BE49-F238E27FC236}">
                <a16:creationId xmlns:a16="http://schemas.microsoft.com/office/drawing/2014/main" id="{D24A3692-8717-02F9-AF43-457764172581}"/>
              </a:ext>
            </a:extLst>
          </p:cNvPr>
          <p:cNvSpPr>
            <a:spLocks noGrp="1" noChangeArrowheads="1"/>
          </p:cNvSpPr>
          <p:nvPr>
            <p:ph type="body" idx="1"/>
          </p:nvPr>
        </p:nvSpPr>
        <p:spPr>
          <a:xfrm>
            <a:off x="19717" y="651191"/>
            <a:ext cx="9143999" cy="6055583"/>
          </a:xfrm>
        </p:spPr>
        <p:txBody>
          <a:bodyPr/>
          <a:lstStyle/>
          <a:p>
            <a:pPr marL="0" indent="0" eaLnBrk="1" hangingPunct="1">
              <a:buClr>
                <a:schemeClr val="bg1">
                  <a:lumMod val="50000"/>
                </a:schemeClr>
              </a:buClr>
              <a:buNone/>
              <a:defRPr/>
            </a:pPr>
            <a:r>
              <a:rPr lang="en-GB" sz="1800" b="1" dirty="0">
                <a:solidFill>
                  <a:srgbClr val="C00000"/>
                </a:solidFill>
                <a:effectLst/>
              </a:rPr>
              <a:t>5. Vestibular (equilibrium) cortex. </a:t>
            </a:r>
          </a:p>
          <a:p>
            <a:pPr marL="0" indent="0" eaLnBrk="1" hangingPunct="1">
              <a:buClr>
                <a:schemeClr val="bg1">
                  <a:lumMod val="50000"/>
                </a:schemeClr>
              </a:buClr>
              <a:buNone/>
              <a:defRPr/>
            </a:pPr>
            <a:r>
              <a:rPr lang="en-GB" sz="1800" dirty="0">
                <a:solidFill>
                  <a:schemeClr val="bg2"/>
                </a:solidFill>
                <a:effectLst/>
              </a:rPr>
              <a:t>The vestibular cortex is responsible for conscious awareness of the sense of balance, specifically the awareness of the position of the head in space. This region of the cortex is located in the </a:t>
            </a:r>
            <a:r>
              <a:rPr lang="en-GB" sz="1800" b="1" dirty="0">
                <a:solidFill>
                  <a:schemeClr val="bg2"/>
                </a:solidFill>
                <a:effectLst/>
              </a:rPr>
              <a:t>posterior part of the insula</a:t>
            </a:r>
            <a:r>
              <a:rPr lang="en-GB" sz="1800" dirty="0">
                <a:solidFill>
                  <a:schemeClr val="bg2"/>
                </a:solidFill>
                <a:effectLst/>
              </a:rPr>
              <a:t>, deep to the lateral sulcus. </a:t>
            </a:r>
          </a:p>
          <a:p>
            <a:pPr marL="0" indent="0" eaLnBrk="1" hangingPunct="1">
              <a:buClr>
                <a:schemeClr val="bg1">
                  <a:lumMod val="50000"/>
                </a:schemeClr>
              </a:buClr>
              <a:buNone/>
              <a:defRPr/>
            </a:pPr>
            <a:r>
              <a:rPr lang="en-GB" sz="1800" b="1" dirty="0">
                <a:solidFill>
                  <a:srgbClr val="C00000"/>
                </a:solidFill>
                <a:effectLst/>
              </a:rPr>
              <a:t>6. Gustatory cortex</a:t>
            </a:r>
            <a:r>
              <a:rPr lang="en-GB" sz="1800" dirty="0">
                <a:solidFill>
                  <a:schemeClr val="bg2"/>
                </a:solidFill>
                <a:effectLst/>
              </a:rPr>
              <a:t>. </a:t>
            </a:r>
          </a:p>
          <a:p>
            <a:pPr marL="0" indent="0" eaLnBrk="1" hangingPunct="1">
              <a:buClr>
                <a:schemeClr val="bg1">
                  <a:lumMod val="50000"/>
                </a:schemeClr>
              </a:buClr>
              <a:buNone/>
              <a:defRPr/>
            </a:pPr>
            <a:r>
              <a:rPr lang="en-GB" sz="1800" dirty="0">
                <a:solidFill>
                  <a:schemeClr val="bg2"/>
                </a:solidFill>
                <a:effectLst/>
              </a:rPr>
              <a:t>The gustatory cortex is involved in the conscious awareness of taste stimuli. It lies </a:t>
            </a:r>
            <a:r>
              <a:rPr lang="en-GB" sz="1800" b="1" dirty="0">
                <a:solidFill>
                  <a:schemeClr val="bg2"/>
                </a:solidFill>
                <a:effectLst/>
              </a:rPr>
              <a:t>in the insula</a:t>
            </a:r>
            <a:r>
              <a:rPr lang="en-GB" sz="1800" dirty="0">
                <a:solidFill>
                  <a:schemeClr val="bg2"/>
                </a:solidFill>
                <a:effectLst/>
              </a:rPr>
              <a:t>.</a:t>
            </a:r>
          </a:p>
          <a:p>
            <a:pPr marL="0" indent="0" eaLnBrk="1" hangingPunct="1">
              <a:buClr>
                <a:schemeClr val="bg1">
                  <a:lumMod val="50000"/>
                </a:schemeClr>
              </a:buClr>
              <a:buNone/>
              <a:defRPr/>
            </a:pPr>
            <a:r>
              <a:rPr lang="en-GB" sz="1800" b="1" dirty="0">
                <a:solidFill>
                  <a:srgbClr val="C00000"/>
                </a:solidFill>
                <a:effectLst/>
              </a:rPr>
              <a:t>7. Visceral sensory area. </a:t>
            </a:r>
          </a:p>
          <a:p>
            <a:pPr marL="0" indent="0" eaLnBrk="1" hangingPunct="1">
              <a:buClr>
                <a:schemeClr val="bg1">
                  <a:lumMod val="50000"/>
                </a:schemeClr>
              </a:buClr>
              <a:buNone/>
              <a:defRPr/>
            </a:pPr>
            <a:r>
              <a:rPr lang="en-GB" sz="1800" dirty="0">
                <a:solidFill>
                  <a:schemeClr val="bg2"/>
                </a:solidFill>
                <a:effectLst/>
              </a:rPr>
              <a:t>The visceral sensory cortex is located </a:t>
            </a:r>
            <a:r>
              <a:rPr lang="en-GB" sz="1800" b="1" dirty="0">
                <a:solidFill>
                  <a:schemeClr val="bg2"/>
                </a:solidFill>
                <a:effectLst/>
              </a:rPr>
              <a:t>deep within the lateral sulcus on the insula</a:t>
            </a:r>
            <a:r>
              <a:rPr lang="en-GB" sz="1800" dirty="0">
                <a:solidFill>
                  <a:schemeClr val="bg2"/>
                </a:solidFill>
                <a:effectLst/>
              </a:rPr>
              <a:t>. This area receives general sensory input (pain, pressure, hunger, and so forth) from the thoracic and abdominal organs.</a:t>
            </a:r>
            <a:endParaRPr lang="en-US" sz="1800" dirty="0">
              <a:solidFill>
                <a:schemeClr val="bg2"/>
              </a:solidFill>
              <a:effectLst/>
            </a:endParaRPr>
          </a:p>
        </p:txBody>
      </p:sp>
      <p:pic>
        <p:nvPicPr>
          <p:cNvPr id="3" name="Picture 2">
            <a:extLst>
              <a:ext uri="{FF2B5EF4-FFF2-40B4-BE49-F238E27FC236}">
                <a16:creationId xmlns:a16="http://schemas.microsoft.com/office/drawing/2014/main" id="{06895804-35BC-3DD6-EDE9-95B3D07E1593}"/>
              </a:ext>
            </a:extLst>
          </p:cNvPr>
          <p:cNvPicPr>
            <a:picLocks noChangeAspect="1"/>
          </p:cNvPicPr>
          <p:nvPr/>
        </p:nvPicPr>
        <p:blipFill>
          <a:blip r:embed="rId2"/>
          <a:stretch>
            <a:fillRect/>
          </a:stretch>
        </p:blipFill>
        <p:spPr>
          <a:xfrm>
            <a:off x="2267744" y="3523395"/>
            <a:ext cx="5976664" cy="3251931"/>
          </a:xfrm>
          <a:prstGeom prst="rect">
            <a:avLst/>
          </a:prstGeom>
        </p:spPr>
      </p:pic>
      <p:cxnSp>
        <p:nvCxnSpPr>
          <p:cNvPr id="9" name="Straight Connector 8">
            <a:extLst>
              <a:ext uri="{FF2B5EF4-FFF2-40B4-BE49-F238E27FC236}">
                <a16:creationId xmlns:a16="http://schemas.microsoft.com/office/drawing/2014/main" id="{E3062618-BD5F-61E3-4255-5B079F55EBA7}"/>
              </a:ext>
            </a:extLst>
          </p:cNvPr>
          <p:cNvCxnSpPr>
            <a:cxnSpLocks/>
          </p:cNvCxnSpPr>
          <p:nvPr/>
        </p:nvCxnSpPr>
        <p:spPr bwMode="auto">
          <a:xfrm>
            <a:off x="6948264" y="4725144"/>
            <a:ext cx="864096" cy="0"/>
          </a:xfrm>
          <a:prstGeom prst="line">
            <a:avLst/>
          </a:prstGeom>
          <a:solidFill>
            <a:schemeClr val="accent1"/>
          </a:solidFill>
          <a:ln w="28575" cap="flat" cmpd="sng" algn="ctr">
            <a:solidFill>
              <a:srgbClr val="FF0000"/>
            </a:solidFill>
            <a:prstDash val="solid"/>
            <a:round/>
            <a:headEnd type="none" w="med" len="med"/>
            <a:tailEnd type="none" w="med" len="med"/>
          </a:ln>
          <a:effectLst/>
        </p:spPr>
      </p:cxnSp>
    </p:spTree>
    <p:extLst>
      <p:ext uri="{BB962C8B-B14F-4D97-AF65-F5344CB8AC3E}">
        <p14:creationId xmlns:p14="http://schemas.microsoft.com/office/powerpoint/2010/main" val="295508484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7E4F3BE-DE58-C88F-574E-797CE6285653}"/>
              </a:ext>
            </a:extLst>
          </p:cNvPr>
          <p:cNvPicPr>
            <a:picLocks noChangeAspect="1"/>
          </p:cNvPicPr>
          <p:nvPr/>
        </p:nvPicPr>
        <p:blipFill>
          <a:blip r:embed="rId2"/>
          <a:stretch>
            <a:fillRect/>
          </a:stretch>
        </p:blipFill>
        <p:spPr>
          <a:xfrm>
            <a:off x="1331640" y="1412775"/>
            <a:ext cx="6264696" cy="4032449"/>
          </a:xfrm>
          <a:prstGeom prst="rect">
            <a:avLst/>
          </a:prstGeom>
        </p:spPr>
      </p:pic>
    </p:spTree>
    <p:extLst>
      <p:ext uri="{BB962C8B-B14F-4D97-AF65-F5344CB8AC3E}">
        <p14:creationId xmlns:p14="http://schemas.microsoft.com/office/powerpoint/2010/main" val="175859006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33794" name="Rectangle 2">
            <a:extLst>
              <a:ext uri="{FF2B5EF4-FFF2-40B4-BE49-F238E27FC236}">
                <a16:creationId xmlns:a16="http://schemas.microsoft.com/office/drawing/2014/main" id="{CA57072C-0AB9-C755-32B7-99C185D4E2D5}"/>
              </a:ext>
            </a:extLst>
          </p:cNvPr>
          <p:cNvSpPr>
            <a:spLocks noGrp="1" noChangeArrowheads="1"/>
          </p:cNvSpPr>
          <p:nvPr>
            <p:ph type="title"/>
          </p:nvPr>
        </p:nvSpPr>
        <p:spPr>
          <a:xfrm>
            <a:off x="0" y="64874"/>
            <a:ext cx="9286874" cy="587375"/>
          </a:xfrm>
        </p:spPr>
        <p:txBody>
          <a:bodyPr/>
          <a:lstStyle/>
          <a:p>
            <a:pPr algn="ctr" eaLnBrk="1" hangingPunct="1">
              <a:defRPr/>
            </a:pPr>
            <a:r>
              <a:rPr lang="en-US" altLang="en-US" sz="3600" dirty="0">
                <a:solidFill>
                  <a:schemeClr val="bg1">
                    <a:lumMod val="50000"/>
                  </a:schemeClr>
                </a:solidFill>
                <a:latin typeface="Arial Rounded MT Bold" panose="020F0704030504030204" pitchFamily="34" charset="0"/>
              </a:rPr>
              <a:t>Functional areas of the Cerebral Cortex</a:t>
            </a:r>
            <a:endParaRPr lang="en-US" altLang="en-US" sz="3600" dirty="0">
              <a:solidFill>
                <a:schemeClr val="bg1">
                  <a:lumMod val="50000"/>
                </a:schemeClr>
              </a:solidFill>
            </a:endParaRPr>
          </a:p>
        </p:txBody>
      </p:sp>
      <p:sp>
        <p:nvSpPr>
          <p:cNvPr id="139267" name="Rectangle 3">
            <a:extLst>
              <a:ext uri="{FF2B5EF4-FFF2-40B4-BE49-F238E27FC236}">
                <a16:creationId xmlns:a16="http://schemas.microsoft.com/office/drawing/2014/main" id="{D24A3692-8717-02F9-AF43-457764172581}"/>
              </a:ext>
            </a:extLst>
          </p:cNvPr>
          <p:cNvSpPr>
            <a:spLocks noGrp="1" noChangeArrowheads="1"/>
          </p:cNvSpPr>
          <p:nvPr>
            <p:ph type="body" idx="1"/>
          </p:nvPr>
        </p:nvSpPr>
        <p:spPr>
          <a:xfrm>
            <a:off x="-6424" y="737543"/>
            <a:ext cx="9143999" cy="3195514"/>
          </a:xfrm>
        </p:spPr>
        <p:txBody>
          <a:bodyPr/>
          <a:lstStyle/>
          <a:p>
            <a:pPr eaLnBrk="1" hangingPunct="1">
              <a:buClr>
                <a:schemeClr val="bg1">
                  <a:lumMod val="50000"/>
                </a:schemeClr>
              </a:buClr>
              <a:buFont typeface="Arial" panose="020B0604020202020204" pitchFamily="34" charset="0"/>
              <a:buChar char="•"/>
              <a:defRPr/>
            </a:pPr>
            <a:r>
              <a:rPr lang="en-GB" sz="1800" b="1" dirty="0">
                <a:solidFill>
                  <a:schemeClr val="bg1">
                    <a:lumMod val="50000"/>
                  </a:schemeClr>
                </a:solidFill>
                <a:effectLst/>
              </a:rPr>
              <a:t>Motor Areas </a:t>
            </a:r>
          </a:p>
          <a:p>
            <a:pPr eaLnBrk="1" hangingPunct="1">
              <a:buClr>
                <a:schemeClr val="bg1">
                  <a:lumMod val="50000"/>
                </a:schemeClr>
              </a:buClr>
              <a:buFont typeface="Arial" panose="020B0604020202020204" pitchFamily="34" charset="0"/>
              <a:buChar char="•"/>
              <a:defRPr/>
            </a:pPr>
            <a:r>
              <a:rPr lang="en-GB" sz="1800" dirty="0">
                <a:solidFill>
                  <a:schemeClr val="bg2"/>
                </a:solidFill>
                <a:effectLst/>
              </a:rPr>
              <a:t>The cortical areas that control motor functions all lie in the posterior part of the frontal lobe:</a:t>
            </a:r>
          </a:p>
          <a:p>
            <a:pPr eaLnBrk="1" hangingPunct="1">
              <a:buClr>
                <a:schemeClr val="bg1">
                  <a:lumMod val="50000"/>
                </a:schemeClr>
              </a:buClr>
              <a:buFontTx/>
              <a:buChar char="-"/>
              <a:defRPr/>
            </a:pPr>
            <a:r>
              <a:rPr lang="en-GB" sz="1800" dirty="0">
                <a:solidFill>
                  <a:schemeClr val="bg2"/>
                </a:solidFill>
                <a:effectLst/>
              </a:rPr>
              <a:t>the primary motor cortex</a:t>
            </a:r>
          </a:p>
          <a:p>
            <a:pPr eaLnBrk="1" hangingPunct="1">
              <a:buClr>
                <a:schemeClr val="bg1">
                  <a:lumMod val="50000"/>
                </a:schemeClr>
              </a:buClr>
              <a:buFontTx/>
              <a:buChar char="-"/>
              <a:defRPr/>
            </a:pPr>
            <a:r>
              <a:rPr lang="en-GB" sz="1800" dirty="0">
                <a:solidFill>
                  <a:schemeClr val="bg2"/>
                </a:solidFill>
                <a:effectLst/>
              </a:rPr>
              <a:t>premotor cortex</a:t>
            </a:r>
          </a:p>
          <a:p>
            <a:pPr eaLnBrk="1" hangingPunct="1">
              <a:buClr>
                <a:schemeClr val="bg1">
                  <a:lumMod val="50000"/>
                </a:schemeClr>
              </a:buClr>
              <a:buFontTx/>
              <a:buChar char="-"/>
              <a:defRPr/>
            </a:pPr>
            <a:r>
              <a:rPr lang="en-GB" sz="1800" dirty="0">
                <a:solidFill>
                  <a:schemeClr val="bg2"/>
                </a:solidFill>
                <a:effectLst/>
              </a:rPr>
              <a:t>frontal eye field </a:t>
            </a:r>
          </a:p>
          <a:p>
            <a:pPr eaLnBrk="1" hangingPunct="1">
              <a:buClr>
                <a:schemeClr val="bg1">
                  <a:lumMod val="50000"/>
                </a:schemeClr>
              </a:buClr>
              <a:buFontTx/>
              <a:buChar char="-"/>
              <a:defRPr/>
            </a:pPr>
            <a:r>
              <a:rPr lang="en-GB" sz="1800" dirty="0">
                <a:solidFill>
                  <a:schemeClr val="bg2"/>
                </a:solidFill>
                <a:effectLst/>
              </a:rPr>
              <a:t>Broca’s area</a:t>
            </a:r>
            <a:br>
              <a:rPr lang="en-GB" sz="1800" dirty="0">
                <a:solidFill>
                  <a:schemeClr val="bg2"/>
                </a:solidFill>
                <a:effectLst/>
              </a:rPr>
            </a:br>
            <a:endParaRPr lang="en-US" sz="1800" dirty="0">
              <a:solidFill>
                <a:schemeClr val="bg2"/>
              </a:solidFill>
              <a:effectLst/>
            </a:endParaRPr>
          </a:p>
        </p:txBody>
      </p:sp>
      <p:pic>
        <p:nvPicPr>
          <p:cNvPr id="2" name="Picture 1">
            <a:extLst>
              <a:ext uri="{FF2B5EF4-FFF2-40B4-BE49-F238E27FC236}">
                <a16:creationId xmlns:a16="http://schemas.microsoft.com/office/drawing/2014/main" id="{8B62635F-ED40-17D8-67AA-C95894F915E7}"/>
              </a:ext>
            </a:extLst>
          </p:cNvPr>
          <p:cNvPicPr>
            <a:picLocks noChangeAspect="1"/>
          </p:cNvPicPr>
          <p:nvPr/>
        </p:nvPicPr>
        <p:blipFill>
          <a:blip r:embed="rId2"/>
          <a:stretch>
            <a:fillRect/>
          </a:stretch>
        </p:blipFill>
        <p:spPr>
          <a:xfrm>
            <a:off x="44766" y="2924944"/>
            <a:ext cx="4598670" cy="2502158"/>
          </a:xfrm>
          <a:prstGeom prst="rect">
            <a:avLst/>
          </a:prstGeom>
        </p:spPr>
      </p:pic>
      <p:pic>
        <p:nvPicPr>
          <p:cNvPr id="3" name="Picture 2">
            <a:extLst>
              <a:ext uri="{FF2B5EF4-FFF2-40B4-BE49-F238E27FC236}">
                <a16:creationId xmlns:a16="http://schemas.microsoft.com/office/drawing/2014/main" id="{6CC3A0C0-5B07-640F-8166-C980906F692D}"/>
              </a:ext>
            </a:extLst>
          </p:cNvPr>
          <p:cNvPicPr>
            <a:picLocks noChangeAspect="1"/>
          </p:cNvPicPr>
          <p:nvPr/>
        </p:nvPicPr>
        <p:blipFill rotWithShape="1">
          <a:blip r:embed="rId3"/>
          <a:srcRect l="2639"/>
          <a:stretch/>
        </p:blipFill>
        <p:spPr>
          <a:xfrm>
            <a:off x="4643436" y="4099912"/>
            <a:ext cx="4473893" cy="2511441"/>
          </a:xfrm>
          <a:prstGeom prst="rect">
            <a:avLst/>
          </a:prstGeom>
        </p:spPr>
      </p:pic>
    </p:spTree>
    <p:extLst>
      <p:ext uri="{BB962C8B-B14F-4D97-AF65-F5344CB8AC3E}">
        <p14:creationId xmlns:p14="http://schemas.microsoft.com/office/powerpoint/2010/main" val="159783592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33794" name="Rectangle 2">
            <a:extLst>
              <a:ext uri="{FF2B5EF4-FFF2-40B4-BE49-F238E27FC236}">
                <a16:creationId xmlns:a16="http://schemas.microsoft.com/office/drawing/2014/main" id="{CA57072C-0AB9-C755-32B7-99C185D4E2D5}"/>
              </a:ext>
            </a:extLst>
          </p:cNvPr>
          <p:cNvSpPr>
            <a:spLocks noGrp="1" noChangeArrowheads="1"/>
          </p:cNvSpPr>
          <p:nvPr>
            <p:ph type="title"/>
          </p:nvPr>
        </p:nvSpPr>
        <p:spPr>
          <a:xfrm>
            <a:off x="0" y="64874"/>
            <a:ext cx="9286874" cy="587375"/>
          </a:xfrm>
        </p:spPr>
        <p:txBody>
          <a:bodyPr/>
          <a:lstStyle/>
          <a:p>
            <a:pPr algn="ctr" eaLnBrk="1" hangingPunct="1">
              <a:defRPr/>
            </a:pPr>
            <a:r>
              <a:rPr lang="en-US" altLang="en-US" sz="3600" dirty="0">
                <a:solidFill>
                  <a:schemeClr val="bg1">
                    <a:lumMod val="50000"/>
                  </a:schemeClr>
                </a:solidFill>
                <a:latin typeface="Arial Rounded MT Bold" panose="020F0704030504030204" pitchFamily="34" charset="0"/>
              </a:rPr>
              <a:t>Functional areas of the Cerebral Cortex</a:t>
            </a:r>
            <a:endParaRPr lang="en-US" altLang="en-US" sz="3600" dirty="0">
              <a:solidFill>
                <a:schemeClr val="bg1">
                  <a:lumMod val="50000"/>
                </a:schemeClr>
              </a:solidFill>
            </a:endParaRPr>
          </a:p>
        </p:txBody>
      </p:sp>
      <p:sp>
        <p:nvSpPr>
          <p:cNvPr id="139267" name="Rectangle 3">
            <a:extLst>
              <a:ext uri="{FF2B5EF4-FFF2-40B4-BE49-F238E27FC236}">
                <a16:creationId xmlns:a16="http://schemas.microsoft.com/office/drawing/2014/main" id="{D24A3692-8717-02F9-AF43-457764172581}"/>
              </a:ext>
            </a:extLst>
          </p:cNvPr>
          <p:cNvSpPr>
            <a:spLocks noGrp="1" noChangeArrowheads="1"/>
          </p:cNvSpPr>
          <p:nvPr>
            <p:ph type="body" idx="1"/>
          </p:nvPr>
        </p:nvSpPr>
        <p:spPr>
          <a:xfrm>
            <a:off x="-26670" y="623778"/>
            <a:ext cx="9143999" cy="4203625"/>
          </a:xfrm>
        </p:spPr>
        <p:txBody>
          <a:bodyPr/>
          <a:lstStyle/>
          <a:p>
            <a:pPr marL="0" indent="0" eaLnBrk="1" hangingPunct="1">
              <a:buClr>
                <a:schemeClr val="bg1">
                  <a:lumMod val="50000"/>
                </a:schemeClr>
              </a:buClr>
              <a:buNone/>
              <a:defRPr/>
            </a:pPr>
            <a:r>
              <a:rPr lang="en-GB" sz="1800" b="1" dirty="0">
                <a:solidFill>
                  <a:schemeClr val="bg1">
                    <a:lumMod val="75000"/>
                  </a:schemeClr>
                </a:solidFill>
                <a:effectLst/>
              </a:rPr>
              <a:t>1. Primary motor cortex. </a:t>
            </a:r>
          </a:p>
          <a:p>
            <a:pPr marL="0" indent="0" eaLnBrk="1" hangingPunct="1">
              <a:buClr>
                <a:schemeClr val="bg1">
                  <a:lumMod val="50000"/>
                </a:schemeClr>
              </a:buClr>
              <a:buNone/>
              <a:defRPr/>
            </a:pPr>
            <a:r>
              <a:rPr lang="en-GB" sz="1800" dirty="0">
                <a:solidFill>
                  <a:schemeClr val="bg2"/>
                </a:solidFill>
                <a:effectLst/>
              </a:rPr>
              <a:t>The primary motor cortex is located along the </a:t>
            </a:r>
            <a:r>
              <a:rPr lang="en-GB" sz="1800" b="1" u="sng" dirty="0">
                <a:solidFill>
                  <a:schemeClr val="bg2"/>
                </a:solidFill>
                <a:effectLst/>
              </a:rPr>
              <a:t>precentral gyrus of the frontal lobe</a:t>
            </a:r>
            <a:r>
              <a:rPr lang="en-GB" sz="1800" dirty="0">
                <a:solidFill>
                  <a:schemeClr val="bg2"/>
                </a:solidFill>
                <a:effectLst/>
              </a:rPr>
              <a:t>, just anterior to the primary sensory cortex. In this area are large neurons called pyramidal cells. </a:t>
            </a:r>
          </a:p>
          <a:p>
            <a:pPr marL="0" indent="0" eaLnBrk="1" hangingPunct="1">
              <a:buClr>
                <a:schemeClr val="bg1">
                  <a:lumMod val="50000"/>
                </a:schemeClr>
              </a:buClr>
              <a:buNone/>
              <a:defRPr/>
            </a:pPr>
            <a:r>
              <a:rPr lang="en-GB" sz="1800" dirty="0">
                <a:solidFill>
                  <a:schemeClr val="bg2"/>
                </a:solidFill>
                <a:effectLst/>
              </a:rPr>
              <a:t>The long axons of pyramidal cells form the massive pyramidal tracts that descend through the brain stem and spinal cord. The axons in the pyramidal tracts synapse on motor neurons to bring about precise voluntary movements of the body, especially of the forearms, fingers, and facial  muscles. The projection of the pyramidal axons is contralateral.</a:t>
            </a:r>
          </a:p>
          <a:p>
            <a:pPr marL="0" indent="0" eaLnBrk="1" hangingPunct="1">
              <a:buClr>
                <a:schemeClr val="bg1">
                  <a:lumMod val="50000"/>
                </a:schemeClr>
              </a:buClr>
              <a:buNone/>
              <a:defRPr/>
            </a:pPr>
            <a:r>
              <a:rPr lang="en-GB" sz="1800" b="1" dirty="0">
                <a:solidFill>
                  <a:schemeClr val="bg1">
                    <a:lumMod val="75000"/>
                  </a:schemeClr>
                </a:solidFill>
                <a:effectLst/>
              </a:rPr>
              <a:t>2. Premotor cortex</a:t>
            </a:r>
            <a:r>
              <a:rPr lang="en-GB" sz="1800" dirty="0">
                <a:solidFill>
                  <a:schemeClr val="bg1">
                    <a:lumMod val="75000"/>
                  </a:schemeClr>
                </a:solidFill>
                <a:effectLst/>
              </a:rPr>
              <a:t>.</a:t>
            </a:r>
            <a:br>
              <a:rPr lang="en-GB" sz="1800" dirty="0">
                <a:solidFill>
                  <a:schemeClr val="bg2"/>
                </a:solidFill>
                <a:effectLst/>
              </a:rPr>
            </a:br>
            <a:r>
              <a:rPr lang="en-GB" sz="1800" b="1" u="sng" dirty="0">
                <a:solidFill>
                  <a:schemeClr val="bg2"/>
                </a:solidFill>
                <a:effectLst/>
              </a:rPr>
              <a:t>Just anterior to the precentral gyru</a:t>
            </a:r>
            <a:r>
              <a:rPr lang="en-GB" sz="1800" b="1" dirty="0">
                <a:solidFill>
                  <a:schemeClr val="bg2"/>
                </a:solidFill>
                <a:effectLst/>
              </a:rPr>
              <a:t>s </a:t>
            </a:r>
            <a:r>
              <a:rPr lang="en-GB" sz="1800" dirty="0">
                <a:solidFill>
                  <a:schemeClr val="bg2"/>
                </a:solidFill>
                <a:effectLst/>
              </a:rPr>
              <a:t>is the premotor cortex. This region plans and coordinates complex movements and relays the plan to the primary motor cortex for implementation. </a:t>
            </a:r>
          </a:p>
          <a:p>
            <a:pPr marL="0" indent="0" eaLnBrk="1" hangingPunct="1">
              <a:buClr>
                <a:schemeClr val="bg1">
                  <a:lumMod val="50000"/>
                </a:schemeClr>
              </a:buClr>
              <a:buNone/>
              <a:defRPr/>
            </a:pPr>
            <a:r>
              <a:rPr lang="en-GB" sz="1800" dirty="0">
                <a:solidFill>
                  <a:schemeClr val="bg2"/>
                </a:solidFill>
                <a:effectLst/>
              </a:rPr>
              <a:t>The premotor cortex receives highly processed information from the sensory and multimodal regions of the cortex. Using this information, it controls voluntary actions that depend on sensory feedback about spatial relations, such as moving an arm through a maze of obstacles to grasp a hidden object or catching a high fly ball in the outfield.</a:t>
            </a:r>
            <a:endParaRPr lang="en-US" sz="1800" dirty="0">
              <a:solidFill>
                <a:schemeClr val="bg2"/>
              </a:solidFill>
              <a:effectLst/>
            </a:endParaRPr>
          </a:p>
        </p:txBody>
      </p:sp>
      <p:pic>
        <p:nvPicPr>
          <p:cNvPr id="2" name="Picture 1">
            <a:extLst>
              <a:ext uri="{FF2B5EF4-FFF2-40B4-BE49-F238E27FC236}">
                <a16:creationId xmlns:a16="http://schemas.microsoft.com/office/drawing/2014/main" id="{8B62635F-ED40-17D8-67AA-C95894F915E7}"/>
              </a:ext>
            </a:extLst>
          </p:cNvPr>
          <p:cNvPicPr>
            <a:picLocks noChangeAspect="1"/>
          </p:cNvPicPr>
          <p:nvPr/>
        </p:nvPicPr>
        <p:blipFill>
          <a:blip r:embed="rId2"/>
          <a:stretch>
            <a:fillRect/>
          </a:stretch>
        </p:blipFill>
        <p:spPr>
          <a:xfrm>
            <a:off x="179512" y="4748837"/>
            <a:ext cx="3879162" cy="2110670"/>
          </a:xfrm>
          <a:prstGeom prst="rect">
            <a:avLst/>
          </a:prstGeom>
        </p:spPr>
      </p:pic>
      <p:pic>
        <p:nvPicPr>
          <p:cNvPr id="3" name="Picture 2">
            <a:extLst>
              <a:ext uri="{FF2B5EF4-FFF2-40B4-BE49-F238E27FC236}">
                <a16:creationId xmlns:a16="http://schemas.microsoft.com/office/drawing/2014/main" id="{6CC3A0C0-5B07-640F-8166-C980906F692D}"/>
              </a:ext>
            </a:extLst>
          </p:cNvPr>
          <p:cNvPicPr>
            <a:picLocks noChangeAspect="1"/>
          </p:cNvPicPr>
          <p:nvPr/>
        </p:nvPicPr>
        <p:blipFill rotWithShape="1">
          <a:blip r:embed="rId3"/>
          <a:srcRect l="2639"/>
          <a:stretch/>
        </p:blipFill>
        <p:spPr>
          <a:xfrm>
            <a:off x="5222946" y="4814171"/>
            <a:ext cx="3600400" cy="2021102"/>
          </a:xfrm>
          <a:prstGeom prst="rect">
            <a:avLst/>
          </a:prstGeom>
        </p:spPr>
      </p:pic>
      <p:cxnSp>
        <p:nvCxnSpPr>
          <p:cNvPr id="5" name="Straight Connector 4">
            <a:extLst>
              <a:ext uri="{FF2B5EF4-FFF2-40B4-BE49-F238E27FC236}">
                <a16:creationId xmlns:a16="http://schemas.microsoft.com/office/drawing/2014/main" id="{272727BE-68D7-73EC-A529-21CDD87D40B2}"/>
              </a:ext>
            </a:extLst>
          </p:cNvPr>
          <p:cNvCxnSpPr>
            <a:cxnSpLocks/>
          </p:cNvCxnSpPr>
          <p:nvPr/>
        </p:nvCxnSpPr>
        <p:spPr bwMode="auto">
          <a:xfrm>
            <a:off x="179512" y="5013176"/>
            <a:ext cx="650946" cy="0"/>
          </a:xfrm>
          <a:prstGeom prst="line">
            <a:avLst/>
          </a:prstGeom>
          <a:solidFill>
            <a:schemeClr val="accent1"/>
          </a:solidFill>
          <a:ln w="28575" cap="flat" cmpd="sng" algn="ctr">
            <a:solidFill>
              <a:schemeClr val="accent2">
                <a:lumMod val="75000"/>
              </a:schemeClr>
            </a:solidFill>
            <a:prstDash val="solid"/>
            <a:round/>
            <a:headEnd type="none" w="med" len="med"/>
            <a:tailEnd type="none" w="med" len="med"/>
          </a:ln>
          <a:effectLst/>
        </p:spPr>
      </p:cxnSp>
      <p:cxnSp>
        <p:nvCxnSpPr>
          <p:cNvPr id="7" name="Straight Connector 6">
            <a:extLst>
              <a:ext uri="{FF2B5EF4-FFF2-40B4-BE49-F238E27FC236}">
                <a16:creationId xmlns:a16="http://schemas.microsoft.com/office/drawing/2014/main" id="{83E0C162-C458-43F2-5FFB-76FD7342DDBB}"/>
              </a:ext>
            </a:extLst>
          </p:cNvPr>
          <p:cNvCxnSpPr>
            <a:cxnSpLocks/>
          </p:cNvCxnSpPr>
          <p:nvPr/>
        </p:nvCxnSpPr>
        <p:spPr bwMode="auto">
          <a:xfrm>
            <a:off x="179512" y="5148000"/>
            <a:ext cx="650946" cy="0"/>
          </a:xfrm>
          <a:prstGeom prst="line">
            <a:avLst/>
          </a:prstGeom>
          <a:solidFill>
            <a:schemeClr val="accent1"/>
          </a:solidFill>
          <a:ln w="28575" cap="flat" cmpd="sng" algn="ctr">
            <a:solidFill>
              <a:schemeClr val="accent2">
                <a:lumMod val="75000"/>
              </a:schemeClr>
            </a:solidFill>
            <a:prstDash val="solid"/>
            <a:round/>
            <a:headEnd type="none" w="med" len="med"/>
            <a:tailEnd type="none" w="med" len="med"/>
          </a:ln>
          <a:effectLst/>
        </p:spPr>
      </p:cxnSp>
      <p:cxnSp>
        <p:nvCxnSpPr>
          <p:cNvPr id="8" name="Straight Connector 7">
            <a:extLst>
              <a:ext uri="{FF2B5EF4-FFF2-40B4-BE49-F238E27FC236}">
                <a16:creationId xmlns:a16="http://schemas.microsoft.com/office/drawing/2014/main" id="{A318F413-AEBE-2678-9FB9-4F71F11489EC}"/>
              </a:ext>
            </a:extLst>
          </p:cNvPr>
          <p:cNvCxnSpPr>
            <a:cxnSpLocks/>
          </p:cNvCxnSpPr>
          <p:nvPr/>
        </p:nvCxnSpPr>
        <p:spPr bwMode="auto">
          <a:xfrm>
            <a:off x="6156176" y="5058112"/>
            <a:ext cx="650946" cy="0"/>
          </a:xfrm>
          <a:prstGeom prst="line">
            <a:avLst/>
          </a:prstGeom>
          <a:solidFill>
            <a:schemeClr val="accent1"/>
          </a:solidFill>
          <a:ln w="28575" cap="flat" cmpd="sng" algn="ctr">
            <a:solidFill>
              <a:schemeClr val="accent2">
                <a:lumMod val="75000"/>
              </a:schemeClr>
            </a:solidFill>
            <a:prstDash val="solid"/>
            <a:round/>
            <a:headEnd type="none" w="med" len="med"/>
            <a:tailEnd type="none" w="med" len="med"/>
          </a:ln>
          <a:effectLst/>
        </p:spPr>
      </p:cxnSp>
      <p:cxnSp>
        <p:nvCxnSpPr>
          <p:cNvPr id="9" name="Straight Connector 8">
            <a:extLst>
              <a:ext uri="{FF2B5EF4-FFF2-40B4-BE49-F238E27FC236}">
                <a16:creationId xmlns:a16="http://schemas.microsoft.com/office/drawing/2014/main" id="{8115D985-4140-F05A-2568-B84DD4D351C9}"/>
              </a:ext>
            </a:extLst>
          </p:cNvPr>
          <p:cNvCxnSpPr>
            <a:cxnSpLocks/>
          </p:cNvCxnSpPr>
          <p:nvPr/>
        </p:nvCxnSpPr>
        <p:spPr bwMode="auto">
          <a:xfrm>
            <a:off x="6807122" y="5101496"/>
            <a:ext cx="650946" cy="0"/>
          </a:xfrm>
          <a:prstGeom prst="line">
            <a:avLst/>
          </a:prstGeom>
          <a:solidFill>
            <a:schemeClr val="accent1"/>
          </a:solidFill>
          <a:ln w="28575" cap="flat" cmpd="sng" algn="ctr">
            <a:solidFill>
              <a:schemeClr val="accent2">
                <a:lumMod val="75000"/>
              </a:schemeClr>
            </a:solidFill>
            <a:prstDash val="solid"/>
            <a:round/>
            <a:headEnd type="none" w="med" len="med"/>
            <a:tailEnd type="none" w="med" len="med"/>
          </a:ln>
          <a:effectLst/>
        </p:spPr>
      </p:cxnSp>
    </p:spTree>
    <p:extLst>
      <p:ext uri="{BB962C8B-B14F-4D97-AF65-F5344CB8AC3E}">
        <p14:creationId xmlns:p14="http://schemas.microsoft.com/office/powerpoint/2010/main" val="286329704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158725" name="Rectangle 5">
            <a:extLst>
              <a:ext uri="{FF2B5EF4-FFF2-40B4-BE49-F238E27FC236}">
                <a16:creationId xmlns:a16="http://schemas.microsoft.com/office/drawing/2014/main" id="{4C05A423-42A1-DE0A-7E6A-45D1BC5229E7}"/>
              </a:ext>
            </a:extLst>
          </p:cNvPr>
          <p:cNvSpPr>
            <a:spLocks noGrp="1" noChangeArrowheads="1"/>
          </p:cNvSpPr>
          <p:nvPr>
            <p:ph type="body" sz="half" idx="4294967295"/>
          </p:nvPr>
        </p:nvSpPr>
        <p:spPr>
          <a:xfrm>
            <a:off x="179388" y="188913"/>
            <a:ext cx="4679950" cy="6480175"/>
          </a:xfrm>
        </p:spPr>
        <p:txBody>
          <a:bodyPr/>
          <a:lstStyle/>
          <a:p>
            <a:pPr eaLnBrk="1" hangingPunct="1">
              <a:lnSpc>
                <a:spcPct val="80000"/>
              </a:lnSpc>
              <a:buClr>
                <a:schemeClr val="bg1">
                  <a:lumMod val="75000"/>
                </a:schemeClr>
              </a:buClr>
              <a:defRPr/>
            </a:pPr>
            <a:r>
              <a:rPr lang="en-US" sz="2400" dirty="0">
                <a:solidFill>
                  <a:schemeClr val="bg2"/>
                </a:solidFill>
                <a:effectLst/>
              </a:rPr>
              <a:t>The body is represented</a:t>
            </a:r>
            <a:r>
              <a:rPr lang="en-US" sz="2400" dirty="0">
                <a:effectLst/>
              </a:rPr>
              <a:t> </a:t>
            </a:r>
            <a:r>
              <a:rPr lang="en-US" sz="2400" dirty="0">
                <a:solidFill>
                  <a:schemeClr val="bg1">
                    <a:lumMod val="75000"/>
                  </a:schemeClr>
                </a:solidFill>
                <a:effectLst/>
              </a:rPr>
              <a:t>contralaterally</a:t>
            </a:r>
            <a:r>
              <a:rPr lang="en-US" sz="2400" dirty="0">
                <a:solidFill>
                  <a:schemeClr val="bg2"/>
                </a:solidFill>
                <a:effectLst/>
              </a:rPr>
              <a:t>, in a precise somatotopic fashion, depicted as a</a:t>
            </a:r>
            <a:r>
              <a:rPr lang="en-US" sz="2400" dirty="0">
                <a:effectLst/>
              </a:rPr>
              <a:t> </a:t>
            </a:r>
            <a:r>
              <a:rPr lang="en-US" sz="2400" dirty="0">
                <a:solidFill>
                  <a:schemeClr val="bg1">
                    <a:lumMod val="75000"/>
                  </a:schemeClr>
                </a:solidFill>
                <a:effectLst/>
              </a:rPr>
              <a:t>‘motor homunculus’</a:t>
            </a:r>
          </a:p>
          <a:p>
            <a:pPr eaLnBrk="1" hangingPunct="1">
              <a:lnSpc>
                <a:spcPct val="80000"/>
              </a:lnSpc>
              <a:buClr>
                <a:schemeClr val="bg1">
                  <a:lumMod val="75000"/>
                </a:schemeClr>
              </a:buClr>
              <a:defRPr/>
            </a:pPr>
            <a:r>
              <a:rPr lang="en-US" sz="2400" dirty="0">
                <a:solidFill>
                  <a:schemeClr val="bg2"/>
                </a:solidFill>
                <a:effectLst/>
              </a:rPr>
              <a:t>The representation of body is </a:t>
            </a:r>
            <a:r>
              <a:rPr lang="en-US" sz="2400" dirty="0">
                <a:solidFill>
                  <a:schemeClr val="bg1">
                    <a:lumMod val="75000"/>
                  </a:schemeClr>
                </a:solidFill>
                <a:effectLst/>
              </a:rPr>
              <a:t>inverted, with </a:t>
            </a:r>
            <a:r>
              <a:rPr lang="en-US" sz="2400" dirty="0">
                <a:solidFill>
                  <a:schemeClr val="bg2"/>
                </a:solidFill>
                <a:effectLst/>
              </a:rPr>
              <a:t>the head area in the most inferior part of the precentral gyrus and then progressing superiorly</a:t>
            </a:r>
          </a:p>
          <a:p>
            <a:pPr eaLnBrk="1" hangingPunct="1">
              <a:lnSpc>
                <a:spcPct val="80000"/>
              </a:lnSpc>
              <a:buClr>
                <a:schemeClr val="bg1">
                  <a:lumMod val="75000"/>
                </a:schemeClr>
              </a:buClr>
              <a:defRPr/>
            </a:pPr>
            <a:r>
              <a:rPr lang="en-US" sz="2400" dirty="0">
                <a:solidFill>
                  <a:schemeClr val="bg2"/>
                </a:solidFill>
                <a:effectLst/>
              </a:rPr>
              <a:t>The </a:t>
            </a:r>
            <a:r>
              <a:rPr lang="en-US" sz="2400" dirty="0">
                <a:solidFill>
                  <a:schemeClr val="bg1">
                    <a:lumMod val="75000"/>
                  </a:schemeClr>
                </a:solidFill>
                <a:effectLst/>
              </a:rPr>
              <a:t>lower limb is represented on the medial surface</a:t>
            </a:r>
          </a:p>
          <a:p>
            <a:pPr eaLnBrk="1" hangingPunct="1">
              <a:lnSpc>
                <a:spcPct val="80000"/>
              </a:lnSpc>
              <a:buClr>
                <a:schemeClr val="bg1">
                  <a:lumMod val="75000"/>
                </a:schemeClr>
              </a:buClr>
              <a:defRPr/>
            </a:pPr>
            <a:r>
              <a:rPr lang="en-US" sz="2400" dirty="0">
                <a:solidFill>
                  <a:schemeClr val="bg2"/>
                </a:solidFill>
                <a:effectLst/>
              </a:rPr>
              <a:t>The area of the cortex devoted to a particular body parts is proportional to </a:t>
            </a:r>
            <a:r>
              <a:rPr lang="en-US" sz="2400" dirty="0">
                <a:solidFill>
                  <a:schemeClr val="bg1">
                    <a:lumMod val="75000"/>
                  </a:schemeClr>
                </a:solidFill>
                <a:effectLst/>
              </a:rPr>
              <a:t>the degree of precision with which movements can be executed </a:t>
            </a:r>
            <a:r>
              <a:rPr lang="en-US" sz="2400" dirty="0">
                <a:solidFill>
                  <a:schemeClr val="bg2"/>
                </a:solidFill>
                <a:effectLst/>
              </a:rPr>
              <a:t>(and not to the size)</a:t>
            </a:r>
          </a:p>
          <a:p>
            <a:pPr eaLnBrk="1" hangingPunct="1">
              <a:lnSpc>
                <a:spcPct val="80000"/>
              </a:lnSpc>
              <a:buClr>
                <a:schemeClr val="bg1">
                  <a:lumMod val="75000"/>
                </a:schemeClr>
              </a:buClr>
              <a:defRPr/>
            </a:pPr>
            <a:r>
              <a:rPr lang="en-US" sz="2400" dirty="0">
                <a:solidFill>
                  <a:schemeClr val="bg2"/>
                </a:solidFill>
                <a:effectLst/>
              </a:rPr>
              <a:t>Larynx, tongue, face &amp; digits of hand are represented by relatively large regions</a:t>
            </a:r>
          </a:p>
          <a:p>
            <a:pPr eaLnBrk="1" hangingPunct="1">
              <a:lnSpc>
                <a:spcPct val="80000"/>
              </a:lnSpc>
              <a:defRPr/>
            </a:pPr>
            <a:endParaRPr lang="en-US" sz="2400" dirty="0"/>
          </a:p>
        </p:txBody>
      </p:sp>
      <p:pic>
        <p:nvPicPr>
          <p:cNvPr id="45059" name="Picture 4" descr="C:\Documents and Settings\user\My Documents\My Pictures\Copy of bnb.jpg">
            <a:extLst>
              <a:ext uri="{FF2B5EF4-FFF2-40B4-BE49-F238E27FC236}">
                <a16:creationId xmlns:a16="http://schemas.microsoft.com/office/drawing/2014/main" id="{0DA99698-39BA-8963-707F-8AF521AFE15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12007" r="50935"/>
          <a:stretch>
            <a:fillRect/>
          </a:stretch>
        </p:blipFill>
        <p:spPr bwMode="auto">
          <a:xfrm>
            <a:off x="5072063" y="1500188"/>
            <a:ext cx="3743325" cy="4467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528787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B62635F-ED40-17D8-67AA-C95894F915E7}"/>
              </a:ext>
            </a:extLst>
          </p:cNvPr>
          <p:cNvPicPr>
            <a:picLocks noChangeAspect="1"/>
          </p:cNvPicPr>
          <p:nvPr/>
        </p:nvPicPr>
        <p:blipFill>
          <a:blip r:embed="rId2"/>
          <a:stretch>
            <a:fillRect/>
          </a:stretch>
        </p:blipFill>
        <p:spPr>
          <a:xfrm>
            <a:off x="179512" y="4149080"/>
            <a:ext cx="4981444" cy="2710427"/>
          </a:xfrm>
          <a:prstGeom prst="rect">
            <a:avLst/>
          </a:prstGeom>
        </p:spPr>
      </p:pic>
      <p:sp>
        <p:nvSpPr>
          <p:cNvPr id="33794" name="Rectangle 2">
            <a:extLst>
              <a:ext uri="{FF2B5EF4-FFF2-40B4-BE49-F238E27FC236}">
                <a16:creationId xmlns:a16="http://schemas.microsoft.com/office/drawing/2014/main" id="{CA57072C-0AB9-C755-32B7-99C185D4E2D5}"/>
              </a:ext>
            </a:extLst>
          </p:cNvPr>
          <p:cNvSpPr>
            <a:spLocks noGrp="1" noChangeArrowheads="1"/>
          </p:cNvSpPr>
          <p:nvPr>
            <p:ph type="title"/>
          </p:nvPr>
        </p:nvSpPr>
        <p:spPr>
          <a:xfrm>
            <a:off x="0" y="64874"/>
            <a:ext cx="9286874" cy="587375"/>
          </a:xfrm>
        </p:spPr>
        <p:txBody>
          <a:bodyPr/>
          <a:lstStyle/>
          <a:p>
            <a:pPr algn="ctr" eaLnBrk="1" hangingPunct="1">
              <a:defRPr/>
            </a:pPr>
            <a:r>
              <a:rPr lang="en-US" altLang="en-US" sz="3600" dirty="0">
                <a:solidFill>
                  <a:schemeClr val="bg1">
                    <a:lumMod val="50000"/>
                  </a:schemeClr>
                </a:solidFill>
                <a:latin typeface="Arial Rounded MT Bold" panose="020F0704030504030204" pitchFamily="34" charset="0"/>
              </a:rPr>
              <a:t>Functional areas of the Cerebral Cortex</a:t>
            </a:r>
            <a:endParaRPr lang="en-US" altLang="en-US" sz="3600" dirty="0">
              <a:solidFill>
                <a:schemeClr val="bg1">
                  <a:lumMod val="50000"/>
                </a:schemeClr>
              </a:solidFill>
            </a:endParaRPr>
          </a:p>
        </p:txBody>
      </p:sp>
      <p:sp>
        <p:nvSpPr>
          <p:cNvPr id="139267" name="Rectangle 3">
            <a:extLst>
              <a:ext uri="{FF2B5EF4-FFF2-40B4-BE49-F238E27FC236}">
                <a16:creationId xmlns:a16="http://schemas.microsoft.com/office/drawing/2014/main" id="{D24A3692-8717-02F9-AF43-457764172581}"/>
              </a:ext>
            </a:extLst>
          </p:cNvPr>
          <p:cNvSpPr>
            <a:spLocks noGrp="1" noChangeArrowheads="1"/>
          </p:cNvSpPr>
          <p:nvPr>
            <p:ph type="body" idx="1"/>
          </p:nvPr>
        </p:nvSpPr>
        <p:spPr>
          <a:xfrm>
            <a:off x="-26670" y="623778"/>
            <a:ext cx="9143999" cy="4203625"/>
          </a:xfrm>
        </p:spPr>
        <p:txBody>
          <a:bodyPr/>
          <a:lstStyle/>
          <a:p>
            <a:pPr marL="0" indent="0" eaLnBrk="1" hangingPunct="1">
              <a:buClr>
                <a:schemeClr val="bg1">
                  <a:lumMod val="50000"/>
                </a:schemeClr>
              </a:buClr>
              <a:buNone/>
              <a:defRPr/>
            </a:pPr>
            <a:r>
              <a:rPr lang="en-GB" sz="1800" b="1" dirty="0">
                <a:solidFill>
                  <a:schemeClr val="bg1">
                    <a:lumMod val="75000"/>
                  </a:schemeClr>
                </a:solidFill>
                <a:effectLst/>
              </a:rPr>
              <a:t>3. </a:t>
            </a:r>
            <a:r>
              <a:rPr lang="en-GB" sz="1800" b="1" dirty="0">
                <a:solidFill>
                  <a:schemeClr val="accent2">
                    <a:lumMod val="75000"/>
                  </a:schemeClr>
                </a:solidFill>
                <a:effectLst/>
              </a:rPr>
              <a:t>Frontal eye field. </a:t>
            </a:r>
          </a:p>
          <a:p>
            <a:pPr marL="0" indent="0" eaLnBrk="1" hangingPunct="1">
              <a:buClr>
                <a:schemeClr val="bg1">
                  <a:lumMod val="50000"/>
                </a:schemeClr>
              </a:buClr>
              <a:buNone/>
              <a:defRPr/>
            </a:pPr>
            <a:r>
              <a:rPr lang="en-GB" sz="1800" dirty="0">
                <a:solidFill>
                  <a:schemeClr val="bg2"/>
                </a:solidFill>
                <a:effectLst/>
              </a:rPr>
              <a:t>The frontal eye field lies </a:t>
            </a:r>
            <a:r>
              <a:rPr lang="en-GB" sz="1800" b="1" dirty="0">
                <a:solidFill>
                  <a:schemeClr val="bg2"/>
                </a:solidFill>
                <a:effectLst/>
              </a:rPr>
              <a:t>anterior to the premotor cortex - </a:t>
            </a:r>
            <a:r>
              <a:rPr lang="en-US" altLang="en-US" sz="1800" b="1" u="sng" dirty="0">
                <a:solidFill>
                  <a:schemeClr val="bg2"/>
                </a:solidFill>
                <a:effectLst/>
                <a:latin typeface="Constantia" panose="02030602050306030303" pitchFamily="18" charset="0"/>
              </a:rPr>
              <a:t>gyrus frontalis </a:t>
            </a:r>
            <a:r>
              <a:rPr lang="en-US" altLang="en-US" sz="1800" b="1" u="sng" dirty="0" err="1">
                <a:solidFill>
                  <a:schemeClr val="bg2"/>
                </a:solidFill>
                <a:effectLst/>
                <a:latin typeface="Constantia" panose="02030602050306030303" pitchFamily="18" charset="0"/>
              </a:rPr>
              <a:t>medius</a:t>
            </a:r>
            <a:r>
              <a:rPr lang="en-US" altLang="en-US" sz="1800" b="1" u="sng" dirty="0">
                <a:solidFill>
                  <a:schemeClr val="bg2"/>
                </a:solidFill>
                <a:effectLst/>
                <a:latin typeface="Constantia" panose="02030602050306030303" pitchFamily="18" charset="0"/>
              </a:rPr>
              <a:t> </a:t>
            </a:r>
            <a:r>
              <a:rPr lang="sr-Cyrl-CS" altLang="en-US" sz="1800" b="1" u="sng" dirty="0">
                <a:solidFill>
                  <a:schemeClr val="bg2"/>
                </a:solidFill>
                <a:effectLst/>
                <a:latin typeface="Constantia" panose="02030602050306030303" pitchFamily="18" charset="0"/>
              </a:rPr>
              <a:t>(</a:t>
            </a:r>
            <a:r>
              <a:rPr lang="en-GB" altLang="en-US" sz="1800" b="1" u="sng" dirty="0">
                <a:solidFill>
                  <a:schemeClr val="bg2"/>
                </a:solidFill>
                <a:effectLst/>
                <a:latin typeface="Constantia" panose="02030602050306030303" pitchFamily="18" charset="0"/>
              </a:rPr>
              <a:t>posterior part</a:t>
            </a:r>
            <a:r>
              <a:rPr lang="sr-Cyrl-CS" altLang="en-US" sz="1800" b="1" dirty="0">
                <a:solidFill>
                  <a:schemeClr val="bg2"/>
                </a:solidFill>
                <a:effectLst/>
                <a:latin typeface="Constantia" panose="02030602050306030303" pitchFamily="18" charset="0"/>
              </a:rPr>
              <a:t>) – </a:t>
            </a:r>
            <a:r>
              <a:rPr lang="en-GB" altLang="en-US" sz="1800" b="1" dirty="0">
                <a:solidFill>
                  <a:schemeClr val="bg2"/>
                </a:solidFill>
                <a:effectLst/>
                <a:latin typeface="Constantia" panose="02030602050306030303" pitchFamily="18" charset="0"/>
              </a:rPr>
              <a:t>part of Brodman </a:t>
            </a:r>
            <a:r>
              <a:rPr lang="en-US" altLang="en-US" sz="1800" b="1" dirty="0">
                <a:solidFill>
                  <a:schemeClr val="bg2"/>
                </a:solidFill>
                <a:effectLst/>
                <a:latin typeface="Constantia" panose="02030602050306030303" pitchFamily="18" charset="0"/>
              </a:rPr>
              <a:t>area 8 </a:t>
            </a:r>
            <a:r>
              <a:rPr lang="en-GB" sz="1800" dirty="0">
                <a:solidFill>
                  <a:schemeClr val="bg2"/>
                </a:solidFill>
                <a:effectLst/>
              </a:rPr>
              <a:t>. It controls voluntary movements of the eyes, especially when one looks quickly at something, as when the eyes follow a moving object.</a:t>
            </a:r>
          </a:p>
          <a:p>
            <a:pPr marL="0" indent="0" eaLnBrk="1" hangingPunct="1">
              <a:buClr>
                <a:schemeClr val="bg1">
                  <a:lumMod val="50000"/>
                </a:schemeClr>
              </a:buClr>
              <a:buNone/>
              <a:defRPr/>
            </a:pPr>
            <a:r>
              <a:rPr lang="en-GB" sz="1800" b="1" dirty="0">
                <a:solidFill>
                  <a:schemeClr val="accent2">
                    <a:lumMod val="75000"/>
                  </a:schemeClr>
                </a:solidFill>
                <a:effectLst/>
              </a:rPr>
              <a:t>4. Broca’s area. </a:t>
            </a:r>
          </a:p>
          <a:p>
            <a:pPr marL="0" indent="0" eaLnBrk="1" hangingPunct="1">
              <a:buClr>
                <a:schemeClr val="bg1">
                  <a:lumMod val="50000"/>
                </a:schemeClr>
              </a:buClr>
              <a:buNone/>
              <a:defRPr/>
            </a:pPr>
            <a:r>
              <a:rPr lang="en-GB" sz="1800" dirty="0">
                <a:solidFill>
                  <a:schemeClr val="bg2"/>
                </a:solidFill>
                <a:effectLst/>
              </a:rPr>
              <a:t>The motor area known as Broca’s area lies </a:t>
            </a:r>
            <a:r>
              <a:rPr lang="en-GB" sz="1800" b="1" dirty="0">
                <a:solidFill>
                  <a:schemeClr val="bg2"/>
                </a:solidFill>
                <a:effectLst/>
              </a:rPr>
              <a:t>anterior to the inferior part of the premotor cortex in the left, or language-dominant, cerebral hemisphere - </a:t>
            </a:r>
            <a:r>
              <a:rPr lang="en-US" altLang="en-US" sz="1800" b="1" u="sng" dirty="0">
                <a:solidFill>
                  <a:schemeClr val="bg2"/>
                </a:solidFill>
                <a:effectLst/>
                <a:latin typeface="Constantia" panose="02030602050306030303" pitchFamily="18" charset="0"/>
              </a:rPr>
              <a:t>gyrus frontalis inferior</a:t>
            </a:r>
            <a:r>
              <a:rPr lang="en-GB" sz="1800" b="1" dirty="0">
                <a:solidFill>
                  <a:schemeClr val="bg2"/>
                </a:solidFill>
                <a:effectLst/>
              </a:rPr>
              <a:t>.</a:t>
            </a:r>
            <a:r>
              <a:rPr lang="en-GB" sz="1800" dirty="0">
                <a:solidFill>
                  <a:schemeClr val="bg2"/>
                </a:solidFill>
                <a:effectLst/>
              </a:rPr>
              <a:t> </a:t>
            </a:r>
            <a:br>
              <a:rPr lang="en-GB" sz="1800" dirty="0">
                <a:solidFill>
                  <a:schemeClr val="bg2"/>
                </a:solidFill>
                <a:effectLst/>
              </a:rPr>
            </a:br>
            <a:r>
              <a:rPr lang="en-GB" sz="1800" dirty="0">
                <a:solidFill>
                  <a:schemeClr val="bg2"/>
                </a:solidFill>
                <a:effectLst/>
              </a:rPr>
              <a:t>It controls the motor movements necessary for speaking. This area is extensively connected to the language comprehension areas in the posterior association area. The corresponding region in the right, or intuitive-emotional, hemisphere controls the emotional overtones given to spoken words. </a:t>
            </a:r>
          </a:p>
          <a:p>
            <a:pPr marL="0" indent="0" eaLnBrk="1" hangingPunct="1">
              <a:buClr>
                <a:schemeClr val="bg1">
                  <a:lumMod val="50000"/>
                </a:schemeClr>
              </a:buClr>
              <a:buNone/>
              <a:defRPr/>
            </a:pPr>
            <a:r>
              <a:rPr lang="en-GB" sz="1800" dirty="0">
                <a:solidFill>
                  <a:schemeClr val="bg2"/>
                </a:solidFill>
                <a:effectLst/>
              </a:rPr>
              <a:t>People with damage to Broca’s area exhibit deliberate, nonfluent speech with impaired articulation but can understand most aspects of the speech of others.</a:t>
            </a:r>
            <a:endParaRPr lang="en-US" sz="1800" dirty="0">
              <a:solidFill>
                <a:schemeClr val="bg2"/>
              </a:solidFill>
              <a:effectLst/>
            </a:endParaRPr>
          </a:p>
        </p:txBody>
      </p:sp>
      <p:pic>
        <p:nvPicPr>
          <p:cNvPr id="3" name="Picture 2">
            <a:extLst>
              <a:ext uri="{FF2B5EF4-FFF2-40B4-BE49-F238E27FC236}">
                <a16:creationId xmlns:a16="http://schemas.microsoft.com/office/drawing/2014/main" id="{6CC3A0C0-5B07-640F-8166-C980906F692D}"/>
              </a:ext>
            </a:extLst>
          </p:cNvPr>
          <p:cNvPicPr>
            <a:picLocks noChangeAspect="1"/>
          </p:cNvPicPr>
          <p:nvPr/>
        </p:nvPicPr>
        <p:blipFill rotWithShape="1">
          <a:blip r:embed="rId3"/>
          <a:srcRect l="2639"/>
          <a:stretch/>
        </p:blipFill>
        <p:spPr>
          <a:xfrm>
            <a:off x="5111552" y="4254490"/>
            <a:ext cx="4032448" cy="2263634"/>
          </a:xfrm>
          <a:prstGeom prst="rect">
            <a:avLst/>
          </a:prstGeom>
        </p:spPr>
      </p:pic>
      <p:cxnSp>
        <p:nvCxnSpPr>
          <p:cNvPr id="5" name="Straight Connector 4">
            <a:extLst>
              <a:ext uri="{FF2B5EF4-FFF2-40B4-BE49-F238E27FC236}">
                <a16:creationId xmlns:a16="http://schemas.microsoft.com/office/drawing/2014/main" id="{272727BE-68D7-73EC-A529-21CDD87D40B2}"/>
              </a:ext>
            </a:extLst>
          </p:cNvPr>
          <p:cNvCxnSpPr>
            <a:cxnSpLocks/>
          </p:cNvCxnSpPr>
          <p:nvPr/>
        </p:nvCxnSpPr>
        <p:spPr bwMode="auto">
          <a:xfrm>
            <a:off x="179512" y="4852019"/>
            <a:ext cx="650946" cy="0"/>
          </a:xfrm>
          <a:prstGeom prst="line">
            <a:avLst/>
          </a:prstGeom>
          <a:solidFill>
            <a:schemeClr val="accent1"/>
          </a:solidFill>
          <a:ln w="28575" cap="flat" cmpd="sng" algn="ctr">
            <a:solidFill>
              <a:schemeClr val="accent2">
                <a:lumMod val="75000"/>
              </a:schemeClr>
            </a:solidFill>
            <a:prstDash val="solid"/>
            <a:round/>
            <a:headEnd type="none" w="med" len="med"/>
            <a:tailEnd type="none" w="med" len="med"/>
          </a:ln>
          <a:effectLst/>
        </p:spPr>
      </p:cxnSp>
      <p:cxnSp>
        <p:nvCxnSpPr>
          <p:cNvPr id="7" name="Straight Connector 6">
            <a:extLst>
              <a:ext uri="{FF2B5EF4-FFF2-40B4-BE49-F238E27FC236}">
                <a16:creationId xmlns:a16="http://schemas.microsoft.com/office/drawing/2014/main" id="{83E0C162-C458-43F2-5FFB-76FD7342DDBB}"/>
              </a:ext>
            </a:extLst>
          </p:cNvPr>
          <p:cNvCxnSpPr>
            <a:cxnSpLocks/>
          </p:cNvCxnSpPr>
          <p:nvPr/>
        </p:nvCxnSpPr>
        <p:spPr bwMode="auto">
          <a:xfrm>
            <a:off x="179512" y="5058112"/>
            <a:ext cx="650946" cy="0"/>
          </a:xfrm>
          <a:prstGeom prst="line">
            <a:avLst/>
          </a:prstGeom>
          <a:solidFill>
            <a:schemeClr val="accent1"/>
          </a:solidFill>
          <a:ln w="28575" cap="flat" cmpd="sng" algn="ctr">
            <a:solidFill>
              <a:schemeClr val="accent2">
                <a:lumMod val="75000"/>
              </a:schemeClr>
            </a:solidFill>
            <a:prstDash val="solid"/>
            <a:round/>
            <a:headEnd type="none" w="med" len="med"/>
            <a:tailEnd type="none" w="med" len="med"/>
          </a:ln>
          <a:effectLst/>
        </p:spPr>
      </p:cxnSp>
      <p:cxnSp>
        <p:nvCxnSpPr>
          <p:cNvPr id="8" name="Straight Connector 7">
            <a:extLst>
              <a:ext uri="{FF2B5EF4-FFF2-40B4-BE49-F238E27FC236}">
                <a16:creationId xmlns:a16="http://schemas.microsoft.com/office/drawing/2014/main" id="{A318F413-AEBE-2678-9FB9-4F71F11489EC}"/>
              </a:ext>
            </a:extLst>
          </p:cNvPr>
          <p:cNvCxnSpPr>
            <a:cxnSpLocks/>
          </p:cNvCxnSpPr>
          <p:nvPr/>
        </p:nvCxnSpPr>
        <p:spPr bwMode="auto">
          <a:xfrm>
            <a:off x="5160956" y="4941168"/>
            <a:ext cx="650946" cy="0"/>
          </a:xfrm>
          <a:prstGeom prst="line">
            <a:avLst/>
          </a:prstGeom>
          <a:solidFill>
            <a:schemeClr val="accent1"/>
          </a:solidFill>
          <a:ln w="28575" cap="flat" cmpd="sng" algn="ctr">
            <a:solidFill>
              <a:schemeClr val="accent2">
                <a:lumMod val="75000"/>
              </a:schemeClr>
            </a:solidFill>
            <a:prstDash val="solid"/>
            <a:round/>
            <a:headEnd type="none" w="med" len="med"/>
            <a:tailEnd type="none" w="med" len="med"/>
          </a:ln>
          <a:effectLst/>
        </p:spPr>
      </p:cxnSp>
    </p:spTree>
    <p:extLst>
      <p:ext uri="{BB962C8B-B14F-4D97-AF65-F5344CB8AC3E}">
        <p14:creationId xmlns:p14="http://schemas.microsoft.com/office/powerpoint/2010/main" val="6790146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showMasterPhAnim="0">
  <p:cSld>
    <p:bg>
      <p:bgPr>
        <a:solidFill>
          <a:srgbClr val="0D0D0D"/>
        </a:solidFill>
        <a:effectLst/>
      </p:bgPr>
    </p:bg>
    <p:spTree>
      <p:nvGrpSpPr>
        <p:cNvPr id="1" name=""/>
        <p:cNvGrpSpPr/>
        <p:nvPr/>
      </p:nvGrpSpPr>
      <p:grpSpPr>
        <a:xfrm>
          <a:off x="0" y="0"/>
          <a:ext cx="0" cy="0"/>
          <a:chOff x="0" y="0"/>
          <a:chExt cx="0" cy="0"/>
        </a:xfrm>
      </p:grpSpPr>
      <p:pic>
        <p:nvPicPr>
          <p:cNvPr id="20482" name="Picture 11" descr="C:\Documents and Settings\user\Desktop\wm.gm.jpg">
            <a:extLst>
              <a:ext uri="{FF2B5EF4-FFF2-40B4-BE49-F238E27FC236}">
                <a16:creationId xmlns:a16="http://schemas.microsoft.com/office/drawing/2014/main" id="{020DDD75-77A0-06B6-0151-24E0AD605E6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86250" y="571500"/>
            <a:ext cx="4652963" cy="569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1861" name="Rectangle 5">
            <a:extLst>
              <a:ext uri="{FF2B5EF4-FFF2-40B4-BE49-F238E27FC236}">
                <a16:creationId xmlns:a16="http://schemas.microsoft.com/office/drawing/2014/main" id="{0FFF7BBD-94C5-09C4-F27F-F22B55FCE4F3}"/>
              </a:ext>
            </a:extLst>
          </p:cNvPr>
          <p:cNvSpPr>
            <a:spLocks noGrp="1" noChangeArrowheads="1"/>
          </p:cNvSpPr>
          <p:nvPr>
            <p:ph type="body" sz="half" idx="4294967295"/>
          </p:nvPr>
        </p:nvSpPr>
        <p:spPr>
          <a:xfrm>
            <a:off x="214313" y="428625"/>
            <a:ext cx="4357687" cy="6000750"/>
          </a:xfrm>
        </p:spPr>
        <p:txBody>
          <a:bodyPr/>
          <a:lstStyle/>
          <a:p>
            <a:pPr eaLnBrk="1" hangingPunct="1">
              <a:defRPr/>
            </a:pPr>
            <a:r>
              <a:rPr lang="en-US" sz="2400" dirty="0"/>
              <a:t>The </a:t>
            </a:r>
            <a:r>
              <a:rPr lang="en-US" sz="2400" b="1" dirty="0">
                <a:solidFill>
                  <a:srgbClr val="FF0000"/>
                </a:solidFill>
              </a:rPr>
              <a:t>structure of cerebral </a:t>
            </a:r>
            <a:r>
              <a:rPr lang="en-US" sz="2400" b="1" dirty="0" err="1">
                <a:solidFill>
                  <a:srgbClr val="FF0000"/>
                </a:solidFill>
              </a:rPr>
              <a:t>hemipheres</a:t>
            </a:r>
            <a:r>
              <a:rPr lang="en-US" sz="2400" dirty="0"/>
              <a:t> includes:</a:t>
            </a:r>
          </a:p>
          <a:p>
            <a:pPr lvl="1" eaLnBrk="1" hangingPunct="1">
              <a:defRPr/>
            </a:pPr>
            <a:r>
              <a:rPr lang="en-US" sz="2400" dirty="0"/>
              <a:t>Superficial layer of grey matter, the </a:t>
            </a:r>
            <a:r>
              <a:rPr lang="en-US" sz="2400" b="1" u="sng" dirty="0">
                <a:solidFill>
                  <a:srgbClr val="FF66FF"/>
                </a:solidFill>
                <a:effectLst/>
              </a:rPr>
              <a:t>cerebral cortex</a:t>
            </a:r>
          </a:p>
          <a:p>
            <a:pPr lvl="1" eaLnBrk="1" hangingPunct="1">
              <a:defRPr/>
            </a:pPr>
            <a:r>
              <a:rPr lang="en-US" sz="2400" dirty="0"/>
              <a:t>Deeper to the cortex, axons running to and from the cells of the cortex form an extensive mass of </a:t>
            </a:r>
            <a:r>
              <a:rPr lang="en-US" sz="2400" b="1" u="sng" dirty="0">
                <a:solidFill>
                  <a:srgbClr val="FF66FF"/>
                </a:solidFill>
                <a:effectLst>
                  <a:outerShdw blurRad="38100" dist="38100" dir="2700000" algn="tl">
                    <a:srgbClr val="000000">
                      <a:alpha val="43137"/>
                    </a:srgbClr>
                  </a:outerShdw>
                </a:effectLst>
              </a:rPr>
              <a:t>white matter</a:t>
            </a:r>
          </a:p>
          <a:p>
            <a:pPr lvl="1" eaLnBrk="1" hangingPunct="1">
              <a:defRPr/>
            </a:pPr>
            <a:r>
              <a:rPr lang="en-US" sz="2400" dirty="0" err="1"/>
              <a:t>Burried</a:t>
            </a:r>
            <a:r>
              <a:rPr lang="en-US" sz="2400" dirty="0"/>
              <a:t> within the white matter lie a number of </a:t>
            </a:r>
            <a:r>
              <a:rPr lang="en-US" sz="2400" dirty="0">
                <a:solidFill>
                  <a:srgbClr val="FF66FF"/>
                </a:solidFill>
              </a:rPr>
              <a:t>nuclear masses (caudate, </a:t>
            </a:r>
            <a:r>
              <a:rPr lang="en-US" sz="2400" dirty="0" err="1">
                <a:solidFill>
                  <a:srgbClr val="FF66FF"/>
                </a:solidFill>
              </a:rPr>
              <a:t>putamen</a:t>
            </a:r>
            <a:r>
              <a:rPr lang="en-US" sz="2400" dirty="0">
                <a:solidFill>
                  <a:srgbClr val="FF66FF"/>
                </a:solidFill>
              </a:rPr>
              <a:t>, </a:t>
            </a:r>
            <a:r>
              <a:rPr lang="en-US" sz="2400" dirty="0" err="1">
                <a:solidFill>
                  <a:srgbClr val="FF66FF"/>
                </a:solidFill>
              </a:rPr>
              <a:t>globus</a:t>
            </a:r>
            <a:r>
              <a:rPr lang="en-US" sz="2400" dirty="0">
                <a:solidFill>
                  <a:srgbClr val="FF66FF"/>
                </a:solidFill>
              </a:rPr>
              <a:t> </a:t>
            </a:r>
            <a:r>
              <a:rPr lang="en-US" sz="2400" dirty="0" err="1">
                <a:solidFill>
                  <a:srgbClr val="FF66FF"/>
                </a:solidFill>
              </a:rPr>
              <a:t>pallidus</a:t>
            </a:r>
            <a:r>
              <a:rPr lang="en-US" sz="2400" dirty="0">
                <a:solidFill>
                  <a:srgbClr val="FF66FF"/>
                </a:solidFill>
              </a:rPr>
              <a:t>) collectively known as the </a:t>
            </a:r>
            <a:r>
              <a:rPr lang="en-US" sz="2400" b="1" u="sng" dirty="0">
                <a:solidFill>
                  <a:srgbClr val="FF66FF"/>
                </a:solidFill>
                <a:effectLst/>
              </a:rPr>
              <a:t>basal ganglia</a:t>
            </a:r>
          </a:p>
        </p:txBody>
      </p:sp>
      <p:sp>
        <p:nvSpPr>
          <p:cNvPr id="20484" name="Text Box 11">
            <a:extLst>
              <a:ext uri="{FF2B5EF4-FFF2-40B4-BE49-F238E27FC236}">
                <a16:creationId xmlns:a16="http://schemas.microsoft.com/office/drawing/2014/main" id="{847FE240-4114-D45E-9C2B-9F710B0713A6}"/>
              </a:ext>
            </a:extLst>
          </p:cNvPr>
          <p:cNvSpPr txBox="1">
            <a:spLocks noChangeArrowheads="1"/>
          </p:cNvSpPr>
          <p:nvPr/>
        </p:nvSpPr>
        <p:spPr bwMode="auto">
          <a:xfrm>
            <a:off x="4714875" y="785813"/>
            <a:ext cx="107156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75000"/>
              <a:buFont typeface="Wingdings" panose="05000000000000000000" pitchFamily="2" charset="2"/>
              <a:buChar char="n"/>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chemeClr val="folHlink"/>
              </a:buClr>
              <a:buSzPct val="60000"/>
              <a:buFont typeface="Wingdings" panose="05000000000000000000" pitchFamily="2" charset="2"/>
              <a:buChar char="u"/>
              <a:defRPr sz="32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chemeClr val="tx2"/>
              </a:buClr>
              <a:buSzPct val="60000"/>
              <a:buFont typeface="Wingdings" panose="05000000000000000000" pitchFamily="2" charset="2"/>
              <a:buChar char="t"/>
              <a:defRPr sz="32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ClrTx/>
              <a:buSzTx/>
              <a:buFontTx/>
              <a:buNone/>
            </a:pPr>
            <a:r>
              <a:rPr lang="en-US" altLang="en-US" sz="2000" b="1">
                <a:solidFill>
                  <a:srgbClr val="FFFF00"/>
                </a:solidFill>
              </a:rPr>
              <a:t>Cortex</a:t>
            </a:r>
          </a:p>
        </p:txBody>
      </p:sp>
      <p:sp>
        <p:nvSpPr>
          <p:cNvPr id="20485" name="Line 14">
            <a:extLst>
              <a:ext uri="{FF2B5EF4-FFF2-40B4-BE49-F238E27FC236}">
                <a16:creationId xmlns:a16="http://schemas.microsoft.com/office/drawing/2014/main" id="{938506D4-4C55-756B-257F-03E94945F652}"/>
              </a:ext>
            </a:extLst>
          </p:cNvPr>
          <p:cNvSpPr>
            <a:spLocks noChangeShapeType="1"/>
          </p:cNvSpPr>
          <p:nvPr/>
        </p:nvSpPr>
        <p:spPr bwMode="auto">
          <a:xfrm>
            <a:off x="5286375" y="1143000"/>
            <a:ext cx="571500" cy="285750"/>
          </a:xfrm>
          <a:prstGeom prst="line">
            <a:avLst/>
          </a:prstGeom>
          <a:noFill/>
          <a:ln w="38100">
            <a:solidFill>
              <a:srgbClr val="FF3300"/>
            </a:solidFill>
            <a:round/>
            <a:headEnd/>
            <a:tailEnd type="triangle" w="med" len="med"/>
          </a:ln>
          <a:extLst>
            <a:ext uri="{909E8E84-426E-40DD-AFC4-6F175D3DCCD1}">
              <a14:hiddenFill xmlns:a14="http://schemas.microsoft.com/office/drawing/2010/main">
                <a:noFill/>
              </a14:hiddenFill>
            </a:ext>
          </a:extLst>
        </p:spPr>
        <p:txBody>
          <a:bodyPr wrap="none"/>
          <a:lstStyle/>
          <a:p>
            <a:endParaRPr lang="en-GB"/>
          </a:p>
        </p:txBody>
      </p:sp>
      <p:sp>
        <p:nvSpPr>
          <p:cNvPr id="20486" name="Text Box 11">
            <a:extLst>
              <a:ext uri="{FF2B5EF4-FFF2-40B4-BE49-F238E27FC236}">
                <a16:creationId xmlns:a16="http://schemas.microsoft.com/office/drawing/2014/main" id="{AE3F1B21-C0BA-CB3B-C94C-3EFBBF7203B3}"/>
              </a:ext>
            </a:extLst>
          </p:cNvPr>
          <p:cNvSpPr txBox="1">
            <a:spLocks noChangeArrowheads="1"/>
          </p:cNvSpPr>
          <p:nvPr/>
        </p:nvSpPr>
        <p:spPr bwMode="auto">
          <a:xfrm>
            <a:off x="7786688" y="928688"/>
            <a:ext cx="107156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75000"/>
              <a:buFont typeface="Wingdings" panose="05000000000000000000" pitchFamily="2" charset="2"/>
              <a:buChar char="n"/>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chemeClr val="folHlink"/>
              </a:buClr>
              <a:buSzPct val="60000"/>
              <a:buFont typeface="Wingdings" panose="05000000000000000000" pitchFamily="2" charset="2"/>
              <a:buChar char="u"/>
              <a:defRPr sz="32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chemeClr val="tx2"/>
              </a:buClr>
              <a:buSzPct val="60000"/>
              <a:buFont typeface="Wingdings" panose="05000000000000000000" pitchFamily="2" charset="2"/>
              <a:buChar char="t"/>
              <a:defRPr sz="32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9pPr>
          </a:lstStyle>
          <a:p>
            <a:pPr eaLnBrk="1" hangingPunct="1">
              <a:spcBef>
                <a:spcPct val="50000"/>
              </a:spcBef>
              <a:buClrTx/>
              <a:buSzTx/>
              <a:buFontTx/>
              <a:buNone/>
            </a:pPr>
            <a:r>
              <a:rPr lang="en-US" altLang="en-US" sz="2000" b="1">
                <a:solidFill>
                  <a:srgbClr val="FFFF00"/>
                </a:solidFill>
              </a:rPr>
              <a:t>Basal ganglia</a:t>
            </a:r>
          </a:p>
        </p:txBody>
      </p:sp>
      <p:sp>
        <p:nvSpPr>
          <p:cNvPr id="20487" name="Line 14">
            <a:extLst>
              <a:ext uri="{FF2B5EF4-FFF2-40B4-BE49-F238E27FC236}">
                <a16:creationId xmlns:a16="http://schemas.microsoft.com/office/drawing/2014/main" id="{4AD5A34E-6FA1-2985-B3D5-AE39703A42BD}"/>
              </a:ext>
            </a:extLst>
          </p:cNvPr>
          <p:cNvSpPr>
            <a:spLocks noChangeShapeType="1"/>
          </p:cNvSpPr>
          <p:nvPr/>
        </p:nvSpPr>
        <p:spPr bwMode="auto">
          <a:xfrm flipH="1">
            <a:off x="7286625" y="1643063"/>
            <a:ext cx="928688" cy="1071562"/>
          </a:xfrm>
          <a:prstGeom prst="line">
            <a:avLst/>
          </a:prstGeom>
          <a:noFill/>
          <a:ln w="38100">
            <a:solidFill>
              <a:srgbClr val="FF3300"/>
            </a:solidFill>
            <a:round/>
            <a:headEnd/>
            <a:tailEnd type="triangle" w="med" len="med"/>
          </a:ln>
          <a:extLst>
            <a:ext uri="{909E8E84-426E-40DD-AFC4-6F175D3DCCD1}">
              <a14:hiddenFill xmlns:a14="http://schemas.microsoft.com/office/drawing/2010/main">
                <a:noFill/>
              </a14:hiddenFill>
            </a:ext>
          </a:extLst>
        </p:spPr>
        <p:txBody>
          <a:bodyPr wrap="none"/>
          <a:lstStyle/>
          <a:p>
            <a:endParaRPr lang="en-GB"/>
          </a:p>
        </p:txBody>
      </p:sp>
      <p:sp>
        <p:nvSpPr>
          <p:cNvPr id="20488" name="Line 14">
            <a:extLst>
              <a:ext uri="{FF2B5EF4-FFF2-40B4-BE49-F238E27FC236}">
                <a16:creationId xmlns:a16="http://schemas.microsoft.com/office/drawing/2014/main" id="{CAABF8EE-43EB-4CAE-9430-23EAC566EEE1}"/>
              </a:ext>
            </a:extLst>
          </p:cNvPr>
          <p:cNvSpPr>
            <a:spLocks noChangeShapeType="1"/>
          </p:cNvSpPr>
          <p:nvPr/>
        </p:nvSpPr>
        <p:spPr bwMode="auto">
          <a:xfrm flipH="1">
            <a:off x="7072313" y="1643063"/>
            <a:ext cx="1143000" cy="714375"/>
          </a:xfrm>
          <a:prstGeom prst="line">
            <a:avLst/>
          </a:prstGeom>
          <a:noFill/>
          <a:ln w="38100">
            <a:solidFill>
              <a:srgbClr val="FF3300"/>
            </a:solidFill>
            <a:round/>
            <a:headEnd/>
            <a:tailEnd type="triangle" w="med" len="med"/>
          </a:ln>
          <a:extLst>
            <a:ext uri="{909E8E84-426E-40DD-AFC4-6F175D3DCCD1}">
              <a14:hiddenFill xmlns:a14="http://schemas.microsoft.com/office/drawing/2010/main">
                <a:noFill/>
              </a14:hiddenFill>
            </a:ext>
          </a:extLst>
        </p:spPr>
        <p:txBody>
          <a:bodyPr wrap="none"/>
          <a:lstStyle/>
          <a:p>
            <a:endParaRPr lang="en-GB"/>
          </a:p>
        </p:txBody>
      </p:sp>
      <p:sp>
        <p:nvSpPr>
          <p:cNvPr id="20489" name="Line 14">
            <a:extLst>
              <a:ext uri="{FF2B5EF4-FFF2-40B4-BE49-F238E27FC236}">
                <a16:creationId xmlns:a16="http://schemas.microsoft.com/office/drawing/2014/main" id="{0453B256-464C-F6F1-71EE-6E236DBA0BD6}"/>
              </a:ext>
            </a:extLst>
          </p:cNvPr>
          <p:cNvSpPr>
            <a:spLocks noChangeShapeType="1"/>
          </p:cNvSpPr>
          <p:nvPr/>
        </p:nvSpPr>
        <p:spPr bwMode="auto">
          <a:xfrm>
            <a:off x="5311775" y="1143000"/>
            <a:ext cx="46038" cy="857250"/>
          </a:xfrm>
          <a:prstGeom prst="line">
            <a:avLst/>
          </a:prstGeom>
          <a:noFill/>
          <a:ln w="38100">
            <a:solidFill>
              <a:srgbClr val="FF3300"/>
            </a:solidFill>
            <a:round/>
            <a:headEnd/>
            <a:tailEnd type="triangle" w="med" len="med"/>
          </a:ln>
          <a:extLst>
            <a:ext uri="{909E8E84-426E-40DD-AFC4-6F175D3DCCD1}">
              <a14:hiddenFill xmlns:a14="http://schemas.microsoft.com/office/drawing/2010/main">
                <a:noFill/>
              </a14:hiddenFill>
            </a:ext>
          </a:extLst>
        </p:spPr>
        <p:txBody>
          <a:bodyPr wrap="none"/>
          <a:lstStyle/>
          <a:p>
            <a:endParaRPr lang="en-GB"/>
          </a:p>
        </p:txBody>
      </p:sp>
      <p:sp>
        <p:nvSpPr>
          <p:cNvPr id="17" name="Text Box 12">
            <a:extLst>
              <a:ext uri="{FF2B5EF4-FFF2-40B4-BE49-F238E27FC236}">
                <a16:creationId xmlns:a16="http://schemas.microsoft.com/office/drawing/2014/main" id="{E9293223-40DE-428F-EBA2-54E71F01ADA7}"/>
              </a:ext>
            </a:extLst>
          </p:cNvPr>
          <p:cNvSpPr txBox="1">
            <a:spLocks noChangeArrowheads="1"/>
          </p:cNvSpPr>
          <p:nvPr/>
        </p:nvSpPr>
        <p:spPr bwMode="auto">
          <a:xfrm>
            <a:off x="5429250" y="2214563"/>
            <a:ext cx="857250" cy="369887"/>
          </a:xfrm>
          <a:prstGeom prst="rect">
            <a:avLst/>
          </a:prstGeom>
          <a:noFill/>
          <a:ln w="9525">
            <a:noFill/>
            <a:miter lim="800000"/>
            <a:headEnd/>
            <a:tailEnd/>
          </a:ln>
        </p:spPr>
        <p:txBody>
          <a:bodyPr>
            <a:spAutoFit/>
          </a:bodyPr>
          <a:lstStyle/>
          <a:p>
            <a:pPr eaLnBrk="1" hangingPunct="1">
              <a:spcBef>
                <a:spcPct val="50000"/>
              </a:spcBef>
              <a:defRPr/>
            </a:pPr>
            <a:r>
              <a:rPr lang="en-US" sz="1800" b="1" dirty="0">
                <a:solidFill>
                  <a:srgbClr val="FF3300"/>
                </a:solidFill>
                <a:effectLst>
                  <a:outerShdw blurRad="38100" dist="38100" dir="2700000" algn="tl">
                    <a:srgbClr val="000000">
                      <a:alpha val="43137"/>
                    </a:srgbClr>
                  </a:outerShdw>
                </a:effectLst>
              </a:rPr>
              <a:t>WM</a:t>
            </a:r>
          </a:p>
        </p:txBody>
      </p:sp>
      <p:sp>
        <p:nvSpPr>
          <p:cNvPr id="12" name="Text Box 12">
            <a:extLst>
              <a:ext uri="{FF2B5EF4-FFF2-40B4-BE49-F238E27FC236}">
                <a16:creationId xmlns:a16="http://schemas.microsoft.com/office/drawing/2014/main" id="{12A3B22A-70E5-94D9-28F6-8D297C4DD621}"/>
              </a:ext>
            </a:extLst>
          </p:cNvPr>
          <p:cNvSpPr txBox="1">
            <a:spLocks noChangeArrowheads="1"/>
          </p:cNvSpPr>
          <p:nvPr/>
        </p:nvSpPr>
        <p:spPr bwMode="auto">
          <a:xfrm>
            <a:off x="5715000" y="4857750"/>
            <a:ext cx="642938" cy="369888"/>
          </a:xfrm>
          <a:prstGeom prst="rect">
            <a:avLst/>
          </a:prstGeom>
          <a:noFill/>
          <a:ln w="9525">
            <a:noFill/>
            <a:miter lim="800000"/>
            <a:headEnd/>
            <a:tailEnd/>
          </a:ln>
        </p:spPr>
        <p:txBody>
          <a:bodyPr>
            <a:spAutoFit/>
          </a:bodyPr>
          <a:lstStyle/>
          <a:p>
            <a:pPr eaLnBrk="1" hangingPunct="1">
              <a:spcBef>
                <a:spcPct val="50000"/>
              </a:spcBef>
              <a:defRPr/>
            </a:pPr>
            <a:r>
              <a:rPr lang="en-US" sz="1800" b="1" dirty="0">
                <a:solidFill>
                  <a:srgbClr val="FF3300"/>
                </a:solidFill>
                <a:effectLst>
                  <a:outerShdw blurRad="38100" dist="38100" dir="2700000" algn="tl">
                    <a:srgbClr val="000000">
                      <a:alpha val="43137"/>
                    </a:srgbClr>
                  </a:outerShdw>
                </a:effectLst>
              </a:rPr>
              <a:t>WM</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33794" name="Rectangle 2">
            <a:extLst>
              <a:ext uri="{FF2B5EF4-FFF2-40B4-BE49-F238E27FC236}">
                <a16:creationId xmlns:a16="http://schemas.microsoft.com/office/drawing/2014/main" id="{CA57072C-0AB9-C755-32B7-99C185D4E2D5}"/>
              </a:ext>
            </a:extLst>
          </p:cNvPr>
          <p:cNvSpPr>
            <a:spLocks noGrp="1" noChangeArrowheads="1"/>
          </p:cNvSpPr>
          <p:nvPr>
            <p:ph type="title"/>
          </p:nvPr>
        </p:nvSpPr>
        <p:spPr>
          <a:xfrm>
            <a:off x="0" y="64874"/>
            <a:ext cx="9286874" cy="587375"/>
          </a:xfrm>
        </p:spPr>
        <p:txBody>
          <a:bodyPr/>
          <a:lstStyle/>
          <a:p>
            <a:pPr algn="ctr" eaLnBrk="1" hangingPunct="1">
              <a:defRPr/>
            </a:pPr>
            <a:r>
              <a:rPr lang="en-US" altLang="en-US" sz="3600" dirty="0">
                <a:solidFill>
                  <a:schemeClr val="bg1">
                    <a:lumMod val="50000"/>
                  </a:schemeClr>
                </a:solidFill>
                <a:latin typeface="Arial Rounded MT Bold" panose="020F0704030504030204" pitchFamily="34" charset="0"/>
              </a:rPr>
              <a:t>Functional areas of the Cerebral Cortex</a:t>
            </a:r>
            <a:endParaRPr lang="en-US" altLang="en-US" sz="3600" dirty="0">
              <a:solidFill>
                <a:schemeClr val="bg1">
                  <a:lumMod val="50000"/>
                </a:schemeClr>
              </a:solidFill>
            </a:endParaRPr>
          </a:p>
        </p:txBody>
      </p:sp>
      <p:sp>
        <p:nvSpPr>
          <p:cNvPr id="139267" name="Rectangle 3">
            <a:extLst>
              <a:ext uri="{FF2B5EF4-FFF2-40B4-BE49-F238E27FC236}">
                <a16:creationId xmlns:a16="http://schemas.microsoft.com/office/drawing/2014/main" id="{D24A3692-8717-02F9-AF43-457764172581}"/>
              </a:ext>
            </a:extLst>
          </p:cNvPr>
          <p:cNvSpPr>
            <a:spLocks noGrp="1" noChangeArrowheads="1"/>
          </p:cNvSpPr>
          <p:nvPr>
            <p:ph type="body" idx="1"/>
          </p:nvPr>
        </p:nvSpPr>
        <p:spPr>
          <a:xfrm>
            <a:off x="71437" y="719232"/>
            <a:ext cx="9143999" cy="6055583"/>
          </a:xfrm>
        </p:spPr>
        <p:txBody>
          <a:bodyPr/>
          <a:lstStyle/>
          <a:p>
            <a:pPr marL="0" indent="0" eaLnBrk="1" hangingPunct="1">
              <a:buClr>
                <a:schemeClr val="bg1">
                  <a:lumMod val="50000"/>
                </a:schemeClr>
              </a:buClr>
              <a:buNone/>
              <a:defRPr/>
            </a:pPr>
            <a:r>
              <a:rPr lang="en-GB" sz="1800" b="1" dirty="0">
                <a:solidFill>
                  <a:srgbClr val="C00000"/>
                </a:solidFill>
                <a:effectLst/>
              </a:rPr>
              <a:t>Multimodal Association Areas</a:t>
            </a:r>
          </a:p>
          <a:p>
            <a:pPr marL="0" indent="0" eaLnBrk="1" hangingPunct="1">
              <a:buClr>
                <a:schemeClr val="bg1">
                  <a:lumMod val="50000"/>
                </a:schemeClr>
              </a:buClr>
              <a:buNone/>
              <a:defRPr/>
            </a:pPr>
            <a:r>
              <a:rPr lang="en-GB" sz="1800" dirty="0">
                <a:solidFill>
                  <a:schemeClr val="bg2"/>
                </a:solidFill>
                <a:effectLst/>
              </a:rPr>
              <a:t>Multimodal association areas are large regions of the cerebral cortex that receive sensory input from multiple sensory modalities and from the sensory association areas.</a:t>
            </a:r>
          </a:p>
          <a:p>
            <a:pPr marL="0" indent="0" eaLnBrk="1" hangingPunct="1">
              <a:buClr>
                <a:schemeClr val="bg1">
                  <a:lumMod val="50000"/>
                </a:schemeClr>
              </a:buClr>
              <a:buNone/>
              <a:defRPr/>
            </a:pPr>
            <a:r>
              <a:rPr lang="en-GB" sz="1800" dirty="0">
                <a:solidFill>
                  <a:schemeClr val="bg2"/>
                </a:solidFill>
                <a:effectLst/>
              </a:rPr>
              <a:t>A multimodal association area ties together, or makes associations between, various kinds of sensory information. The multimodal area also associates new sensory inputs with memories of past experiences and plans appropriate motor responses.</a:t>
            </a:r>
          </a:p>
          <a:p>
            <a:pPr marL="0" indent="0" eaLnBrk="1" hangingPunct="1">
              <a:buClr>
                <a:schemeClr val="bg1">
                  <a:lumMod val="50000"/>
                </a:schemeClr>
              </a:buClr>
              <a:buNone/>
              <a:defRPr/>
            </a:pPr>
            <a:r>
              <a:rPr lang="en-GB" sz="1800" dirty="0">
                <a:solidFill>
                  <a:schemeClr val="bg2"/>
                </a:solidFill>
                <a:effectLst/>
              </a:rPr>
              <a:t>There are three multimodal association areas: </a:t>
            </a:r>
          </a:p>
          <a:p>
            <a:pPr eaLnBrk="1" hangingPunct="1">
              <a:buClr>
                <a:schemeClr val="bg1">
                  <a:lumMod val="50000"/>
                </a:schemeClr>
              </a:buClr>
              <a:buFontTx/>
              <a:buChar char="-"/>
              <a:defRPr/>
            </a:pPr>
            <a:r>
              <a:rPr lang="en-GB" sz="1800" b="1" dirty="0">
                <a:solidFill>
                  <a:schemeClr val="bg2"/>
                </a:solidFill>
                <a:effectLst/>
              </a:rPr>
              <a:t>the posterior association area</a:t>
            </a:r>
          </a:p>
          <a:p>
            <a:pPr eaLnBrk="1" hangingPunct="1">
              <a:buClr>
                <a:schemeClr val="bg1">
                  <a:lumMod val="50000"/>
                </a:schemeClr>
              </a:buClr>
              <a:buFontTx/>
              <a:buChar char="-"/>
              <a:defRPr/>
            </a:pPr>
            <a:r>
              <a:rPr lang="en-GB" sz="1800" b="1" dirty="0">
                <a:solidFill>
                  <a:schemeClr val="bg2"/>
                </a:solidFill>
                <a:effectLst/>
              </a:rPr>
              <a:t>the anterior association area </a:t>
            </a:r>
          </a:p>
          <a:p>
            <a:pPr eaLnBrk="1" hangingPunct="1">
              <a:buClr>
                <a:schemeClr val="bg1">
                  <a:lumMod val="50000"/>
                </a:schemeClr>
              </a:buClr>
              <a:buFontTx/>
              <a:buChar char="-"/>
              <a:defRPr/>
            </a:pPr>
            <a:r>
              <a:rPr lang="en-GB" sz="1800" b="1" dirty="0">
                <a:solidFill>
                  <a:schemeClr val="bg2"/>
                </a:solidFill>
                <a:effectLst/>
              </a:rPr>
              <a:t>the limbic association area</a:t>
            </a:r>
            <a:endParaRPr lang="en-US" sz="1800" b="1" dirty="0">
              <a:solidFill>
                <a:schemeClr val="bg2"/>
              </a:solidFill>
              <a:effectLst/>
            </a:endParaRPr>
          </a:p>
        </p:txBody>
      </p:sp>
      <p:pic>
        <p:nvPicPr>
          <p:cNvPr id="3" name="Picture 2">
            <a:extLst>
              <a:ext uri="{FF2B5EF4-FFF2-40B4-BE49-F238E27FC236}">
                <a16:creationId xmlns:a16="http://schemas.microsoft.com/office/drawing/2014/main" id="{06895804-35BC-3DD6-EDE9-95B3D07E1593}"/>
              </a:ext>
            </a:extLst>
          </p:cNvPr>
          <p:cNvPicPr>
            <a:picLocks noChangeAspect="1"/>
          </p:cNvPicPr>
          <p:nvPr/>
        </p:nvPicPr>
        <p:blipFill>
          <a:blip r:embed="rId2"/>
          <a:stretch>
            <a:fillRect/>
          </a:stretch>
        </p:blipFill>
        <p:spPr>
          <a:xfrm>
            <a:off x="71437" y="4077072"/>
            <a:ext cx="4598670" cy="2502158"/>
          </a:xfrm>
          <a:prstGeom prst="rect">
            <a:avLst/>
          </a:prstGeom>
        </p:spPr>
      </p:pic>
      <p:pic>
        <p:nvPicPr>
          <p:cNvPr id="5" name="Picture 4">
            <a:extLst>
              <a:ext uri="{FF2B5EF4-FFF2-40B4-BE49-F238E27FC236}">
                <a16:creationId xmlns:a16="http://schemas.microsoft.com/office/drawing/2014/main" id="{85F11A87-3FB6-111B-10FF-38067257AD9B}"/>
              </a:ext>
            </a:extLst>
          </p:cNvPr>
          <p:cNvPicPr>
            <a:picLocks noChangeAspect="1"/>
          </p:cNvPicPr>
          <p:nvPr/>
        </p:nvPicPr>
        <p:blipFill rotWithShape="1">
          <a:blip r:embed="rId3"/>
          <a:srcRect l="2639"/>
          <a:stretch/>
        </p:blipFill>
        <p:spPr>
          <a:xfrm>
            <a:off x="4643436" y="4099912"/>
            <a:ext cx="4473893" cy="2511441"/>
          </a:xfrm>
          <a:prstGeom prst="rect">
            <a:avLst/>
          </a:prstGeom>
        </p:spPr>
      </p:pic>
      <p:cxnSp>
        <p:nvCxnSpPr>
          <p:cNvPr id="7" name="Straight Connector 6">
            <a:extLst>
              <a:ext uri="{FF2B5EF4-FFF2-40B4-BE49-F238E27FC236}">
                <a16:creationId xmlns:a16="http://schemas.microsoft.com/office/drawing/2014/main" id="{E1743099-5B2C-90CC-4A24-F41F4144D036}"/>
              </a:ext>
            </a:extLst>
          </p:cNvPr>
          <p:cNvCxnSpPr>
            <a:cxnSpLocks/>
          </p:cNvCxnSpPr>
          <p:nvPr/>
        </p:nvCxnSpPr>
        <p:spPr bwMode="auto">
          <a:xfrm>
            <a:off x="0" y="5157192"/>
            <a:ext cx="1008112" cy="0"/>
          </a:xfrm>
          <a:prstGeom prst="line">
            <a:avLst/>
          </a:prstGeom>
          <a:solidFill>
            <a:schemeClr val="accent1"/>
          </a:solidFill>
          <a:ln w="28575" cap="flat" cmpd="sng" algn="ctr">
            <a:solidFill>
              <a:srgbClr val="FF0000"/>
            </a:solidFill>
            <a:prstDash val="solid"/>
            <a:round/>
            <a:headEnd type="none" w="med" len="med"/>
            <a:tailEnd type="none" w="med" len="med"/>
          </a:ln>
          <a:effectLst/>
        </p:spPr>
      </p:cxnSp>
      <p:cxnSp>
        <p:nvCxnSpPr>
          <p:cNvPr id="9" name="Straight Connector 8">
            <a:extLst>
              <a:ext uri="{FF2B5EF4-FFF2-40B4-BE49-F238E27FC236}">
                <a16:creationId xmlns:a16="http://schemas.microsoft.com/office/drawing/2014/main" id="{E3062618-BD5F-61E3-4255-5B079F55EBA7}"/>
              </a:ext>
            </a:extLst>
          </p:cNvPr>
          <p:cNvCxnSpPr>
            <a:cxnSpLocks/>
          </p:cNvCxnSpPr>
          <p:nvPr/>
        </p:nvCxnSpPr>
        <p:spPr bwMode="auto">
          <a:xfrm>
            <a:off x="3491880" y="5445224"/>
            <a:ext cx="1008112" cy="0"/>
          </a:xfrm>
          <a:prstGeom prst="line">
            <a:avLst/>
          </a:prstGeom>
          <a:solidFill>
            <a:schemeClr val="accent1"/>
          </a:solidFill>
          <a:ln w="28575" cap="flat" cmpd="sng" algn="ctr">
            <a:solidFill>
              <a:srgbClr val="FF0000"/>
            </a:solidFill>
            <a:prstDash val="solid"/>
            <a:round/>
            <a:headEnd type="none" w="med" len="med"/>
            <a:tailEnd type="none" w="med" len="med"/>
          </a:ln>
          <a:effectLst/>
        </p:spPr>
      </p:cxnSp>
      <p:cxnSp>
        <p:nvCxnSpPr>
          <p:cNvPr id="10" name="Straight Connector 9">
            <a:extLst>
              <a:ext uri="{FF2B5EF4-FFF2-40B4-BE49-F238E27FC236}">
                <a16:creationId xmlns:a16="http://schemas.microsoft.com/office/drawing/2014/main" id="{19D718DE-01C8-048E-0E74-C353AEA057EF}"/>
              </a:ext>
            </a:extLst>
          </p:cNvPr>
          <p:cNvCxnSpPr>
            <a:cxnSpLocks/>
          </p:cNvCxnSpPr>
          <p:nvPr/>
        </p:nvCxnSpPr>
        <p:spPr bwMode="auto">
          <a:xfrm>
            <a:off x="4572000" y="5301208"/>
            <a:ext cx="1008112" cy="0"/>
          </a:xfrm>
          <a:prstGeom prst="line">
            <a:avLst/>
          </a:prstGeom>
          <a:solidFill>
            <a:schemeClr val="accent1"/>
          </a:solidFill>
          <a:ln w="28575" cap="flat" cmpd="sng" algn="ctr">
            <a:solidFill>
              <a:srgbClr val="FF0000"/>
            </a:solidFill>
            <a:prstDash val="solid"/>
            <a:round/>
            <a:headEnd type="none" w="med" len="med"/>
            <a:tailEnd type="none" w="med" len="med"/>
          </a:ln>
          <a:effectLst/>
        </p:spPr>
      </p:cxnSp>
    </p:spTree>
    <p:extLst>
      <p:ext uri="{BB962C8B-B14F-4D97-AF65-F5344CB8AC3E}">
        <p14:creationId xmlns:p14="http://schemas.microsoft.com/office/powerpoint/2010/main" val="346475925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33794" name="Rectangle 2">
            <a:extLst>
              <a:ext uri="{FF2B5EF4-FFF2-40B4-BE49-F238E27FC236}">
                <a16:creationId xmlns:a16="http://schemas.microsoft.com/office/drawing/2014/main" id="{CA57072C-0AB9-C755-32B7-99C185D4E2D5}"/>
              </a:ext>
            </a:extLst>
          </p:cNvPr>
          <p:cNvSpPr>
            <a:spLocks noGrp="1" noChangeArrowheads="1"/>
          </p:cNvSpPr>
          <p:nvPr>
            <p:ph type="title"/>
          </p:nvPr>
        </p:nvSpPr>
        <p:spPr>
          <a:xfrm>
            <a:off x="0" y="64874"/>
            <a:ext cx="9286874" cy="587375"/>
          </a:xfrm>
        </p:spPr>
        <p:txBody>
          <a:bodyPr/>
          <a:lstStyle/>
          <a:p>
            <a:pPr algn="ctr" eaLnBrk="1" hangingPunct="1">
              <a:defRPr/>
            </a:pPr>
            <a:r>
              <a:rPr lang="en-US" altLang="en-US" sz="3600" dirty="0">
                <a:solidFill>
                  <a:schemeClr val="bg1">
                    <a:lumMod val="50000"/>
                  </a:schemeClr>
                </a:solidFill>
                <a:latin typeface="Arial Rounded MT Bold" panose="020F0704030504030204" pitchFamily="34" charset="0"/>
              </a:rPr>
              <a:t>Functional areas of the Cerebral Cortex</a:t>
            </a:r>
            <a:endParaRPr lang="en-US" altLang="en-US" sz="3600" dirty="0">
              <a:solidFill>
                <a:schemeClr val="bg1">
                  <a:lumMod val="50000"/>
                </a:schemeClr>
              </a:solidFill>
            </a:endParaRPr>
          </a:p>
        </p:txBody>
      </p:sp>
      <p:sp>
        <p:nvSpPr>
          <p:cNvPr id="139267" name="Rectangle 3">
            <a:extLst>
              <a:ext uri="{FF2B5EF4-FFF2-40B4-BE49-F238E27FC236}">
                <a16:creationId xmlns:a16="http://schemas.microsoft.com/office/drawing/2014/main" id="{D24A3692-8717-02F9-AF43-457764172581}"/>
              </a:ext>
            </a:extLst>
          </p:cNvPr>
          <p:cNvSpPr>
            <a:spLocks noGrp="1" noChangeArrowheads="1"/>
          </p:cNvSpPr>
          <p:nvPr>
            <p:ph type="body" idx="1"/>
          </p:nvPr>
        </p:nvSpPr>
        <p:spPr>
          <a:xfrm>
            <a:off x="26671" y="698912"/>
            <a:ext cx="9143999" cy="6055583"/>
          </a:xfrm>
        </p:spPr>
        <p:txBody>
          <a:bodyPr/>
          <a:lstStyle/>
          <a:p>
            <a:pPr marL="0" indent="0" eaLnBrk="1" hangingPunct="1">
              <a:buClr>
                <a:schemeClr val="bg1">
                  <a:lumMod val="50000"/>
                </a:schemeClr>
              </a:buClr>
              <a:buNone/>
              <a:defRPr/>
            </a:pPr>
            <a:r>
              <a:rPr lang="en-GB" sz="1800" b="1" dirty="0">
                <a:solidFill>
                  <a:srgbClr val="C00000"/>
                </a:solidFill>
                <a:effectLst/>
              </a:rPr>
              <a:t>1. Posterior association area. </a:t>
            </a:r>
          </a:p>
          <a:p>
            <a:pPr marL="0" indent="0" eaLnBrk="1" hangingPunct="1">
              <a:buClr>
                <a:schemeClr val="bg1">
                  <a:lumMod val="50000"/>
                </a:schemeClr>
              </a:buClr>
              <a:buNone/>
              <a:defRPr/>
            </a:pPr>
            <a:r>
              <a:rPr lang="en-GB" sz="1800" dirty="0">
                <a:solidFill>
                  <a:schemeClr val="bg2"/>
                </a:solidFill>
                <a:effectLst/>
              </a:rPr>
              <a:t>This multimodal area is located at the interface of the visual, auditory, and somatosensory association areas in the parietal and temporal lobes - </a:t>
            </a:r>
            <a:r>
              <a:rPr lang="en-US" sz="1800" b="1" dirty="0">
                <a:solidFill>
                  <a:schemeClr val="bg2"/>
                </a:solidFill>
                <a:effectLst/>
              </a:rPr>
              <a:t>g</a:t>
            </a:r>
            <a:r>
              <a:rPr lang="en-US" altLang="en-US" sz="1800" b="1" dirty="0">
                <a:solidFill>
                  <a:schemeClr val="bg2"/>
                </a:solidFill>
                <a:effectLst/>
                <a:ea typeface="Book Antiqua" panose="02040602050305030304" pitchFamily="18" charset="0"/>
                <a:cs typeface="Book Antiqua" panose="02040602050305030304" pitchFamily="18" charset="0"/>
              </a:rPr>
              <a:t>yrus </a:t>
            </a:r>
            <a:r>
              <a:rPr lang="en-US" altLang="en-US" sz="1800" b="1" dirty="0" err="1">
                <a:solidFill>
                  <a:schemeClr val="bg2"/>
                </a:solidFill>
                <a:effectLst/>
                <a:ea typeface="Book Antiqua" panose="02040602050305030304" pitchFamily="18" charset="0"/>
                <a:cs typeface="Book Antiqua" panose="02040602050305030304" pitchFamily="18" charset="0"/>
              </a:rPr>
              <a:t>supramarginalis</a:t>
            </a:r>
            <a:r>
              <a:rPr lang="en-US" altLang="en-US" sz="1800" b="1" dirty="0">
                <a:solidFill>
                  <a:schemeClr val="bg2"/>
                </a:solidFill>
                <a:effectLst/>
                <a:ea typeface="Book Antiqua" panose="02040602050305030304" pitchFamily="18" charset="0"/>
                <a:cs typeface="Book Antiqua" panose="02040602050305030304" pitchFamily="18" charset="0"/>
              </a:rPr>
              <a:t> (40), gyrus angularis (39) of parietal lobe </a:t>
            </a:r>
            <a:r>
              <a:rPr lang="en-GB" altLang="en-US" sz="1800" b="1" dirty="0">
                <a:solidFill>
                  <a:schemeClr val="bg2"/>
                </a:solidFill>
                <a:effectLst/>
                <a:ea typeface="Book Antiqua" panose="02040602050305030304" pitchFamily="18" charset="0"/>
                <a:cs typeface="Book Antiqua" panose="02040602050305030304" pitchFamily="18" charset="0"/>
              </a:rPr>
              <a:t>and</a:t>
            </a:r>
            <a:r>
              <a:rPr lang="sr-Cyrl-CS" altLang="en-US" sz="1800" b="1" dirty="0">
                <a:solidFill>
                  <a:schemeClr val="bg2"/>
                </a:solidFill>
                <a:effectLst/>
                <a:ea typeface="Book Antiqua" panose="02040602050305030304" pitchFamily="18" charset="0"/>
                <a:cs typeface="Book Antiqua" panose="02040602050305030304" pitchFamily="18" charset="0"/>
              </a:rPr>
              <a:t> </a:t>
            </a:r>
            <a:r>
              <a:rPr lang="en-GB" altLang="en-US" sz="1800" b="1" dirty="0">
                <a:solidFill>
                  <a:schemeClr val="bg2"/>
                </a:solidFill>
                <a:effectLst/>
                <a:ea typeface="Book Antiqua" panose="02040602050305030304" pitchFamily="18" charset="0"/>
                <a:cs typeface="Book Antiqua" panose="02040602050305030304" pitchFamily="18" charset="0"/>
              </a:rPr>
              <a:t>posterior part of </a:t>
            </a:r>
            <a:r>
              <a:rPr lang="en-US" altLang="en-US" sz="1800" b="1" dirty="0">
                <a:solidFill>
                  <a:schemeClr val="bg2"/>
                </a:solidFill>
                <a:effectLst/>
                <a:ea typeface="Book Antiqua" panose="02040602050305030304" pitchFamily="18" charset="0"/>
                <a:cs typeface="Book Antiqua" panose="02040602050305030304" pitchFamily="18" charset="0"/>
              </a:rPr>
              <a:t>gyrus temporalis superior (22)</a:t>
            </a:r>
          </a:p>
          <a:p>
            <a:pPr marL="0" indent="0" eaLnBrk="1" hangingPunct="1">
              <a:buClr>
                <a:schemeClr val="bg1">
                  <a:lumMod val="50000"/>
                </a:schemeClr>
              </a:buClr>
              <a:buNone/>
              <a:defRPr/>
            </a:pPr>
            <a:r>
              <a:rPr lang="en-GB" sz="1800" dirty="0">
                <a:solidFill>
                  <a:schemeClr val="bg2"/>
                </a:solidFill>
                <a:effectLst/>
              </a:rPr>
              <a:t>It integrates all these types of sensory information to form a unified perception of the sensory input. </a:t>
            </a:r>
          </a:p>
          <a:p>
            <a:pPr marL="0" indent="0" eaLnBrk="1" hangingPunct="1">
              <a:buClr>
                <a:schemeClr val="bg1">
                  <a:lumMod val="50000"/>
                </a:schemeClr>
              </a:buClr>
              <a:buNone/>
              <a:defRPr/>
            </a:pPr>
            <a:r>
              <a:rPr lang="en-GB" sz="1800" dirty="0">
                <a:solidFill>
                  <a:schemeClr val="bg2"/>
                </a:solidFill>
                <a:effectLst/>
              </a:rPr>
              <a:t>One of the major functions of the posterior association area is awareness of the spatial location of the body – </a:t>
            </a:r>
            <a:r>
              <a:rPr lang="en-GB" sz="1800" u="sng" dirty="0">
                <a:solidFill>
                  <a:schemeClr val="bg2"/>
                </a:solidFill>
                <a:effectLst/>
              </a:rPr>
              <a:t>space orientation</a:t>
            </a:r>
            <a:r>
              <a:rPr lang="en-GB" sz="1800" dirty="0">
                <a:solidFill>
                  <a:schemeClr val="bg2"/>
                </a:solidFill>
                <a:effectLst/>
              </a:rPr>
              <a:t>. This “body sense” requires ongoing sensory input from the proprioceptive senses, the visual system, and the vestibular apparatus to determine where the body is at any moment. This information is integrated to determine how to move one’s limbs through space and then is relayed to the anterior association area (a motor region), which dictates these movements.</a:t>
            </a:r>
            <a:endParaRPr lang="en-GB" sz="1800" b="1" dirty="0">
              <a:solidFill>
                <a:schemeClr val="bg2"/>
              </a:solidFill>
              <a:effectLst/>
            </a:endParaRPr>
          </a:p>
        </p:txBody>
      </p:sp>
      <p:pic>
        <p:nvPicPr>
          <p:cNvPr id="3" name="Picture 2">
            <a:extLst>
              <a:ext uri="{FF2B5EF4-FFF2-40B4-BE49-F238E27FC236}">
                <a16:creationId xmlns:a16="http://schemas.microsoft.com/office/drawing/2014/main" id="{06895804-35BC-3DD6-EDE9-95B3D07E1593}"/>
              </a:ext>
            </a:extLst>
          </p:cNvPr>
          <p:cNvPicPr>
            <a:picLocks noChangeAspect="1"/>
          </p:cNvPicPr>
          <p:nvPr/>
        </p:nvPicPr>
        <p:blipFill>
          <a:blip r:embed="rId2"/>
          <a:stretch>
            <a:fillRect/>
          </a:stretch>
        </p:blipFill>
        <p:spPr>
          <a:xfrm>
            <a:off x="71437" y="4184144"/>
            <a:ext cx="4401884" cy="2395086"/>
          </a:xfrm>
          <a:prstGeom prst="rect">
            <a:avLst/>
          </a:prstGeom>
        </p:spPr>
      </p:pic>
      <p:pic>
        <p:nvPicPr>
          <p:cNvPr id="5" name="Picture 4">
            <a:extLst>
              <a:ext uri="{FF2B5EF4-FFF2-40B4-BE49-F238E27FC236}">
                <a16:creationId xmlns:a16="http://schemas.microsoft.com/office/drawing/2014/main" id="{85F11A87-3FB6-111B-10FF-38067257AD9B}"/>
              </a:ext>
            </a:extLst>
          </p:cNvPr>
          <p:cNvPicPr>
            <a:picLocks noChangeAspect="1"/>
          </p:cNvPicPr>
          <p:nvPr/>
        </p:nvPicPr>
        <p:blipFill rotWithShape="1">
          <a:blip r:embed="rId3"/>
          <a:srcRect l="2639"/>
          <a:stretch/>
        </p:blipFill>
        <p:spPr>
          <a:xfrm>
            <a:off x="4643436" y="4099912"/>
            <a:ext cx="4473893" cy="2511441"/>
          </a:xfrm>
          <a:prstGeom prst="rect">
            <a:avLst/>
          </a:prstGeom>
        </p:spPr>
      </p:pic>
      <p:cxnSp>
        <p:nvCxnSpPr>
          <p:cNvPr id="7" name="Straight Connector 6">
            <a:extLst>
              <a:ext uri="{FF2B5EF4-FFF2-40B4-BE49-F238E27FC236}">
                <a16:creationId xmlns:a16="http://schemas.microsoft.com/office/drawing/2014/main" id="{E1743099-5B2C-90CC-4A24-F41F4144D036}"/>
              </a:ext>
            </a:extLst>
          </p:cNvPr>
          <p:cNvCxnSpPr>
            <a:cxnSpLocks/>
          </p:cNvCxnSpPr>
          <p:nvPr/>
        </p:nvCxnSpPr>
        <p:spPr bwMode="auto">
          <a:xfrm>
            <a:off x="0" y="5157192"/>
            <a:ext cx="1008112" cy="0"/>
          </a:xfrm>
          <a:prstGeom prst="line">
            <a:avLst/>
          </a:prstGeom>
          <a:solidFill>
            <a:schemeClr val="accent1"/>
          </a:solidFill>
          <a:ln w="28575" cap="flat" cmpd="sng" algn="ctr">
            <a:solidFill>
              <a:srgbClr val="FF0000"/>
            </a:solidFill>
            <a:prstDash val="solid"/>
            <a:round/>
            <a:headEnd type="none" w="med" len="med"/>
            <a:tailEnd type="none" w="med" len="med"/>
          </a:ln>
          <a:effectLst/>
        </p:spPr>
      </p:cxnSp>
      <p:cxnSp>
        <p:nvCxnSpPr>
          <p:cNvPr id="9" name="Straight Connector 8">
            <a:extLst>
              <a:ext uri="{FF2B5EF4-FFF2-40B4-BE49-F238E27FC236}">
                <a16:creationId xmlns:a16="http://schemas.microsoft.com/office/drawing/2014/main" id="{E3062618-BD5F-61E3-4255-5B079F55EBA7}"/>
              </a:ext>
            </a:extLst>
          </p:cNvPr>
          <p:cNvCxnSpPr>
            <a:cxnSpLocks/>
          </p:cNvCxnSpPr>
          <p:nvPr/>
        </p:nvCxnSpPr>
        <p:spPr bwMode="auto">
          <a:xfrm>
            <a:off x="3491880" y="5445224"/>
            <a:ext cx="1008112" cy="0"/>
          </a:xfrm>
          <a:prstGeom prst="line">
            <a:avLst/>
          </a:prstGeom>
          <a:solidFill>
            <a:schemeClr val="accent1"/>
          </a:solidFill>
          <a:ln w="28575" cap="flat" cmpd="sng" algn="ctr">
            <a:solidFill>
              <a:srgbClr val="FF0000"/>
            </a:solidFill>
            <a:prstDash val="solid"/>
            <a:round/>
            <a:headEnd type="none" w="med" len="med"/>
            <a:tailEnd type="none" w="med" len="med"/>
          </a:ln>
          <a:effectLst/>
        </p:spPr>
      </p:cxnSp>
      <p:cxnSp>
        <p:nvCxnSpPr>
          <p:cNvPr id="10" name="Straight Connector 9">
            <a:extLst>
              <a:ext uri="{FF2B5EF4-FFF2-40B4-BE49-F238E27FC236}">
                <a16:creationId xmlns:a16="http://schemas.microsoft.com/office/drawing/2014/main" id="{19D718DE-01C8-048E-0E74-C353AEA057EF}"/>
              </a:ext>
            </a:extLst>
          </p:cNvPr>
          <p:cNvCxnSpPr>
            <a:cxnSpLocks/>
          </p:cNvCxnSpPr>
          <p:nvPr/>
        </p:nvCxnSpPr>
        <p:spPr bwMode="auto">
          <a:xfrm>
            <a:off x="4572000" y="5301208"/>
            <a:ext cx="1008112" cy="0"/>
          </a:xfrm>
          <a:prstGeom prst="line">
            <a:avLst/>
          </a:prstGeom>
          <a:solidFill>
            <a:schemeClr val="accent1"/>
          </a:solidFill>
          <a:ln w="28575" cap="flat" cmpd="sng" algn="ctr">
            <a:solidFill>
              <a:srgbClr val="FF0000"/>
            </a:solidFill>
            <a:prstDash val="solid"/>
            <a:round/>
            <a:headEnd type="none" w="med" len="med"/>
            <a:tailEnd type="none" w="med" len="med"/>
          </a:ln>
          <a:effectLst/>
        </p:spPr>
      </p:cxnSp>
    </p:spTree>
    <p:extLst>
      <p:ext uri="{BB962C8B-B14F-4D97-AF65-F5344CB8AC3E}">
        <p14:creationId xmlns:p14="http://schemas.microsoft.com/office/powerpoint/2010/main" val="295870133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33794" name="Rectangle 2">
            <a:extLst>
              <a:ext uri="{FF2B5EF4-FFF2-40B4-BE49-F238E27FC236}">
                <a16:creationId xmlns:a16="http://schemas.microsoft.com/office/drawing/2014/main" id="{CA57072C-0AB9-C755-32B7-99C185D4E2D5}"/>
              </a:ext>
            </a:extLst>
          </p:cNvPr>
          <p:cNvSpPr>
            <a:spLocks noGrp="1" noChangeArrowheads="1"/>
          </p:cNvSpPr>
          <p:nvPr>
            <p:ph type="title"/>
          </p:nvPr>
        </p:nvSpPr>
        <p:spPr>
          <a:xfrm>
            <a:off x="0" y="64874"/>
            <a:ext cx="9286874" cy="587375"/>
          </a:xfrm>
        </p:spPr>
        <p:txBody>
          <a:bodyPr/>
          <a:lstStyle/>
          <a:p>
            <a:pPr algn="ctr" eaLnBrk="1" hangingPunct="1">
              <a:defRPr/>
            </a:pPr>
            <a:r>
              <a:rPr lang="en-US" altLang="en-US" sz="3600" dirty="0">
                <a:solidFill>
                  <a:schemeClr val="bg1">
                    <a:lumMod val="50000"/>
                  </a:schemeClr>
                </a:solidFill>
                <a:latin typeface="Arial Rounded MT Bold" panose="020F0704030504030204" pitchFamily="34" charset="0"/>
              </a:rPr>
              <a:t>Functional areas of the Cerebral Cortex</a:t>
            </a:r>
            <a:endParaRPr lang="en-US" altLang="en-US" sz="3600" dirty="0">
              <a:solidFill>
                <a:schemeClr val="bg1">
                  <a:lumMod val="50000"/>
                </a:schemeClr>
              </a:solidFill>
            </a:endParaRPr>
          </a:p>
        </p:txBody>
      </p:sp>
      <p:sp useBgFill="1">
        <p:nvSpPr>
          <p:cNvPr id="139267" name="Rectangle 3">
            <a:extLst>
              <a:ext uri="{FF2B5EF4-FFF2-40B4-BE49-F238E27FC236}">
                <a16:creationId xmlns:a16="http://schemas.microsoft.com/office/drawing/2014/main" id="{D24A3692-8717-02F9-AF43-457764172581}"/>
              </a:ext>
            </a:extLst>
          </p:cNvPr>
          <p:cNvSpPr>
            <a:spLocks noGrp="1" noChangeArrowheads="1"/>
          </p:cNvSpPr>
          <p:nvPr>
            <p:ph type="body" idx="1"/>
          </p:nvPr>
        </p:nvSpPr>
        <p:spPr>
          <a:xfrm>
            <a:off x="-10863" y="750407"/>
            <a:ext cx="9143999" cy="6055583"/>
          </a:xfrm>
        </p:spPr>
        <p:txBody>
          <a:bodyPr/>
          <a:lstStyle/>
          <a:p>
            <a:pPr marL="0" indent="0" eaLnBrk="1" hangingPunct="1">
              <a:buClr>
                <a:schemeClr val="bg1">
                  <a:lumMod val="50000"/>
                </a:schemeClr>
              </a:buClr>
              <a:buNone/>
              <a:defRPr/>
            </a:pPr>
            <a:r>
              <a:rPr lang="en-GB" sz="1800" b="1" dirty="0">
                <a:solidFill>
                  <a:srgbClr val="C00000"/>
                </a:solidFill>
                <a:effectLst/>
              </a:rPr>
              <a:t>1. Posterior association area. </a:t>
            </a:r>
          </a:p>
          <a:p>
            <a:pPr marL="0" indent="0" eaLnBrk="1" hangingPunct="1">
              <a:buClr>
                <a:schemeClr val="bg1">
                  <a:lumMod val="50000"/>
                </a:schemeClr>
              </a:buClr>
              <a:buNone/>
              <a:defRPr/>
            </a:pPr>
            <a:r>
              <a:rPr lang="en-GB" sz="1800" dirty="0">
                <a:solidFill>
                  <a:schemeClr val="bg2"/>
                </a:solidFill>
                <a:effectLst/>
              </a:rPr>
              <a:t>- Another major function of the posterior association area is related to </a:t>
            </a:r>
            <a:r>
              <a:rPr lang="en-GB" sz="1800" u="sng" dirty="0">
                <a:solidFill>
                  <a:schemeClr val="bg2"/>
                </a:solidFill>
                <a:effectLst/>
              </a:rPr>
              <a:t>language comprehension</a:t>
            </a:r>
            <a:br>
              <a:rPr lang="en-GB" sz="1800" u="sng" dirty="0">
                <a:solidFill>
                  <a:schemeClr val="bg2"/>
                </a:solidFill>
                <a:effectLst/>
              </a:rPr>
            </a:br>
            <a:r>
              <a:rPr lang="en-GB" sz="1800" u="sng" dirty="0">
                <a:solidFill>
                  <a:schemeClr val="bg2"/>
                </a:solidFill>
                <a:effectLst/>
              </a:rPr>
              <a:t>  and speech</a:t>
            </a:r>
            <a:r>
              <a:rPr lang="en-GB" sz="1800" dirty="0">
                <a:solidFill>
                  <a:schemeClr val="bg2"/>
                </a:solidFill>
                <a:effectLst/>
              </a:rPr>
              <a:t>. </a:t>
            </a:r>
            <a:r>
              <a:rPr lang="en-GB" sz="1800" u="sng" dirty="0">
                <a:solidFill>
                  <a:schemeClr val="bg2"/>
                </a:solidFill>
                <a:effectLst/>
              </a:rPr>
              <a:t>In the posterior association area on the left side (in most people) are regions that</a:t>
            </a:r>
            <a:br>
              <a:rPr lang="en-GB" sz="1800" u="sng" dirty="0">
                <a:solidFill>
                  <a:schemeClr val="bg2"/>
                </a:solidFill>
                <a:effectLst/>
              </a:rPr>
            </a:br>
            <a:r>
              <a:rPr lang="en-GB" sz="1800" u="sng" dirty="0">
                <a:solidFill>
                  <a:schemeClr val="bg2"/>
                </a:solidFill>
                <a:effectLst/>
              </a:rPr>
              <a:t>  function in speech comprehension (Wernicke’s area) and in the coordination of the auditory and</a:t>
            </a:r>
            <a:br>
              <a:rPr lang="en-GB" sz="1800" u="sng" dirty="0">
                <a:solidFill>
                  <a:schemeClr val="bg2"/>
                </a:solidFill>
                <a:effectLst/>
              </a:rPr>
            </a:br>
            <a:r>
              <a:rPr lang="en-GB" sz="1800" u="sng" dirty="0">
                <a:solidFill>
                  <a:schemeClr val="bg2"/>
                </a:solidFill>
                <a:effectLst/>
              </a:rPr>
              <a:t>  visual aspect of language, such as naming viewed objects and reading words </a:t>
            </a:r>
            <a:r>
              <a:rPr lang="en-GB" sz="1800" dirty="0">
                <a:solidFill>
                  <a:schemeClr val="bg2"/>
                </a:solidFill>
                <a:effectLst/>
              </a:rPr>
              <a:t>. Damage to this region results in difficulties with language comprehension but does not impair speech production.</a:t>
            </a:r>
          </a:p>
          <a:p>
            <a:pPr marL="0" indent="0" eaLnBrk="1" hangingPunct="1">
              <a:buClr>
                <a:schemeClr val="bg1">
                  <a:lumMod val="50000"/>
                </a:schemeClr>
              </a:buClr>
              <a:buNone/>
              <a:defRPr/>
            </a:pPr>
            <a:r>
              <a:rPr lang="en-GB" sz="1800" b="1" dirty="0">
                <a:solidFill>
                  <a:schemeClr val="bg2"/>
                </a:solidFill>
                <a:effectLst/>
              </a:rPr>
              <a:t>- </a:t>
            </a:r>
            <a:r>
              <a:rPr lang="en-GB" sz="1800" dirty="0">
                <a:solidFill>
                  <a:schemeClr val="bg2"/>
                </a:solidFill>
                <a:effectLst/>
              </a:rPr>
              <a:t>Corresponding areas in the right hemisphere function in the creative interpretation of words and</a:t>
            </a:r>
            <a:br>
              <a:rPr lang="en-GB" sz="1800" dirty="0">
                <a:solidFill>
                  <a:schemeClr val="bg2"/>
                </a:solidFill>
                <a:effectLst/>
              </a:rPr>
            </a:br>
            <a:r>
              <a:rPr lang="en-GB" sz="1800" dirty="0">
                <a:solidFill>
                  <a:schemeClr val="bg2"/>
                </a:solidFill>
                <a:effectLst/>
              </a:rPr>
              <a:t>  in controlling the emotional overtones of speech</a:t>
            </a:r>
            <a:endParaRPr lang="en-GB" sz="1800" b="1" dirty="0">
              <a:solidFill>
                <a:schemeClr val="bg2"/>
              </a:solidFill>
              <a:effectLst/>
            </a:endParaRPr>
          </a:p>
        </p:txBody>
      </p:sp>
      <p:pic>
        <p:nvPicPr>
          <p:cNvPr id="3" name="Picture 2">
            <a:extLst>
              <a:ext uri="{FF2B5EF4-FFF2-40B4-BE49-F238E27FC236}">
                <a16:creationId xmlns:a16="http://schemas.microsoft.com/office/drawing/2014/main" id="{06895804-35BC-3DD6-EDE9-95B3D07E1593}"/>
              </a:ext>
            </a:extLst>
          </p:cNvPr>
          <p:cNvPicPr>
            <a:picLocks noChangeAspect="1"/>
          </p:cNvPicPr>
          <p:nvPr/>
        </p:nvPicPr>
        <p:blipFill>
          <a:blip r:embed="rId2"/>
          <a:stretch>
            <a:fillRect/>
          </a:stretch>
        </p:blipFill>
        <p:spPr>
          <a:xfrm>
            <a:off x="1763688" y="3470746"/>
            <a:ext cx="6066705" cy="3300923"/>
          </a:xfrm>
          <a:prstGeom prst="rect">
            <a:avLst/>
          </a:prstGeom>
        </p:spPr>
      </p:pic>
      <p:cxnSp>
        <p:nvCxnSpPr>
          <p:cNvPr id="9" name="Straight Connector 8">
            <a:extLst>
              <a:ext uri="{FF2B5EF4-FFF2-40B4-BE49-F238E27FC236}">
                <a16:creationId xmlns:a16="http://schemas.microsoft.com/office/drawing/2014/main" id="{E3062618-BD5F-61E3-4255-5B079F55EBA7}"/>
              </a:ext>
            </a:extLst>
          </p:cNvPr>
          <p:cNvCxnSpPr>
            <a:cxnSpLocks/>
          </p:cNvCxnSpPr>
          <p:nvPr/>
        </p:nvCxnSpPr>
        <p:spPr bwMode="auto">
          <a:xfrm>
            <a:off x="6588224" y="5301208"/>
            <a:ext cx="1008112" cy="0"/>
          </a:xfrm>
          <a:prstGeom prst="line">
            <a:avLst/>
          </a:prstGeom>
          <a:solidFill>
            <a:schemeClr val="accent1"/>
          </a:solidFill>
          <a:ln w="28575" cap="flat" cmpd="sng" algn="ctr">
            <a:solidFill>
              <a:srgbClr val="FF0000"/>
            </a:solidFill>
            <a:prstDash val="solid"/>
            <a:round/>
            <a:headEnd type="none" w="med" len="med"/>
            <a:tailEnd type="none" w="med" len="med"/>
          </a:ln>
          <a:effectLst/>
        </p:spPr>
      </p:cxnSp>
    </p:spTree>
    <p:extLst>
      <p:ext uri="{BB962C8B-B14F-4D97-AF65-F5344CB8AC3E}">
        <p14:creationId xmlns:p14="http://schemas.microsoft.com/office/powerpoint/2010/main" val="316147928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33794" name="Rectangle 2">
            <a:extLst>
              <a:ext uri="{FF2B5EF4-FFF2-40B4-BE49-F238E27FC236}">
                <a16:creationId xmlns:a16="http://schemas.microsoft.com/office/drawing/2014/main" id="{CA57072C-0AB9-C755-32B7-99C185D4E2D5}"/>
              </a:ext>
            </a:extLst>
          </p:cNvPr>
          <p:cNvSpPr>
            <a:spLocks noGrp="1" noChangeArrowheads="1"/>
          </p:cNvSpPr>
          <p:nvPr>
            <p:ph type="title"/>
          </p:nvPr>
        </p:nvSpPr>
        <p:spPr>
          <a:xfrm>
            <a:off x="0" y="64874"/>
            <a:ext cx="9286874" cy="587375"/>
          </a:xfrm>
        </p:spPr>
        <p:txBody>
          <a:bodyPr/>
          <a:lstStyle/>
          <a:p>
            <a:pPr algn="ctr" eaLnBrk="1" hangingPunct="1">
              <a:defRPr/>
            </a:pPr>
            <a:r>
              <a:rPr lang="en-US" altLang="en-US" sz="3600" dirty="0">
                <a:solidFill>
                  <a:schemeClr val="bg1">
                    <a:lumMod val="50000"/>
                  </a:schemeClr>
                </a:solidFill>
                <a:latin typeface="Arial Rounded MT Bold" panose="020F0704030504030204" pitchFamily="34" charset="0"/>
              </a:rPr>
              <a:t>Functional areas of the Cerebral Cortex</a:t>
            </a:r>
            <a:endParaRPr lang="en-US" altLang="en-US" sz="3600" dirty="0">
              <a:solidFill>
                <a:schemeClr val="bg1">
                  <a:lumMod val="50000"/>
                </a:schemeClr>
              </a:solidFill>
            </a:endParaRPr>
          </a:p>
        </p:txBody>
      </p:sp>
      <p:sp>
        <p:nvSpPr>
          <p:cNvPr id="139267" name="Rectangle 3">
            <a:extLst>
              <a:ext uri="{FF2B5EF4-FFF2-40B4-BE49-F238E27FC236}">
                <a16:creationId xmlns:a16="http://schemas.microsoft.com/office/drawing/2014/main" id="{D24A3692-8717-02F9-AF43-457764172581}"/>
              </a:ext>
            </a:extLst>
          </p:cNvPr>
          <p:cNvSpPr>
            <a:spLocks noGrp="1" noChangeArrowheads="1"/>
          </p:cNvSpPr>
          <p:nvPr>
            <p:ph type="body" idx="1"/>
          </p:nvPr>
        </p:nvSpPr>
        <p:spPr>
          <a:xfrm>
            <a:off x="72221" y="665113"/>
            <a:ext cx="9143999" cy="6192887"/>
          </a:xfrm>
        </p:spPr>
        <p:txBody>
          <a:bodyPr/>
          <a:lstStyle/>
          <a:p>
            <a:pPr marL="0" indent="0" eaLnBrk="1" hangingPunct="1">
              <a:buClr>
                <a:schemeClr val="bg1">
                  <a:lumMod val="50000"/>
                </a:schemeClr>
              </a:buClr>
              <a:buNone/>
              <a:defRPr/>
            </a:pPr>
            <a:r>
              <a:rPr lang="en-GB" sz="1800" b="1" dirty="0">
                <a:solidFill>
                  <a:srgbClr val="C00000"/>
                </a:solidFill>
                <a:effectLst/>
              </a:rPr>
              <a:t>2. Anterior association area (Prefrontal cortex - PFC). </a:t>
            </a:r>
          </a:p>
          <a:p>
            <a:pPr marL="0" indent="0" eaLnBrk="1" hangingPunct="1">
              <a:buClr>
                <a:schemeClr val="bg1">
                  <a:lumMod val="50000"/>
                </a:schemeClr>
              </a:buClr>
              <a:buNone/>
              <a:defRPr/>
            </a:pPr>
            <a:r>
              <a:rPr lang="en-GB" sz="1800" dirty="0">
                <a:solidFill>
                  <a:schemeClr val="bg2"/>
                </a:solidFill>
                <a:effectLst/>
              </a:rPr>
              <a:t>- This multimodal association area is the large anterior region of the frontal lobe. </a:t>
            </a:r>
            <a:br>
              <a:rPr lang="en-GB" sz="1800" dirty="0">
                <a:solidFill>
                  <a:schemeClr val="bg2"/>
                </a:solidFill>
                <a:effectLst/>
              </a:rPr>
            </a:br>
            <a:r>
              <a:rPr lang="en-GB" sz="1800" dirty="0">
                <a:solidFill>
                  <a:schemeClr val="bg2"/>
                </a:solidFill>
                <a:effectLst/>
              </a:rPr>
              <a:t>- This region receives highly processed sensory information from the posterior association area,</a:t>
            </a:r>
            <a:br>
              <a:rPr lang="en-GB" sz="1800" dirty="0">
                <a:solidFill>
                  <a:schemeClr val="bg2"/>
                </a:solidFill>
                <a:effectLst/>
              </a:rPr>
            </a:br>
            <a:r>
              <a:rPr lang="en-GB" sz="1800" dirty="0">
                <a:solidFill>
                  <a:schemeClr val="bg2"/>
                </a:solidFill>
                <a:effectLst/>
              </a:rPr>
              <a:t>   integrates this information with past experience through connection with the limbic association</a:t>
            </a:r>
            <a:br>
              <a:rPr lang="en-GB" sz="1800" dirty="0">
                <a:solidFill>
                  <a:schemeClr val="bg2"/>
                </a:solidFill>
                <a:effectLst/>
              </a:rPr>
            </a:br>
            <a:r>
              <a:rPr lang="en-GB" sz="1800" dirty="0">
                <a:solidFill>
                  <a:schemeClr val="bg2"/>
                </a:solidFill>
                <a:effectLst/>
              </a:rPr>
              <a:t>   area and plans and initiates motor responses through linkage with the motor regions.</a:t>
            </a:r>
            <a:br>
              <a:rPr lang="en-GB" sz="1800" dirty="0">
                <a:solidFill>
                  <a:schemeClr val="bg2"/>
                </a:solidFill>
                <a:effectLst/>
              </a:rPr>
            </a:br>
            <a:r>
              <a:rPr lang="en-GB" sz="1800" dirty="0">
                <a:solidFill>
                  <a:schemeClr val="bg2"/>
                </a:solidFill>
                <a:effectLst/>
              </a:rPr>
              <a:t>- Coordinated movement results from an ongoing evaluation of, and response to, sensory input</a:t>
            </a:r>
            <a:br>
              <a:rPr lang="en-GB" sz="1800" dirty="0">
                <a:solidFill>
                  <a:schemeClr val="bg2"/>
                </a:solidFill>
                <a:effectLst/>
              </a:rPr>
            </a:br>
            <a:r>
              <a:rPr lang="en-GB" sz="1800" dirty="0">
                <a:solidFill>
                  <a:schemeClr val="bg2"/>
                </a:solidFill>
                <a:effectLst/>
              </a:rPr>
              <a:t>  from proprioceptors in the muscles and joints, visual input, vestibular input, and knowledge of</a:t>
            </a:r>
            <a:br>
              <a:rPr lang="en-GB" sz="1800" dirty="0">
                <a:solidFill>
                  <a:schemeClr val="bg2"/>
                </a:solidFill>
                <a:effectLst/>
              </a:rPr>
            </a:br>
            <a:r>
              <a:rPr lang="en-GB" sz="1800" dirty="0">
                <a:solidFill>
                  <a:schemeClr val="bg2"/>
                </a:solidFill>
                <a:effectLst/>
              </a:rPr>
              <a:t>  the spatial location of the body in reference to its surroundings.</a:t>
            </a:r>
            <a:br>
              <a:rPr lang="en-GB" sz="1800" dirty="0">
                <a:solidFill>
                  <a:schemeClr val="bg2"/>
                </a:solidFill>
                <a:effectLst/>
              </a:rPr>
            </a:br>
            <a:r>
              <a:rPr lang="en-GB" sz="1800" dirty="0">
                <a:solidFill>
                  <a:schemeClr val="bg2"/>
                </a:solidFill>
                <a:effectLst/>
              </a:rPr>
              <a:t>- Cognitive functions such as thinking, perceiving, and intentionally remembering and recalling</a:t>
            </a:r>
            <a:br>
              <a:rPr lang="en-GB" sz="1800" dirty="0">
                <a:solidFill>
                  <a:schemeClr val="bg2"/>
                </a:solidFill>
                <a:effectLst/>
              </a:rPr>
            </a:br>
            <a:r>
              <a:rPr lang="en-GB" sz="1800" dirty="0">
                <a:solidFill>
                  <a:schemeClr val="bg2"/>
                </a:solidFill>
                <a:effectLst/>
              </a:rPr>
              <a:t>  information occur in this anterior association area. </a:t>
            </a:r>
            <a:r>
              <a:rPr lang="en-GB" sz="1800" b="1" dirty="0">
                <a:solidFill>
                  <a:schemeClr val="bg2"/>
                </a:solidFill>
                <a:effectLst/>
              </a:rPr>
              <a:t>The proper functioning of this region is</a:t>
            </a:r>
            <a:br>
              <a:rPr lang="en-GB" sz="1800" b="1" dirty="0">
                <a:solidFill>
                  <a:schemeClr val="bg2"/>
                </a:solidFill>
                <a:effectLst/>
              </a:rPr>
            </a:br>
            <a:r>
              <a:rPr lang="en-GB" sz="1800" b="1" dirty="0">
                <a:solidFill>
                  <a:schemeClr val="bg2"/>
                </a:solidFill>
                <a:effectLst/>
              </a:rPr>
              <a:t>  necessary for “intellectual activity’ (i.e. cognitive functions - analysis, reasoning,</a:t>
            </a:r>
            <a:br>
              <a:rPr lang="en-GB" sz="1800" b="1" dirty="0">
                <a:solidFill>
                  <a:schemeClr val="bg2"/>
                </a:solidFill>
                <a:effectLst/>
              </a:rPr>
            </a:br>
            <a:r>
              <a:rPr lang="en-GB" sz="1800" b="1" dirty="0">
                <a:solidFill>
                  <a:schemeClr val="bg2"/>
                </a:solidFill>
                <a:effectLst/>
              </a:rPr>
              <a:t>  judgement, complex problem solving, mental flexibility impulse control, social skills,</a:t>
            </a:r>
            <a:br>
              <a:rPr lang="en-GB" sz="1800" b="1" dirty="0">
                <a:solidFill>
                  <a:schemeClr val="bg2"/>
                </a:solidFill>
                <a:effectLst/>
              </a:rPr>
            </a:br>
            <a:r>
              <a:rPr lang="en-GB" sz="1800" b="1" dirty="0">
                <a:solidFill>
                  <a:schemeClr val="bg2"/>
                </a:solidFill>
                <a:effectLst/>
              </a:rPr>
              <a:t>  empathy, conscience and planning)</a:t>
            </a:r>
            <a:br>
              <a:rPr lang="en-GB" sz="1800" dirty="0">
                <a:solidFill>
                  <a:schemeClr val="bg2"/>
                </a:solidFill>
                <a:effectLst/>
              </a:rPr>
            </a:br>
            <a:r>
              <a:rPr lang="en-GB" sz="1800" dirty="0">
                <a:solidFill>
                  <a:schemeClr val="bg2"/>
                </a:solidFill>
                <a:effectLst/>
              </a:rPr>
              <a:t>- It has close links to the emotional (limbic) </a:t>
            </a:r>
            <a:br>
              <a:rPr lang="en-GB" sz="1800" dirty="0">
                <a:solidFill>
                  <a:schemeClr val="bg2"/>
                </a:solidFill>
                <a:effectLst/>
              </a:rPr>
            </a:br>
            <a:r>
              <a:rPr lang="en-GB" sz="1800" dirty="0">
                <a:solidFill>
                  <a:schemeClr val="bg2"/>
                </a:solidFill>
                <a:effectLst/>
              </a:rPr>
              <a:t>  part of the brain and thus is also related to </a:t>
            </a:r>
            <a:br>
              <a:rPr lang="en-GB" sz="1800" dirty="0">
                <a:solidFill>
                  <a:schemeClr val="bg2"/>
                </a:solidFill>
                <a:effectLst/>
              </a:rPr>
            </a:br>
            <a:r>
              <a:rPr lang="en-GB" sz="1800" dirty="0">
                <a:solidFill>
                  <a:schemeClr val="bg2"/>
                </a:solidFill>
                <a:effectLst/>
              </a:rPr>
              <a:t>  mood. </a:t>
            </a:r>
            <a:br>
              <a:rPr lang="en-GB" sz="1800" dirty="0">
                <a:solidFill>
                  <a:schemeClr val="bg2"/>
                </a:solidFill>
                <a:effectLst/>
              </a:rPr>
            </a:br>
            <a:r>
              <a:rPr lang="en-GB" sz="1800" dirty="0">
                <a:solidFill>
                  <a:schemeClr val="bg2"/>
                </a:solidFill>
                <a:effectLst/>
              </a:rPr>
              <a:t>- The tremendous elaboration of the anterior </a:t>
            </a:r>
            <a:br>
              <a:rPr lang="en-GB" sz="1800" dirty="0">
                <a:solidFill>
                  <a:schemeClr val="bg2"/>
                </a:solidFill>
                <a:effectLst/>
              </a:rPr>
            </a:br>
            <a:r>
              <a:rPr lang="en-GB" sz="1800" dirty="0">
                <a:solidFill>
                  <a:schemeClr val="bg2"/>
                </a:solidFill>
                <a:effectLst/>
              </a:rPr>
              <a:t>  association area distinguishes humans from </a:t>
            </a:r>
            <a:br>
              <a:rPr lang="en-GB" sz="1800" dirty="0">
                <a:solidFill>
                  <a:schemeClr val="bg2"/>
                </a:solidFill>
                <a:effectLst/>
              </a:rPr>
            </a:br>
            <a:r>
              <a:rPr lang="en-GB" sz="1800" dirty="0">
                <a:solidFill>
                  <a:schemeClr val="bg2"/>
                </a:solidFill>
                <a:effectLst/>
              </a:rPr>
              <a:t>  other animals.</a:t>
            </a:r>
          </a:p>
          <a:p>
            <a:pPr marL="0" indent="0" eaLnBrk="1" hangingPunct="1">
              <a:buClr>
                <a:schemeClr val="bg1">
                  <a:lumMod val="50000"/>
                </a:schemeClr>
              </a:buClr>
              <a:buNone/>
              <a:defRPr/>
            </a:pPr>
            <a:r>
              <a:rPr lang="en-GB" sz="1800" b="1" dirty="0">
                <a:solidFill>
                  <a:schemeClr val="bg2"/>
                </a:solidFill>
                <a:effectLst/>
              </a:rPr>
              <a:t>- </a:t>
            </a:r>
            <a:r>
              <a:rPr lang="en-GB" sz="1800" dirty="0">
                <a:solidFill>
                  <a:schemeClr val="bg2"/>
                </a:solidFill>
                <a:effectLst/>
              </a:rPr>
              <a:t>Developmentally, PFC is one of the last parts</a:t>
            </a:r>
            <a:br>
              <a:rPr lang="en-GB" sz="1800" dirty="0">
                <a:solidFill>
                  <a:schemeClr val="bg2"/>
                </a:solidFill>
                <a:effectLst/>
              </a:rPr>
            </a:br>
            <a:r>
              <a:rPr lang="en-GB" sz="1800" dirty="0">
                <a:solidFill>
                  <a:schemeClr val="bg2"/>
                </a:solidFill>
                <a:effectLst/>
              </a:rPr>
              <a:t> of the brain to mature. It is not fully formed</a:t>
            </a:r>
            <a:br>
              <a:rPr lang="en-GB" sz="1800" dirty="0">
                <a:solidFill>
                  <a:schemeClr val="bg2"/>
                </a:solidFill>
                <a:effectLst/>
              </a:rPr>
            </a:br>
            <a:r>
              <a:rPr lang="en-GB" sz="1800" dirty="0">
                <a:solidFill>
                  <a:schemeClr val="bg2"/>
                </a:solidFill>
                <a:effectLst/>
              </a:rPr>
              <a:t> until early adulthood.</a:t>
            </a:r>
            <a:endParaRPr lang="en-GB" sz="1800" b="1" dirty="0">
              <a:solidFill>
                <a:schemeClr val="bg2"/>
              </a:solidFill>
              <a:effectLst/>
            </a:endParaRPr>
          </a:p>
        </p:txBody>
      </p:sp>
      <p:pic>
        <p:nvPicPr>
          <p:cNvPr id="3" name="Picture 2">
            <a:extLst>
              <a:ext uri="{FF2B5EF4-FFF2-40B4-BE49-F238E27FC236}">
                <a16:creationId xmlns:a16="http://schemas.microsoft.com/office/drawing/2014/main" id="{06895804-35BC-3DD6-EDE9-95B3D07E1593}"/>
              </a:ext>
            </a:extLst>
          </p:cNvPr>
          <p:cNvPicPr>
            <a:picLocks noChangeAspect="1"/>
          </p:cNvPicPr>
          <p:nvPr/>
        </p:nvPicPr>
        <p:blipFill>
          <a:blip r:embed="rId2"/>
          <a:stretch>
            <a:fillRect/>
          </a:stretch>
        </p:blipFill>
        <p:spPr>
          <a:xfrm>
            <a:off x="4473109" y="4290968"/>
            <a:ext cx="4598670" cy="2502158"/>
          </a:xfrm>
          <a:prstGeom prst="rect">
            <a:avLst/>
          </a:prstGeom>
        </p:spPr>
      </p:pic>
      <p:cxnSp>
        <p:nvCxnSpPr>
          <p:cNvPr id="7" name="Straight Connector 6">
            <a:extLst>
              <a:ext uri="{FF2B5EF4-FFF2-40B4-BE49-F238E27FC236}">
                <a16:creationId xmlns:a16="http://schemas.microsoft.com/office/drawing/2014/main" id="{E1743099-5B2C-90CC-4A24-F41F4144D036}"/>
              </a:ext>
            </a:extLst>
          </p:cNvPr>
          <p:cNvCxnSpPr>
            <a:cxnSpLocks/>
          </p:cNvCxnSpPr>
          <p:nvPr/>
        </p:nvCxnSpPr>
        <p:spPr bwMode="auto">
          <a:xfrm>
            <a:off x="4572000" y="5373216"/>
            <a:ext cx="720080" cy="0"/>
          </a:xfrm>
          <a:prstGeom prst="line">
            <a:avLst/>
          </a:prstGeom>
          <a:solidFill>
            <a:schemeClr val="accent1"/>
          </a:solidFill>
          <a:ln w="28575" cap="flat" cmpd="sng" algn="ctr">
            <a:solidFill>
              <a:srgbClr val="FF0000"/>
            </a:solidFill>
            <a:prstDash val="solid"/>
            <a:round/>
            <a:headEnd type="none" w="med" len="med"/>
            <a:tailEnd type="none" w="med" len="med"/>
          </a:ln>
          <a:effectLst/>
        </p:spPr>
      </p:cxnSp>
    </p:spTree>
    <p:extLst>
      <p:ext uri="{BB962C8B-B14F-4D97-AF65-F5344CB8AC3E}">
        <p14:creationId xmlns:p14="http://schemas.microsoft.com/office/powerpoint/2010/main" val="286099141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33794" name="Rectangle 2">
            <a:extLst>
              <a:ext uri="{FF2B5EF4-FFF2-40B4-BE49-F238E27FC236}">
                <a16:creationId xmlns:a16="http://schemas.microsoft.com/office/drawing/2014/main" id="{CA57072C-0AB9-C755-32B7-99C185D4E2D5}"/>
              </a:ext>
            </a:extLst>
          </p:cNvPr>
          <p:cNvSpPr>
            <a:spLocks noGrp="1" noChangeArrowheads="1"/>
          </p:cNvSpPr>
          <p:nvPr>
            <p:ph type="title"/>
          </p:nvPr>
        </p:nvSpPr>
        <p:spPr>
          <a:xfrm>
            <a:off x="0" y="64874"/>
            <a:ext cx="9286874" cy="587375"/>
          </a:xfrm>
        </p:spPr>
        <p:txBody>
          <a:bodyPr/>
          <a:lstStyle/>
          <a:p>
            <a:pPr algn="ctr" eaLnBrk="1" hangingPunct="1">
              <a:defRPr/>
            </a:pPr>
            <a:r>
              <a:rPr lang="en-US" altLang="en-US" sz="3600" dirty="0">
                <a:solidFill>
                  <a:schemeClr val="bg1">
                    <a:lumMod val="50000"/>
                  </a:schemeClr>
                </a:solidFill>
                <a:latin typeface="Arial Rounded MT Bold" panose="020F0704030504030204" pitchFamily="34" charset="0"/>
              </a:rPr>
              <a:t>Functional areas of the Cerebral Cortex</a:t>
            </a:r>
            <a:endParaRPr lang="en-US" altLang="en-US" sz="3600" dirty="0">
              <a:solidFill>
                <a:schemeClr val="bg1">
                  <a:lumMod val="50000"/>
                </a:schemeClr>
              </a:solidFill>
            </a:endParaRPr>
          </a:p>
        </p:txBody>
      </p:sp>
      <p:sp>
        <p:nvSpPr>
          <p:cNvPr id="139267" name="Rectangle 3">
            <a:extLst>
              <a:ext uri="{FF2B5EF4-FFF2-40B4-BE49-F238E27FC236}">
                <a16:creationId xmlns:a16="http://schemas.microsoft.com/office/drawing/2014/main" id="{D24A3692-8717-02F9-AF43-457764172581}"/>
              </a:ext>
            </a:extLst>
          </p:cNvPr>
          <p:cNvSpPr>
            <a:spLocks noGrp="1" noChangeArrowheads="1"/>
          </p:cNvSpPr>
          <p:nvPr>
            <p:ph type="body" idx="1"/>
          </p:nvPr>
        </p:nvSpPr>
        <p:spPr>
          <a:xfrm>
            <a:off x="-26670" y="737543"/>
            <a:ext cx="9143999" cy="6055583"/>
          </a:xfrm>
        </p:spPr>
        <p:txBody>
          <a:bodyPr/>
          <a:lstStyle/>
          <a:p>
            <a:pPr marL="0" indent="0" eaLnBrk="1" hangingPunct="1">
              <a:buClr>
                <a:schemeClr val="bg1">
                  <a:lumMod val="50000"/>
                </a:schemeClr>
              </a:buClr>
              <a:buNone/>
              <a:defRPr/>
            </a:pPr>
            <a:r>
              <a:rPr lang="en-GB" sz="1800" b="1" dirty="0">
                <a:solidFill>
                  <a:srgbClr val="C00000"/>
                </a:solidFill>
                <a:effectLst/>
              </a:rPr>
              <a:t>3. Limbic association area. </a:t>
            </a:r>
          </a:p>
          <a:p>
            <a:pPr marL="0" indent="0" eaLnBrk="1" hangingPunct="1">
              <a:buClr>
                <a:schemeClr val="bg1">
                  <a:lumMod val="50000"/>
                </a:schemeClr>
              </a:buClr>
              <a:buNone/>
              <a:defRPr/>
            </a:pPr>
            <a:r>
              <a:rPr lang="en-GB" sz="1800" dirty="0">
                <a:solidFill>
                  <a:schemeClr val="bg2"/>
                </a:solidFill>
                <a:effectLst/>
              </a:rPr>
              <a:t>- This multimodal association area is located on </a:t>
            </a:r>
            <a:r>
              <a:rPr lang="en-GB" sz="1800" b="1" dirty="0">
                <a:solidFill>
                  <a:schemeClr val="bg2"/>
                </a:solidFill>
                <a:effectLst/>
              </a:rPr>
              <a:t>the medial side of the cerebral hemispheres in</a:t>
            </a:r>
            <a:br>
              <a:rPr lang="en-GB" sz="1800" b="1" dirty="0">
                <a:solidFill>
                  <a:schemeClr val="bg2"/>
                </a:solidFill>
                <a:effectLst/>
              </a:rPr>
            </a:br>
            <a:r>
              <a:rPr lang="en-GB" sz="1800" b="1" dirty="0">
                <a:solidFill>
                  <a:schemeClr val="bg2"/>
                </a:solidFill>
                <a:effectLst/>
              </a:rPr>
              <a:t>  portions of the temporal, parietal and frontal lobes and includes the cingulate gyrus, the</a:t>
            </a:r>
            <a:br>
              <a:rPr lang="en-GB" sz="1800" b="1" dirty="0">
                <a:solidFill>
                  <a:schemeClr val="bg2"/>
                </a:solidFill>
                <a:effectLst/>
              </a:rPr>
            </a:br>
            <a:r>
              <a:rPr lang="en-GB" sz="1800" b="1" dirty="0">
                <a:solidFill>
                  <a:schemeClr val="bg2"/>
                </a:solidFill>
                <a:effectLst/>
              </a:rPr>
              <a:t>  hippocampus, and </a:t>
            </a:r>
            <a:r>
              <a:rPr lang="en-GB" sz="1800" b="1" dirty="0" err="1">
                <a:solidFill>
                  <a:schemeClr val="bg2"/>
                </a:solidFill>
                <a:effectLst/>
              </a:rPr>
              <a:t>parahippocampal</a:t>
            </a:r>
            <a:r>
              <a:rPr lang="en-GB" sz="1800" b="1" dirty="0">
                <a:solidFill>
                  <a:schemeClr val="bg2"/>
                </a:solidFill>
                <a:effectLst/>
              </a:rPr>
              <a:t> gyrus</a:t>
            </a:r>
            <a:r>
              <a:rPr lang="en-GB" sz="1800" dirty="0">
                <a:solidFill>
                  <a:schemeClr val="bg2"/>
                </a:solidFill>
                <a:effectLst/>
              </a:rPr>
              <a:t>. </a:t>
            </a:r>
            <a:br>
              <a:rPr lang="en-GB" sz="1800" dirty="0">
                <a:solidFill>
                  <a:schemeClr val="bg2"/>
                </a:solidFill>
                <a:effectLst/>
              </a:rPr>
            </a:br>
            <a:r>
              <a:rPr lang="en-GB" sz="1800" dirty="0">
                <a:solidFill>
                  <a:schemeClr val="bg2"/>
                </a:solidFill>
                <a:effectLst/>
              </a:rPr>
              <a:t>- It is involved in both memory and emotion. </a:t>
            </a:r>
            <a:br>
              <a:rPr lang="en-GB" sz="1800" dirty="0">
                <a:solidFill>
                  <a:schemeClr val="bg2"/>
                </a:solidFill>
                <a:effectLst/>
              </a:rPr>
            </a:br>
            <a:r>
              <a:rPr lang="en-GB" sz="1800" dirty="0">
                <a:solidFill>
                  <a:schemeClr val="bg2"/>
                </a:solidFill>
                <a:effectLst/>
              </a:rPr>
              <a:t>- It integrates sensory and motor </a:t>
            </a:r>
            <a:r>
              <a:rPr lang="en-GB" sz="1800" dirty="0" err="1">
                <a:solidFill>
                  <a:schemeClr val="bg2"/>
                </a:solidFill>
                <a:effectLst/>
              </a:rPr>
              <a:t>behavior</a:t>
            </a:r>
            <a:r>
              <a:rPr lang="en-GB" sz="1800" dirty="0">
                <a:solidFill>
                  <a:schemeClr val="bg2"/>
                </a:solidFill>
                <a:effectLst/>
              </a:rPr>
              <a:t> with past experience, helps form memory, and uses this</a:t>
            </a:r>
            <a:br>
              <a:rPr lang="en-GB" sz="1800" dirty="0">
                <a:solidFill>
                  <a:schemeClr val="bg2"/>
                </a:solidFill>
                <a:effectLst/>
              </a:rPr>
            </a:br>
            <a:r>
              <a:rPr lang="en-GB" sz="1800" dirty="0">
                <a:solidFill>
                  <a:schemeClr val="bg2"/>
                </a:solidFill>
                <a:effectLst/>
              </a:rPr>
              <a:t>  past experience to influence future motor response. </a:t>
            </a:r>
            <a:br>
              <a:rPr lang="en-GB" sz="1800" dirty="0">
                <a:solidFill>
                  <a:schemeClr val="bg2"/>
                </a:solidFill>
                <a:effectLst/>
              </a:rPr>
            </a:br>
            <a:r>
              <a:rPr lang="en-GB" sz="1800" dirty="0">
                <a:solidFill>
                  <a:schemeClr val="bg2"/>
                </a:solidFill>
                <a:effectLst/>
              </a:rPr>
              <a:t>- The limbic association area also processes emotions involved in complex personal and social</a:t>
            </a:r>
            <a:br>
              <a:rPr lang="en-GB" sz="1800" dirty="0">
                <a:solidFill>
                  <a:schemeClr val="bg2"/>
                </a:solidFill>
                <a:effectLst/>
              </a:rPr>
            </a:br>
            <a:r>
              <a:rPr lang="en-GB" sz="1800" dirty="0">
                <a:solidFill>
                  <a:schemeClr val="bg2"/>
                </a:solidFill>
                <a:effectLst/>
              </a:rPr>
              <a:t>  interactions and guides emotional response. </a:t>
            </a:r>
            <a:br>
              <a:rPr lang="en-GB" sz="1800" dirty="0">
                <a:solidFill>
                  <a:schemeClr val="bg2"/>
                </a:solidFill>
                <a:effectLst/>
              </a:rPr>
            </a:br>
            <a:r>
              <a:rPr lang="en-GB" sz="1800" dirty="0">
                <a:solidFill>
                  <a:schemeClr val="bg2"/>
                </a:solidFill>
                <a:effectLst/>
              </a:rPr>
              <a:t>- This cortical region is part of the limbic system, a functional brain system.</a:t>
            </a:r>
            <a:endParaRPr lang="en-GB" sz="1800" b="1" dirty="0">
              <a:solidFill>
                <a:schemeClr val="bg2"/>
              </a:solidFill>
              <a:effectLst/>
            </a:endParaRPr>
          </a:p>
        </p:txBody>
      </p:sp>
      <p:pic>
        <p:nvPicPr>
          <p:cNvPr id="5" name="Picture 4">
            <a:extLst>
              <a:ext uri="{FF2B5EF4-FFF2-40B4-BE49-F238E27FC236}">
                <a16:creationId xmlns:a16="http://schemas.microsoft.com/office/drawing/2014/main" id="{85F11A87-3FB6-111B-10FF-38067257AD9B}"/>
              </a:ext>
            </a:extLst>
          </p:cNvPr>
          <p:cNvPicPr>
            <a:picLocks noChangeAspect="1"/>
          </p:cNvPicPr>
          <p:nvPr/>
        </p:nvPicPr>
        <p:blipFill rotWithShape="1">
          <a:blip r:embed="rId2"/>
          <a:srcRect l="2639"/>
          <a:stretch/>
        </p:blipFill>
        <p:spPr>
          <a:xfrm>
            <a:off x="3347865" y="3608451"/>
            <a:ext cx="5671358" cy="3183644"/>
          </a:xfrm>
          <a:prstGeom prst="rect">
            <a:avLst/>
          </a:prstGeom>
        </p:spPr>
      </p:pic>
      <p:cxnSp>
        <p:nvCxnSpPr>
          <p:cNvPr id="10" name="Straight Connector 9">
            <a:extLst>
              <a:ext uri="{FF2B5EF4-FFF2-40B4-BE49-F238E27FC236}">
                <a16:creationId xmlns:a16="http://schemas.microsoft.com/office/drawing/2014/main" id="{19D718DE-01C8-048E-0E74-C353AEA057EF}"/>
              </a:ext>
            </a:extLst>
          </p:cNvPr>
          <p:cNvCxnSpPr>
            <a:cxnSpLocks/>
          </p:cNvCxnSpPr>
          <p:nvPr/>
        </p:nvCxnSpPr>
        <p:spPr bwMode="auto">
          <a:xfrm>
            <a:off x="3347865" y="5157192"/>
            <a:ext cx="1008112" cy="0"/>
          </a:xfrm>
          <a:prstGeom prst="line">
            <a:avLst/>
          </a:prstGeom>
          <a:solidFill>
            <a:schemeClr val="accent1"/>
          </a:solidFill>
          <a:ln w="28575" cap="flat" cmpd="sng" algn="ctr">
            <a:solidFill>
              <a:srgbClr val="FF0000"/>
            </a:solidFill>
            <a:prstDash val="solid"/>
            <a:round/>
            <a:headEnd type="none" w="med" len="med"/>
            <a:tailEnd type="none" w="med" len="med"/>
          </a:ln>
          <a:effectLst/>
        </p:spPr>
      </p:cxnSp>
    </p:spTree>
    <p:extLst>
      <p:ext uri="{BB962C8B-B14F-4D97-AF65-F5344CB8AC3E}">
        <p14:creationId xmlns:p14="http://schemas.microsoft.com/office/powerpoint/2010/main" val="122999094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34818" name="Rectangle 2">
            <a:extLst>
              <a:ext uri="{FF2B5EF4-FFF2-40B4-BE49-F238E27FC236}">
                <a16:creationId xmlns:a16="http://schemas.microsoft.com/office/drawing/2014/main" id="{97C87366-E72F-0784-A9BE-67B09F919BDA}"/>
              </a:ext>
            </a:extLst>
          </p:cNvPr>
          <p:cNvSpPr>
            <a:spLocks noGrp="1" noChangeArrowheads="1"/>
          </p:cNvSpPr>
          <p:nvPr>
            <p:ph type="title"/>
          </p:nvPr>
        </p:nvSpPr>
        <p:spPr>
          <a:xfrm>
            <a:off x="-2976" y="1196752"/>
            <a:ext cx="9146976" cy="3524399"/>
          </a:xfrm>
        </p:spPr>
        <p:txBody>
          <a:bodyPr/>
          <a:lstStyle/>
          <a:p>
            <a:pPr algn="ctr" eaLnBrk="1" hangingPunct="1">
              <a:defRPr/>
            </a:pPr>
            <a:r>
              <a:rPr lang="en-US" sz="5400" dirty="0">
                <a:solidFill>
                  <a:schemeClr val="bg1">
                    <a:lumMod val="50000"/>
                  </a:schemeClr>
                </a:solidFill>
                <a:effectLst>
                  <a:outerShdw blurRad="38100" dist="38100" dir="2700000" algn="tl">
                    <a:srgbClr val="000000">
                      <a:alpha val="43137"/>
                    </a:srgbClr>
                  </a:outerShdw>
                </a:effectLst>
                <a:latin typeface="+mn-lt"/>
              </a:rPr>
              <a:t>Functional Areas </a:t>
            </a:r>
            <a:br>
              <a:rPr lang="en-US" sz="5400" dirty="0">
                <a:solidFill>
                  <a:schemeClr val="bg1">
                    <a:lumMod val="50000"/>
                  </a:schemeClr>
                </a:solidFill>
                <a:effectLst>
                  <a:outerShdw blurRad="38100" dist="38100" dir="2700000" algn="tl">
                    <a:srgbClr val="000000">
                      <a:alpha val="43137"/>
                    </a:srgbClr>
                  </a:outerShdw>
                </a:effectLst>
                <a:latin typeface="+mn-lt"/>
              </a:rPr>
            </a:br>
            <a:r>
              <a:rPr lang="en-US" sz="5400" dirty="0">
                <a:solidFill>
                  <a:schemeClr val="bg1">
                    <a:lumMod val="50000"/>
                  </a:schemeClr>
                </a:solidFill>
                <a:effectLst>
                  <a:outerShdw blurRad="38100" dist="38100" dir="2700000" algn="tl">
                    <a:srgbClr val="000000">
                      <a:alpha val="43137"/>
                    </a:srgbClr>
                  </a:outerShdw>
                </a:effectLst>
                <a:latin typeface="+mn-lt"/>
              </a:rPr>
              <a:t>of the  </a:t>
            </a:r>
            <a:br>
              <a:rPr lang="en-US" sz="5400" dirty="0">
                <a:solidFill>
                  <a:schemeClr val="bg1">
                    <a:lumMod val="50000"/>
                  </a:schemeClr>
                </a:solidFill>
                <a:effectLst>
                  <a:outerShdw blurRad="38100" dist="38100" dir="2700000" algn="tl">
                    <a:srgbClr val="000000">
                      <a:alpha val="43137"/>
                    </a:srgbClr>
                  </a:outerShdw>
                </a:effectLst>
                <a:latin typeface="+mn-lt"/>
              </a:rPr>
            </a:br>
            <a:r>
              <a:rPr lang="en-US" sz="5400" dirty="0">
                <a:solidFill>
                  <a:schemeClr val="bg1">
                    <a:lumMod val="50000"/>
                  </a:schemeClr>
                </a:solidFill>
                <a:effectLst>
                  <a:outerShdw blurRad="38100" dist="38100" dir="2700000" algn="tl">
                    <a:srgbClr val="000000">
                      <a:alpha val="43137"/>
                    </a:srgbClr>
                  </a:outerShdw>
                </a:effectLst>
                <a:latin typeface="+mn-lt"/>
              </a:rPr>
              <a:t>Cerebral Cortex</a:t>
            </a:r>
            <a:br>
              <a:rPr lang="en-US" sz="5400" dirty="0">
                <a:solidFill>
                  <a:schemeClr val="bg1">
                    <a:lumMod val="50000"/>
                  </a:schemeClr>
                </a:solidFill>
                <a:effectLst>
                  <a:outerShdw blurRad="38100" dist="38100" dir="2700000" algn="tl">
                    <a:srgbClr val="000000">
                      <a:alpha val="43137"/>
                    </a:srgbClr>
                  </a:outerShdw>
                </a:effectLst>
                <a:latin typeface="+mn-lt"/>
              </a:rPr>
            </a:br>
            <a:r>
              <a:rPr lang="en-US" sz="5400" dirty="0">
                <a:solidFill>
                  <a:schemeClr val="bg1">
                    <a:lumMod val="50000"/>
                  </a:schemeClr>
                </a:solidFill>
                <a:effectLst>
                  <a:outerShdw blurRad="38100" dist="38100" dir="2700000" algn="tl">
                    <a:srgbClr val="000000">
                      <a:alpha val="43137"/>
                    </a:srgbClr>
                  </a:outerShdw>
                </a:effectLst>
                <a:latin typeface="+mn-lt"/>
              </a:rPr>
              <a:t>- </a:t>
            </a:r>
            <a:r>
              <a:rPr lang="en-GB" sz="5400" dirty="0">
                <a:solidFill>
                  <a:schemeClr val="bg1">
                    <a:lumMod val="50000"/>
                  </a:schemeClr>
                </a:solidFill>
                <a:effectLst>
                  <a:outerShdw blurRad="38100" dist="38100" dir="2700000" algn="tl">
                    <a:srgbClr val="000000">
                      <a:alpha val="43137"/>
                    </a:srgbClr>
                  </a:outerShdw>
                </a:effectLst>
                <a:latin typeface="+mn-lt"/>
              </a:rPr>
              <a:t>divided according the lobes - </a:t>
            </a:r>
            <a:endParaRPr lang="en-US" sz="5400" dirty="0">
              <a:solidFill>
                <a:schemeClr val="bg1">
                  <a:lumMod val="50000"/>
                </a:schemeClr>
              </a:solidFill>
              <a:effectLst>
                <a:outerShdw blurRad="38100" dist="38100" dir="2700000" algn="tl">
                  <a:srgbClr val="000000">
                    <a:alpha val="43137"/>
                  </a:srgbClr>
                </a:outerShdw>
              </a:effectLst>
              <a:latin typeface="+mn-lt"/>
            </a:endParaRPr>
          </a:p>
        </p:txBody>
      </p:sp>
    </p:spTree>
    <p:extLst>
      <p:ext uri="{BB962C8B-B14F-4D97-AF65-F5344CB8AC3E}">
        <p14:creationId xmlns:p14="http://schemas.microsoft.com/office/powerpoint/2010/main" val="281249078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3075" name="Rectangle 4">
            <a:extLst>
              <a:ext uri="{FF2B5EF4-FFF2-40B4-BE49-F238E27FC236}">
                <a16:creationId xmlns:a16="http://schemas.microsoft.com/office/drawing/2014/main" id="{61C350E5-FA83-A365-220A-1C1F3CB4CD46}"/>
              </a:ext>
            </a:extLst>
          </p:cNvPr>
          <p:cNvSpPr>
            <a:spLocks noGrp="1" noChangeArrowheads="1"/>
          </p:cNvSpPr>
          <p:nvPr>
            <p:ph type="title"/>
          </p:nvPr>
        </p:nvSpPr>
        <p:spPr>
          <a:xfrm>
            <a:off x="827088" y="188913"/>
            <a:ext cx="7772400" cy="576262"/>
          </a:xfrm>
          <a:ln>
            <a:solidFill>
              <a:schemeClr val="bg1">
                <a:lumMod val="50000"/>
              </a:schemeClr>
            </a:solidFill>
          </a:ln>
        </p:spPr>
        <p:txBody>
          <a:bodyPr/>
          <a:lstStyle/>
          <a:p>
            <a:pPr algn="ctr" eaLnBrk="1" hangingPunct="1">
              <a:defRPr/>
            </a:pPr>
            <a:r>
              <a:rPr lang="en-US" altLang="en-US" sz="4000" dirty="0">
                <a:solidFill>
                  <a:schemeClr val="bg2"/>
                </a:solidFill>
              </a:rPr>
              <a:t>Frontal Lobe</a:t>
            </a:r>
          </a:p>
        </p:txBody>
      </p:sp>
      <p:sp>
        <p:nvSpPr>
          <p:cNvPr id="140293" name="Rectangle 5">
            <a:extLst>
              <a:ext uri="{FF2B5EF4-FFF2-40B4-BE49-F238E27FC236}">
                <a16:creationId xmlns:a16="http://schemas.microsoft.com/office/drawing/2014/main" id="{73B629B3-3537-91A7-03DC-69F89C99A1BA}"/>
              </a:ext>
            </a:extLst>
          </p:cNvPr>
          <p:cNvSpPr>
            <a:spLocks noGrp="1" noChangeArrowheads="1"/>
          </p:cNvSpPr>
          <p:nvPr>
            <p:ph type="body" sz="half" idx="1"/>
          </p:nvPr>
        </p:nvSpPr>
        <p:spPr>
          <a:xfrm>
            <a:off x="179513" y="778827"/>
            <a:ext cx="4464496" cy="5832475"/>
          </a:xfrm>
        </p:spPr>
        <p:txBody>
          <a:bodyPr/>
          <a:lstStyle/>
          <a:p>
            <a:pPr eaLnBrk="1" hangingPunct="1">
              <a:lnSpc>
                <a:spcPct val="90000"/>
              </a:lnSpc>
              <a:buFont typeface="Wingdings" panose="05000000000000000000" pitchFamily="2" charset="2"/>
              <a:buNone/>
              <a:defRPr/>
            </a:pPr>
            <a:r>
              <a:rPr lang="en-US" u="sng" dirty="0">
                <a:solidFill>
                  <a:schemeClr val="bg1">
                    <a:lumMod val="50000"/>
                  </a:schemeClr>
                </a:solidFill>
              </a:rPr>
              <a:t>Primary motor cortex</a:t>
            </a:r>
            <a:br>
              <a:rPr lang="en-US" u="sng" dirty="0">
                <a:solidFill>
                  <a:schemeClr val="bg1">
                    <a:lumMod val="50000"/>
                  </a:schemeClr>
                </a:solidFill>
              </a:rPr>
            </a:br>
            <a:endParaRPr lang="en-US" sz="1400" u="sng" dirty="0">
              <a:solidFill>
                <a:schemeClr val="bg1">
                  <a:lumMod val="50000"/>
                </a:schemeClr>
              </a:solidFill>
            </a:endParaRPr>
          </a:p>
          <a:p>
            <a:pPr eaLnBrk="1" hangingPunct="1">
              <a:lnSpc>
                <a:spcPct val="90000"/>
              </a:lnSpc>
              <a:buClr>
                <a:schemeClr val="bg1">
                  <a:lumMod val="50000"/>
                </a:schemeClr>
              </a:buClr>
              <a:defRPr/>
            </a:pPr>
            <a:r>
              <a:rPr lang="en-US" sz="2600" dirty="0">
                <a:solidFill>
                  <a:schemeClr val="bg2"/>
                </a:solidFill>
                <a:effectLst/>
              </a:rPr>
              <a:t>Located in </a:t>
            </a:r>
            <a:r>
              <a:rPr lang="en-US" sz="2600" dirty="0" err="1">
                <a:solidFill>
                  <a:schemeClr val="bg1">
                    <a:lumMod val="50000"/>
                  </a:schemeClr>
                </a:solidFill>
                <a:effectLst/>
              </a:rPr>
              <a:t>precentral</a:t>
            </a:r>
            <a:r>
              <a:rPr lang="en-US" sz="2600" dirty="0">
                <a:solidFill>
                  <a:schemeClr val="bg1">
                    <a:lumMod val="50000"/>
                  </a:schemeClr>
                </a:solidFill>
                <a:effectLst/>
              </a:rPr>
              <a:t> </a:t>
            </a:r>
            <a:r>
              <a:rPr lang="en-US" sz="2600" dirty="0" err="1">
                <a:solidFill>
                  <a:schemeClr val="bg1">
                    <a:lumMod val="50000"/>
                  </a:schemeClr>
                </a:solidFill>
                <a:effectLst/>
              </a:rPr>
              <a:t>gyrus</a:t>
            </a:r>
            <a:r>
              <a:rPr lang="en-US" sz="2600" dirty="0">
                <a:solidFill>
                  <a:schemeClr val="bg1">
                    <a:lumMod val="50000"/>
                  </a:schemeClr>
                </a:solidFill>
                <a:effectLst/>
              </a:rPr>
              <a:t> (</a:t>
            </a:r>
            <a:r>
              <a:rPr lang="en-US" sz="2600" dirty="0" err="1">
                <a:solidFill>
                  <a:schemeClr val="bg1">
                    <a:lumMod val="50000"/>
                  </a:schemeClr>
                </a:solidFill>
                <a:effectLst/>
              </a:rPr>
              <a:t>Brodmann</a:t>
            </a:r>
            <a:r>
              <a:rPr lang="en-US" sz="2600" dirty="0">
                <a:solidFill>
                  <a:schemeClr val="bg1">
                    <a:lumMod val="50000"/>
                  </a:schemeClr>
                </a:solidFill>
                <a:effectLst/>
              </a:rPr>
              <a:t> area 4)</a:t>
            </a:r>
          </a:p>
          <a:p>
            <a:pPr eaLnBrk="1" hangingPunct="1">
              <a:lnSpc>
                <a:spcPct val="90000"/>
              </a:lnSpc>
              <a:buClr>
                <a:schemeClr val="bg1">
                  <a:lumMod val="50000"/>
                </a:schemeClr>
              </a:buClr>
              <a:defRPr/>
            </a:pPr>
            <a:r>
              <a:rPr lang="en-US" sz="2600" dirty="0">
                <a:solidFill>
                  <a:schemeClr val="bg2"/>
                </a:solidFill>
                <a:effectLst/>
              </a:rPr>
              <a:t>Controls voluntary, skilled movements (fractionated movements)</a:t>
            </a:r>
          </a:p>
          <a:p>
            <a:pPr eaLnBrk="1" hangingPunct="1">
              <a:lnSpc>
                <a:spcPct val="90000"/>
              </a:lnSpc>
              <a:buClr>
                <a:schemeClr val="bg1">
                  <a:lumMod val="50000"/>
                </a:schemeClr>
              </a:buClr>
              <a:defRPr/>
            </a:pPr>
            <a:r>
              <a:rPr lang="en-US" sz="2600" u="sng" dirty="0">
                <a:solidFill>
                  <a:schemeClr val="bg2"/>
                </a:solidFill>
                <a:effectLst/>
              </a:rPr>
              <a:t>Afferents</a:t>
            </a:r>
            <a:r>
              <a:rPr lang="en-US" sz="2600" dirty="0">
                <a:solidFill>
                  <a:schemeClr val="bg2"/>
                </a:solidFill>
                <a:effectLst/>
              </a:rPr>
              <a:t>: from ventral lateral (VL) and ventral anterior (VA) nucleus of thalamus</a:t>
            </a:r>
          </a:p>
          <a:p>
            <a:pPr eaLnBrk="1" hangingPunct="1">
              <a:lnSpc>
                <a:spcPct val="90000"/>
              </a:lnSpc>
              <a:buClr>
                <a:schemeClr val="bg1">
                  <a:lumMod val="50000"/>
                </a:schemeClr>
              </a:buClr>
              <a:defRPr/>
            </a:pPr>
            <a:r>
              <a:rPr lang="en-US" sz="2600" u="sng" dirty="0" err="1">
                <a:solidFill>
                  <a:schemeClr val="bg2"/>
                </a:solidFill>
                <a:effectLst/>
              </a:rPr>
              <a:t>Efferents</a:t>
            </a:r>
            <a:r>
              <a:rPr lang="en-US" sz="2600" dirty="0">
                <a:solidFill>
                  <a:schemeClr val="bg2"/>
                </a:solidFill>
                <a:effectLst/>
              </a:rPr>
              <a:t>: </a:t>
            </a:r>
            <a:r>
              <a:rPr lang="en-US" sz="2600" dirty="0" err="1">
                <a:solidFill>
                  <a:schemeClr val="bg2"/>
                </a:solidFill>
                <a:effectLst/>
              </a:rPr>
              <a:t>Corticospinal</a:t>
            </a:r>
            <a:r>
              <a:rPr lang="en-US" sz="2600" dirty="0">
                <a:solidFill>
                  <a:schemeClr val="bg2"/>
                </a:solidFill>
                <a:effectLst/>
              </a:rPr>
              <a:t> (30%) and </a:t>
            </a:r>
            <a:r>
              <a:rPr lang="en-US" sz="2600" dirty="0" err="1">
                <a:solidFill>
                  <a:schemeClr val="bg2"/>
                </a:solidFill>
                <a:effectLst/>
              </a:rPr>
              <a:t>corticobulbar</a:t>
            </a:r>
            <a:r>
              <a:rPr lang="en-US" sz="2600" dirty="0">
                <a:solidFill>
                  <a:schemeClr val="bg2"/>
                </a:solidFill>
                <a:effectLst/>
              </a:rPr>
              <a:t> fibers. 3% of </a:t>
            </a:r>
            <a:r>
              <a:rPr lang="en-US" sz="2600" dirty="0" err="1">
                <a:solidFill>
                  <a:schemeClr val="bg2"/>
                </a:solidFill>
                <a:effectLst/>
              </a:rPr>
              <a:t>corticospinal</a:t>
            </a:r>
            <a:r>
              <a:rPr lang="en-US" sz="2600" dirty="0">
                <a:solidFill>
                  <a:schemeClr val="bg2"/>
                </a:solidFill>
                <a:effectLst/>
              </a:rPr>
              <a:t> fibers arise from Betz cells</a:t>
            </a:r>
          </a:p>
          <a:p>
            <a:pPr eaLnBrk="1" hangingPunct="1">
              <a:lnSpc>
                <a:spcPct val="90000"/>
              </a:lnSpc>
              <a:defRPr/>
            </a:pPr>
            <a:endParaRPr lang="en-US" sz="2600" dirty="0"/>
          </a:p>
          <a:p>
            <a:pPr eaLnBrk="1" hangingPunct="1">
              <a:lnSpc>
                <a:spcPct val="90000"/>
              </a:lnSpc>
              <a:defRPr/>
            </a:pPr>
            <a:endParaRPr lang="en-US" sz="2800" dirty="0"/>
          </a:p>
        </p:txBody>
      </p:sp>
      <p:graphicFrame>
        <p:nvGraphicFramePr>
          <p:cNvPr id="44036" name="Object 3">
            <a:extLst>
              <a:ext uri="{FF2B5EF4-FFF2-40B4-BE49-F238E27FC236}">
                <a16:creationId xmlns:a16="http://schemas.microsoft.com/office/drawing/2014/main" id="{FB0046D1-E515-2440-359C-30571C71D56B}"/>
              </a:ext>
            </a:extLst>
          </p:cNvPr>
          <p:cNvGraphicFramePr>
            <a:graphicFrameLocks noGrp="1" noChangeAspect="1"/>
          </p:cNvGraphicFramePr>
          <p:nvPr>
            <p:ph sz="half" idx="2"/>
          </p:nvPr>
        </p:nvGraphicFramePr>
        <p:xfrm>
          <a:off x="4572000" y="1916113"/>
          <a:ext cx="4319588" cy="3305175"/>
        </p:xfrm>
        <a:graphic>
          <a:graphicData uri="http://schemas.openxmlformats.org/presentationml/2006/ole">
            <mc:AlternateContent xmlns:mc="http://schemas.openxmlformats.org/markup-compatibility/2006">
              <mc:Choice xmlns:v="urn:schemas-microsoft-com:vml" Requires="v">
                <p:oleObj name="Photo Editor Photo" r:id="rId2" imgW="3809524" imgH="2914286" progId="">
                  <p:embed/>
                </p:oleObj>
              </mc:Choice>
              <mc:Fallback>
                <p:oleObj name="Photo Editor Photo" r:id="rId2" imgW="3809524" imgH="2914286" progId="">
                  <p:embed/>
                  <p:pic>
                    <p:nvPicPr>
                      <p:cNvPr id="0" name="Object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1916113"/>
                        <a:ext cx="4319588" cy="3305175"/>
                      </a:xfrm>
                      <a:prstGeom prst="rect">
                        <a:avLst/>
                      </a:prstGeom>
                      <a:noFill/>
                      <a:ln>
                        <a:noFill/>
                      </a:ln>
                      <a:effectLst/>
                    </p:spPr>
                  </p:pic>
                </p:oleObj>
              </mc:Fallback>
            </mc:AlternateContent>
          </a:graphicData>
        </a:graphic>
      </p:graphicFrame>
      <p:sp>
        <p:nvSpPr>
          <p:cNvPr id="44037" name="Oval 8">
            <a:extLst>
              <a:ext uri="{FF2B5EF4-FFF2-40B4-BE49-F238E27FC236}">
                <a16:creationId xmlns:a16="http://schemas.microsoft.com/office/drawing/2014/main" id="{AD9D1FB9-3624-A18F-2421-A015A4B7783F}"/>
              </a:ext>
            </a:extLst>
          </p:cNvPr>
          <p:cNvSpPr>
            <a:spLocks noChangeArrowheads="1"/>
          </p:cNvSpPr>
          <p:nvPr/>
        </p:nvSpPr>
        <p:spPr bwMode="auto">
          <a:xfrm>
            <a:off x="5943600" y="1981200"/>
            <a:ext cx="457200" cy="457200"/>
          </a:xfrm>
          <a:prstGeom prst="ellipse">
            <a:avLst/>
          </a:prstGeom>
          <a:noFill/>
          <a:ln w="38100">
            <a:solidFill>
              <a:srgbClr val="FF33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tx2"/>
              </a:buClr>
              <a:buSzPct val="75000"/>
              <a:buFont typeface="Wingdings" panose="05000000000000000000" pitchFamily="2" charset="2"/>
              <a:buChar char="n"/>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chemeClr val="folHlink"/>
              </a:buClr>
              <a:buSzPct val="60000"/>
              <a:buFont typeface="Wingdings" panose="05000000000000000000" pitchFamily="2" charset="2"/>
              <a:buChar char="u"/>
              <a:defRPr sz="32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chemeClr val="tx2"/>
              </a:buClr>
              <a:buSzPct val="60000"/>
              <a:buFont typeface="Wingdings" panose="05000000000000000000" pitchFamily="2" charset="2"/>
              <a:buChar char="t"/>
              <a:defRPr sz="32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SzTx/>
              <a:buFontTx/>
              <a:buNone/>
            </a:pPr>
            <a:endParaRPr lang="en-US" altLang="en-US" sz="240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160773" name="Rectangle 5">
            <a:extLst>
              <a:ext uri="{FF2B5EF4-FFF2-40B4-BE49-F238E27FC236}">
                <a16:creationId xmlns:a16="http://schemas.microsoft.com/office/drawing/2014/main" id="{DA0960CA-62CE-BE64-0E52-68A9A96AABAA}"/>
              </a:ext>
            </a:extLst>
          </p:cNvPr>
          <p:cNvSpPr>
            <a:spLocks noGrp="1" noChangeArrowheads="1"/>
          </p:cNvSpPr>
          <p:nvPr>
            <p:ph type="body" sz="half" idx="4294967295"/>
          </p:nvPr>
        </p:nvSpPr>
        <p:spPr>
          <a:xfrm>
            <a:off x="214313" y="214313"/>
            <a:ext cx="4824412" cy="5761037"/>
          </a:xfrm>
        </p:spPr>
        <p:txBody>
          <a:bodyPr/>
          <a:lstStyle/>
          <a:p>
            <a:pPr eaLnBrk="1" hangingPunct="1">
              <a:buFont typeface="Wingdings" panose="05000000000000000000" pitchFamily="2" charset="2"/>
              <a:buNone/>
              <a:defRPr/>
            </a:pPr>
            <a:r>
              <a:rPr lang="en-US" u="sng" dirty="0" err="1">
                <a:solidFill>
                  <a:schemeClr val="bg1">
                    <a:lumMod val="50000"/>
                  </a:schemeClr>
                </a:solidFill>
              </a:rPr>
              <a:t>Premotor</a:t>
            </a:r>
            <a:r>
              <a:rPr lang="en-US" u="sng" dirty="0">
                <a:solidFill>
                  <a:schemeClr val="bg1">
                    <a:lumMod val="50000"/>
                  </a:schemeClr>
                </a:solidFill>
              </a:rPr>
              <a:t> cortex</a:t>
            </a:r>
          </a:p>
          <a:p>
            <a:pPr eaLnBrk="1" hangingPunct="1">
              <a:buClr>
                <a:schemeClr val="bg1">
                  <a:lumMod val="50000"/>
                </a:schemeClr>
              </a:buClr>
              <a:defRPr/>
            </a:pPr>
            <a:r>
              <a:rPr lang="en-US" sz="2400" dirty="0">
                <a:solidFill>
                  <a:schemeClr val="bg2"/>
                </a:solidFill>
                <a:effectLst/>
              </a:rPr>
              <a:t>Located in the region immediately </a:t>
            </a:r>
            <a:r>
              <a:rPr lang="en-US" sz="2400" dirty="0">
                <a:solidFill>
                  <a:schemeClr val="bg1">
                    <a:lumMod val="50000"/>
                  </a:schemeClr>
                </a:solidFill>
                <a:effectLst/>
              </a:rPr>
              <a:t>anterior to the </a:t>
            </a:r>
            <a:r>
              <a:rPr lang="en-US" sz="2400" dirty="0" err="1">
                <a:solidFill>
                  <a:schemeClr val="bg1">
                    <a:lumMod val="50000"/>
                  </a:schemeClr>
                </a:solidFill>
                <a:effectLst/>
              </a:rPr>
              <a:t>precentral</a:t>
            </a:r>
            <a:r>
              <a:rPr lang="en-US" sz="2400" dirty="0">
                <a:solidFill>
                  <a:schemeClr val="bg1">
                    <a:lumMod val="50000"/>
                  </a:schemeClr>
                </a:solidFill>
                <a:effectLst/>
              </a:rPr>
              <a:t> </a:t>
            </a:r>
            <a:r>
              <a:rPr lang="en-US" sz="2400" dirty="0" err="1">
                <a:solidFill>
                  <a:schemeClr val="bg1">
                    <a:lumMod val="50000"/>
                  </a:schemeClr>
                </a:solidFill>
                <a:effectLst/>
              </a:rPr>
              <a:t>gyrus</a:t>
            </a:r>
            <a:r>
              <a:rPr lang="en-US" sz="2400" dirty="0">
                <a:solidFill>
                  <a:schemeClr val="bg1">
                    <a:lumMod val="50000"/>
                  </a:schemeClr>
                </a:solidFill>
                <a:effectLst/>
              </a:rPr>
              <a:t> (</a:t>
            </a:r>
            <a:r>
              <a:rPr lang="en-US" sz="2400" dirty="0" err="1">
                <a:solidFill>
                  <a:schemeClr val="bg1">
                    <a:lumMod val="50000"/>
                  </a:schemeClr>
                </a:solidFill>
                <a:effectLst/>
              </a:rPr>
              <a:t>Brodmann’s</a:t>
            </a:r>
            <a:r>
              <a:rPr lang="en-US" sz="2400" dirty="0">
                <a:solidFill>
                  <a:schemeClr val="bg1">
                    <a:lumMod val="50000"/>
                  </a:schemeClr>
                </a:solidFill>
                <a:effectLst/>
              </a:rPr>
              <a:t> area 6)</a:t>
            </a:r>
          </a:p>
          <a:p>
            <a:pPr eaLnBrk="1" hangingPunct="1">
              <a:buClr>
                <a:schemeClr val="bg1">
                  <a:lumMod val="50000"/>
                </a:schemeClr>
              </a:buClr>
              <a:defRPr/>
            </a:pPr>
            <a:r>
              <a:rPr lang="en-US" sz="2400" dirty="0">
                <a:solidFill>
                  <a:schemeClr val="bg2"/>
                </a:solidFill>
                <a:effectLst/>
              </a:rPr>
              <a:t>On the </a:t>
            </a:r>
            <a:r>
              <a:rPr lang="en-US" sz="2400" u="sng" dirty="0">
                <a:solidFill>
                  <a:schemeClr val="bg2"/>
                </a:solidFill>
                <a:effectLst/>
              </a:rPr>
              <a:t>lateral surface</a:t>
            </a:r>
            <a:r>
              <a:rPr lang="en-US" sz="2400" dirty="0">
                <a:solidFill>
                  <a:schemeClr val="bg2"/>
                </a:solidFill>
                <a:effectLst/>
              </a:rPr>
              <a:t>, this includes the </a:t>
            </a:r>
            <a:r>
              <a:rPr lang="en-US" sz="2400" dirty="0">
                <a:solidFill>
                  <a:schemeClr val="bg1">
                    <a:lumMod val="50000"/>
                  </a:schemeClr>
                </a:solidFill>
                <a:effectLst/>
              </a:rPr>
              <a:t>posterior parts of superior, middle and inferior frontal </a:t>
            </a:r>
            <a:r>
              <a:rPr lang="en-US" sz="2400" dirty="0" err="1">
                <a:solidFill>
                  <a:schemeClr val="bg1">
                    <a:lumMod val="50000"/>
                  </a:schemeClr>
                </a:solidFill>
                <a:effectLst/>
              </a:rPr>
              <a:t>gyri</a:t>
            </a:r>
            <a:endParaRPr lang="en-US" sz="2400" dirty="0">
              <a:solidFill>
                <a:schemeClr val="bg1">
                  <a:lumMod val="50000"/>
                </a:schemeClr>
              </a:solidFill>
              <a:effectLst/>
            </a:endParaRPr>
          </a:p>
          <a:p>
            <a:pPr eaLnBrk="1" hangingPunct="1">
              <a:buClr>
                <a:schemeClr val="bg1">
                  <a:lumMod val="50000"/>
                </a:schemeClr>
              </a:buClr>
              <a:defRPr/>
            </a:pPr>
            <a:r>
              <a:rPr lang="en-US" sz="2400" dirty="0">
                <a:solidFill>
                  <a:schemeClr val="bg2"/>
                </a:solidFill>
                <a:effectLst/>
              </a:rPr>
              <a:t>On the </a:t>
            </a:r>
            <a:r>
              <a:rPr lang="en-US" sz="2400" u="sng" dirty="0">
                <a:solidFill>
                  <a:schemeClr val="bg2"/>
                </a:solidFill>
                <a:effectLst/>
              </a:rPr>
              <a:t>medial surface</a:t>
            </a:r>
            <a:r>
              <a:rPr lang="en-US" sz="2400" dirty="0">
                <a:solidFill>
                  <a:schemeClr val="bg2"/>
                </a:solidFill>
                <a:effectLst/>
              </a:rPr>
              <a:t>, it includes region of </a:t>
            </a:r>
            <a:r>
              <a:rPr lang="en-US" sz="2400" dirty="0">
                <a:solidFill>
                  <a:schemeClr val="bg1">
                    <a:lumMod val="50000"/>
                  </a:schemeClr>
                </a:solidFill>
                <a:effectLst/>
              </a:rPr>
              <a:t>supplementary motor cortex.</a:t>
            </a:r>
          </a:p>
          <a:p>
            <a:pPr eaLnBrk="1" hangingPunct="1">
              <a:buClr>
                <a:schemeClr val="bg1">
                  <a:lumMod val="50000"/>
                </a:schemeClr>
              </a:buClr>
              <a:defRPr/>
            </a:pPr>
            <a:r>
              <a:rPr lang="en-US" sz="2400" dirty="0">
                <a:solidFill>
                  <a:schemeClr val="bg2"/>
                </a:solidFill>
                <a:effectLst/>
              </a:rPr>
              <a:t>In supplementary motor cortex, body is represented </a:t>
            </a:r>
            <a:r>
              <a:rPr lang="en-US" sz="2400" dirty="0" err="1">
                <a:solidFill>
                  <a:srgbClr val="C00000"/>
                </a:solidFill>
                <a:effectLst/>
              </a:rPr>
              <a:t>somatotopically</a:t>
            </a:r>
            <a:r>
              <a:rPr lang="en-US" sz="2400" dirty="0">
                <a:solidFill>
                  <a:srgbClr val="C00000"/>
                </a:solidFill>
                <a:effectLst/>
              </a:rPr>
              <a:t> </a:t>
            </a:r>
            <a:r>
              <a:rPr lang="en-US" sz="2400" dirty="0">
                <a:solidFill>
                  <a:schemeClr val="bg2"/>
                </a:solidFill>
                <a:effectLst/>
              </a:rPr>
              <a:t>and this representation is </a:t>
            </a:r>
            <a:r>
              <a:rPr lang="en-US" sz="2400" dirty="0">
                <a:solidFill>
                  <a:srgbClr val="C00000"/>
                </a:solidFill>
                <a:effectLst/>
              </a:rPr>
              <a:t>bilateral.</a:t>
            </a:r>
          </a:p>
          <a:p>
            <a:pPr eaLnBrk="1" hangingPunct="1">
              <a:defRPr/>
            </a:pPr>
            <a:endParaRPr lang="en-US" sz="2400" dirty="0"/>
          </a:p>
        </p:txBody>
      </p:sp>
      <p:pic>
        <p:nvPicPr>
          <p:cNvPr id="46083" name="Picture 7" descr="Copy of b5">
            <a:extLst>
              <a:ext uri="{FF2B5EF4-FFF2-40B4-BE49-F238E27FC236}">
                <a16:creationId xmlns:a16="http://schemas.microsoft.com/office/drawing/2014/main" id="{7E710403-E6AF-D5E0-C349-B464315F204D}"/>
              </a:ext>
            </a:extLst>
          </p:cNvPr>
          <p:cNvPicPr>
            <a:picLocks noGrp="1" noChangeAspect="1" noChangeArrowheads="1"/>
          </p:cNvPicPr>
          <p:nvPr>
            <p:ph sz="half" idx="4294967295"/>
          </p:nvPr>
        </p:nvPicPr>
        <p:blipFill>
          <a:blip r:embed="rId2">
            <a:extLst>
              <a:ext uri="{28A0092B-C50C-407E-A947-70E740481C1C}">
                <a14:useLocalDpi xmlns:a14="http://schemas.microsoft.com/office/drawing/2010/main" val="0"/>
              </a:ext>
            </a:extLst>
          </a:blip>
          <a:srcRect l="1044" r="17989" b="45593"/>
          <a:stretch>
            <a:fillRect/>
          </a:stretch>
        </p:blipFill>
        <p:spPr>
          <a:xfrm>
            <a:off x="5072063" y="1285875"/>
            <a:ext cx="3810000" cy="2160588"/>
          </a:xfrm>
        </p:spPr>
      </p:pic>
      <p:pic>
        <p:nvPicPr>
          <p:cNvPr id="46084" name="Picture 8" descr="b5">
            <a:extLst>
              <a:ext uri="{FF2B5EF4-FFF2-40B4-BE49-F238E27FC236}">
                <a16:creationId xmlns:a16="http://schemas.microsoft.com/office/drawing/2014/main" id="{46E998B6-F66F-97C7-14C0-2A5235671AC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28975" t="50000" r="2689" b="4462"/>
          <a:stretch>
            <a:fillRect/>
          </a:stretch>
        </p:blipFill>
        <p:spPr bwMode="auto">
          <a:xfrm>
            <a:off x="5076825" y="3573463"/>
            <a:ext cx="3810000" cy="2376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85" name="Oval 9">
            <a:extLst>
              <a:ext uri="{FF2B5EF4-FFF2-40B4-BE49-F238E27FC236}">
                <a16:creationId xmlns:a16="http://schemas.microsoft.com/office/drawing/2014/main" id="{FAFDD897-74C3-FB53-EA4F-76AE994E88A0}"/>
              </a:ext>
            </a:extLst>
          </p:cNvPr>
          <p:cNvSpPr>
            <a:spLocks noChangeArrowheads="1"/>
          </p:cNvSpPr>
          <p:nvPr/>
        </p:nvSpPr>
        <p:spPr bwMode="auto">
          <a:xfrm>
            <a:off x="5429250" y="1571625"/>
            <a:ext cx="609600" cy="304800"/>
          </a:xfrm>
          <a:prstGeom prst="ellipse">
            <a:avLst/>
          </a:prstGeom>
          <a:noFill/>
          <a:ln w="38100">
            <a:solidFill>
              <a:srgbClr val="FF33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tx2"/>
              </a:buClr>
              <a:buSzPct val="75000"/>
              <a:buFont typeface="Wingdings" panose="05000000000000000000" pitchFamily="2" charset="2"/>
              <a:buChar char="n"/>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chemeClr val="folHlink"/>
              </a:buClr>
              <a:buSzPct val="60000"/>
              <a:buFont typeface="Wingdings" panose="05000000000000000000" pitchFamily="2" charset="2"/>
              <a:buChar char="u"/>
              <a:defRPr sz="32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chemeClr val="tx2"/>
              </a:buClr>
              <a:buSzPct val="60000"/>
              <a:buFont typeface="Wingdings" panose="05000000000000000000" pitchFamily="2" charset="2"/>
              <a:buChar char="t"/>
              <a:defRPr sz="32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SzTx/>
              <a:buFontTx/>
              <a:buNone/>
            </a:pPr>
            <a:endParaRPr lang="en-US" altLang="en-US" sz="240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162821" name="Rectangle 5">
            <a:extLst>
              <a:ext uri="{FF2B5EF4-FFF2-40B4-BE49-F238E27FC236}">
                <a16:creationId xmlns:a16="http://schemas.microsoft.com/office/drawing/2014/main" id="{D720F0EA-EE79-3CCA-66BC-4B3329D22C12}"/>
              </a:ext>
            </a:extLst>
          </p:cNvPr>
          <p:cNvSpPr>
            <a:spLocks noGrp="1" noChangeArrowheads="1"/>
          </p:cNvSpPr>
          <p:nvPr>
            <p:ph type="body" sz="half" idx="4294967295"/>
          </p:nvPr>
        </p:nvSpPr>
        <p:spPr>
          <a:xfrm>
            <a:off x="250825" y="404813"/>
            <a:ext cx="4729163" cy="6192837"/>
          </a:xfrm>
        </p:spPr>
        <p:txBody>
          <a:bodyPr/>
          <a:lstStyle/>
          <a:p>
            <a:pPr eaLnBrk="1" hangingPunct="1">
              <a:lnSpc>
                <a:spcPct val="90000"/>
              </a:lnSpc>
              <a:buClr>
                <a:schemeClr val="bg1">
                  <a:lumMod val="75000"/>
                </a:schemeClr>
              </a:buClr>
              <a:defRPr/>
            </a:pPr>
            <a:r>
              <a:rPr lang="en-US" sz="2800" dirty="0" err="1">
                <a:solidFill>
                  <a:schemeClr val="bg2"/>
                </a:solidFill>
                <a:effectLst/>
              </a:rPr>
              <a:t>Premotor</a:t>
            </a:r>
            <a:r>
              <a:rPr lang="en-US" sz="2800" dirty="0">
                <a:solidFill>
                  <a:schemeClr val="bg2"/>
                </a:solidFill>
                <a:effectLst/>
              </a:rPr>
              <a:t> area functions in </a:t>
            </a:r>
            <a:r>
              <a:rPr lang="en-US" sz="2800" dirty="0">
                <a:solidFill>
                  <a:schemeClr val="bg1">
                    <a:lumMod val="75000"/>
                  </a:schemeClr>
                </a:solidFill>
                <a:effectLst/>
              </a:rPr>
              <a:t>programming of, and preparation for, movement </a:t>
            </a:r>
            <a:r>
              <a:rPr lang="en-US" sz="2800" dirty="0">
                <a:solidFill>
                  <a:schemeClr val="bg2"/>
                </a:solidFill>
                <a:effectLst/>
              </a:rPr>
              <a:t>&amp;</a:t>
            </a:r>
            <a:r>
              <a:rPr lang="en-US" sz="2800" dirty="0">
                <a:effectLst/>
              </a:rPr>
              <a:t> </a:t>
            </a:r>
            <a:r>
              <a:rPr lang="en-US" sz="2800" dirty="0">
                <a:solidFill>
                  <a:schemeClr val="bg1">
                    <a:lumMod val="75000"/>
                  </a:schemeClr>
                </a:solidFill>
                <a:effectLst/>
              </a:rPr>
              <a:t>in the control of posture</a:t>
            </a:r>
          </a:p>
          <a:p>
            <a:pPr eaLnBrk="1" hangingPunct="1">
              <a:lnSpc>
                <a:spcPct val="90000"/>
              </a:lnSpc>
              <a:buClr>
                <a:schemeClr val="bg1">
                  <a:lumMod val="75000"/>
                </a:schemeClr>
              </a:buClr>
              <a:defRPr/>
            </a:pPr>
            <a:r>
              <a:rPr lang="en-US" sz="2800" u="sng" dirty="0">
                <a:solidFill>
                  <a:schemeClr val="bg2"/>
                </a:solidFill>
                <a:effectLst/>
              </a:rPr>
              <a:t>Afferents</a:t>
            </a:r>
            <a:r>
              <a:rPr lang="en-US" sz="2800" dirty="0">
                <a:solidFill>
                  <a:schemeClr val="bg2"/>
                </a:solidFill>
                <a:effectLst/>
              </a:rPr>
              <a:t>: from ventral anterior (VA) nucleus of thalamus</a:t>
            </a:r>
          </a:p>
          <a:p>
            <a:pPr eaLnBrk="1" hangingPunct="1">
              <a:lnSpc>
                <a:spcPct val="90000"/>
              </a:lnSpc>
              <a:buClr>
                <a:schemeClr val="bg1">
                  <a:lumMod val="75000"/>
                </a:schemeClr>
              </a:buClr>
              <a:defRPr/>
            </a:pPr>
            <a:r>
              <a:rPr lang="en-US" sz="2800" u="sng" dirty="0" err="1">
                <a:solidFill>
                  <a:schemeClr val="bg2"/>
                </a:solidFill>
                <a:effectLst/>
              </a:rPr>
              <a:t>Efferents</a:t>
            </a:r>
            <a:r>
              <a:rPr lang="en-US" sz="2800" dirty="0">
                <a:solidFill>
                  <a:schemeClr val="bg2"/>
                </a:solidFill>
                <a:effectLst/>
              </a:rPr>
              <a:t>: </a:t>
            </a:r>
          </a:p>
          <a:p>
            <a:pPr lvl="1" eaLnBrk="1" hangingPunct="1">
              <a:lnSpc>
                <a:spcPct val="90000"/>
              </a:lnSpc>
              <a:buClr>
                <a:schemeClr val="bg1">
                  <a:lumMod val="50000"/>
                </a:schemeClr>
              </a:buClr>
              <a:defRPr/>
            </a:pPr>
            <a:r>
              <a:rPr lang="en-US" sz="2800" u="sng" dirty="0">
                <a:solidFill>
                  <a:schemeClr val="bg2"/>
                </a:solidFill>
                <a:effectLst/>
              </a:rPr>
              <a:t>Short association fibers </a:t>
            </a:r>
            <a:r>
              <a:rPr lang="en-US" sz="2800" dirty="0">
                <a:solidFill>
                  <a:schemeClr val="bg2"/>
                </a:solidFill>
                <a:effectLst/>
              </a:rPr>
              <a:t>to primary motor cortex</a:t>
            </a:r>
          </a:p>
          <a:p>
            <a:pPr lvl="1" eaLnBrk="1" hangingPunct="1">
              <a:lnSpc>
                <a:spcPct val="90000"/>
              </a:lnSpc>
              <a:buClr>
                <a:schemeClr val="bg1">
                  <a:lumMod val="50000"/>
                </a:schemeClr>
              </a:buClr>
              <a:defRPr/>
            </a:pPr>
            <a:r>
              <a:rPr lang="en-US" sz="2800" u="sng" dirty="0" err="1">
                <a:solidFill>
                  <a:schemeClr val="bg2"/>
                </a:solidFill>
                <a:effectLst/>
              </a:rPr>
              <a:t>Corticospinal</a:t>
            </a:r>
            <a:r>
              <a:rPr lang="en-US" sz="2800" u="sng" dirty="0">
                <a:solidFill>
                  <a:schemeClr val="bg2"/>
                </a:solidFill>
                <a:effectLst/>
              </a:rPr>
              <a:t> and </a:t>
            </a:r>
            <a:r>
              <a:rPr lang="en-US" sz="2800" u="sng" dirty="0" err="1">
                <a:solidFill>
                  <a:schemeClr val="bg2"/>
                </a:solidFill>
                <a:effectLst/>
              </a:rPr>
              <a:t>corticobulbar</a:t>
            </a:r>
            <a:r>
              <a:rPr lang="en-US" sz="2800" u="sng" dirty="0">
                <a:solidFill>
                  <a:schemeClr val="bg2"/>
                </a:solidFill>
                <a:effectLst/>
              </a:rPr>
              <a:t> fibers</a:t>
            </a:r>
            <a:r>
              <a:rPr lang="en-US" sz="2800" dirty="0">
                <a:solidFill>
                  <a:schemeClr val="bg2"/>
                </a:solidFill>
                <a:effectLst/>
              </a:rPr>
              <a:t>. There are no Betz cells in </a:t>
            </a:r>
            <a:r>
              <a:rPr lang="en-US" sz="2800" dirty="0" err="1">
                <a:solidFill>
                  <a:schemeClr val="bg2"/>
                </a:solidFill>
                <a:effectLst/>
              </a:rPr>
              <a:t>premotor</a:t>
            </a:r>
            <a:r>
              <a:rPr lang="en-US" sz="2800" dirty="0">
                <a:solidFill>
                  <a:schemeClr val="bg2"/>
                </a:solidFill>
                <a:effectLst/>
              </a:rPr>
              <a:t> cortex</a:t>
            </a:r>
          </a:p>
          <a:p>
            <a:pPr eaLnBrk="1" hangingPunct="1">
              <a:lnSpc>
                <a:spcPct val="90000"/>
              </a:lnSpc>
              <a:defRPr/>
            </a:pPr>
            <a:endParaRPr lang="en-US" sz="2800" dirty="0"/>
          </a:p>
        </p:txBody>
      </p:sp>
      <p:pic>
        <p:nvPicPr>
          <p:cNvPr id="47107" name="Picture 7" descr="Copy of b5">
            <a:extLst>
              <a:ext uri="{FF2B5EF4-FFF2-40B4-BE49-F238E27FC236}">
                <a16:creationId xmlns:a16="http://schemas.microsoft.com/office/drawing/2014/main" id="{D287C032-8DEF-B24A-28F4-B39B797F7CA3}"/>
              </a:ext>
            </a:extLst>
          </p:cNvPr>
          <p:cNvPicPr>
            <a:picLocks noGrp="1" noChangeAspect="1" noChangeArrowheads="1"/>
          </p:cNvPicPr>
          <p:nvPr>
            <p:ph sz="half" idx="4294967295"/>
          </p:nvPr>
        </p:nvPicPr>
        <p:blipFill>
          <a:blip r:embed="rId2">
            <a:extLst>
              <a:ext uri="{28A0092B-C50C-407E-A947-70E740481C1C}">
                <a14:useLocalDpi xmlns:a14="http://schemas.microsoft.com/office/drawing/2010/main" val="0"/>
              </a:ext>
            </a:extLst>
          </a:blip>
          <a:srcRect l="1044" r="17989" b="45593"/>
          <a:stretch>
            <a:fillRect/>
          </a:stretch>
        </p:blipFill>
        <p:spPr>
          <a:xfrm>
            <a:off x="5000625" y="1285875"/>
            <a:ext cx="3819525" cy="2232025"/>
          </a:xfrm>
        </p:spPr>
      </p:pic>
      <p:pic>
        <p:nvPicPr>
          <p:cNvPr id="47108" name="Picture 8" descr="b5">
            <a:extLst>
              <a:ext uri="{FF2B5EF4-FFF2-40B4-BE49-F238E27FC236}">
                <a16:creationId xmlns:a16="http://schemas.microsoft.com/office/drawing/2014/main" id="{54761F4E-11D6-39D4-38E3-14E17099A04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28975" t="50000" r="2689" b="4462"/>
          <a:stretch>
            <a:fillRect/>
          </a:stretch>
        </p:blipFill>
        <p:spPr bwMode="auto">
          <a:xfrm>
            <a:off x="5072063" y="3714750"/>
            <a:ext cx="3810000" cy="2376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164869" name="Rectangle 5">
            <a:extLst>
              <a:ext uri="{FF2B5EF4-FFF2-40B4-BE49-F238E27FC236}">
                <a16:creationId xmlns:a16="http://schemas.microsoft.com/office/drawing/2014/main" id="{9E4963C0-CD12-2D11-CC9D-D81491A628AD}"/>
              </a:ext>
            </a:extLst>
          </p:cNvPr>
          <p:cNvSpPr>
            <a:spLocks noGrp="1" noChangeArrowheads="1"/>
          </p:cNvSpPr>
          <p:nvPr>
            <p:ph type="body" sz="half" idx="4294967295"/>
          </p:nvPr>
        </p:nvSpPr>
        <p:spPr>
          <a:xfrm>
            <a:off x="214313" y="500063"/>
            <a:ext cx="4357687" cy="5572125"/>
          </a:xfrm>
        </p:spPr>
        <p:txBody>
          <a:bodyPr/>
          <a:lstStyle/>
          <a:p>
            <a:pPr algn="ctr" eaLnBrk="1" hangingPunct="1">
              <a:lnSpc>
                <a:spcPct val="90000"/>
              </a:lnSpc>
              <a:buFont typeface="Wingdings" panose="05000000000000000000" pitchFamily="2" charset="2"/>
              <a:buNone/>
              <a:defRPr/>
            </a:pPr>
            <a:r>
              <a:rPr lang="en-US" u="sng" dirty="0">
                <a:solidFill>
                  <a:schemeClr val="bg1">
                    <a:lumMod val="50000"/>
                  </a:schemeClr>
                </a:solidFill>
              </a:rPr>
              <a:t>Frontal eye field</a:t>
            </a:r>
          </a:p>
          <a:p>
            <a:pPr eaLnBrk="1" hangingPunct="1">
              <a:lnSpc>
                <a:spcPct val="90000"/>
              </a:lnSpc>
              <a:buClr>
                <a:schemeClr val="bg1">
                  <a:lumMod val="50000"/>
                </a:schemeClr>
              </a:buClr>
              <a:defRPr/>
            </a:pPr>
            <a:r>
              <a:rPr lang="en-US" sz="2800" dirty="0">
                <a:solidFill>
                  <a:schemeClr val="bg2"/>
                </a:solidFill>
                <a:effectLst/>
              </a:rPr>
              <a:t>Located in the </a:t>
            </a:r>
            <a:r>
              <a:rPr lang="en-US" sz="2800" dirty="0">
                <a:solidFill>
                  <a:schemeClr val="bg1">
                    <a:lumMod val="50000"/>
                  </a:schemeClr>
                </a:solidFill>
                <a:effectLst/>
              </a:rPr>
              <a:t>middle frontal </a:t>
            </a:r>
            <a:r>
              <a:rPr lang="en-US" sz="2800" dirty="0" err="1">
                <a:solidFill>
                  <a:schemeClr val="bg1">
                    <a:lumMod val="50000"/>
                  </a:schemeClr>
                </a:solidFill>
                <a:effectLst/>
              </a:rPr>
              <a:t>gyrus</a:t>
            </a:r>
            <a:r>
              <a:rPr lang="en-US" sz="2800" dirty="0">
                <a:effectLst/>
              </a:rPr>
              <a:t> </a:t>
            </a:r>
            <a:r>
              <a:rPr lang="en-US" sz="2800" dirty="0">
                <a:solidFill>
                  <a:schemeClr val="bg2"/>
                </a:solidFill>
                <a:effectLst/>
              </a:rPr>
              <a:t>immediately in front of </a:t>
            </a:r>
            <a:r>
              <a:rPr lang="en-US" sz="2800" dirty="0" err="1">
                <a:solidFill>
                  <a:schemeClr val="bg2"/>
                </a:solidFill>
                <a:effectLst/>
              </a:rPr>
              <a:t>premotor</a:t>
            </a:r>
            <a:r>
              <a:rPr lang="en-US" sz="2800" dirty="0">
                <a:solidFill>
                  <a:schemeClr val="bg2"/>
                </a:solidFill>
                <a:effectLst/>
              </a:rPr>
              <a:t> cortex </a:t>
            </a:r>
            <a:r>
              <a:rPr lang="en-US" sz="2800" dirty="0">
                <a:solidFill>
                  <a:schemeClr val="bg1">
                    <a:lumMod val="50000"/>
                  </a:schemeClr>
                </a:solidFill>
                <a:effectLst/>
              </a:rPr>
              <a:t>(</a:t>
            </a:r>
            <a:r>
              <a:rPr lang="en-US" sz="2800" dirty="0" err="1">
                <a:solidFill>
                  <a:schemeClr val="bg1">
                    <a:lumMod val="50000"/>
                  </a:schemeClr>
                </a:solidFill>
                <a:effectLst/>
              </a:rPr>
              <a:t>Brodmann’s</a:t>
            </a:r>
            <a:r>
              <a:rPr lang="en-US" sz="2800" dirty="0">
                <a:solidFill>
                  <a:schemeClr val="bg1">
                    <a:lumMod val="50000"/>
                  </a:schemeClr>
                </a:solidFill>
                <a:effectLst/>
              </a:rPr>
              <a:t> area 8)</a:t>
            </a:r>
          </a:p>
          <a:p>
            <a:pPr eaLnBrk="1" hangingPunct="1">
              <a:lnSpc>
                <a:spcPct val="90000"/>
              </a:lnSpc>
              <a:buClr>
                <a:schemeClr val="bg1">
                  <a:lumMod val="50000"/>
                </a:schemeClr>
              </a:buClr>
              <a:defRPr/>
            </a:pPr>
            <a:r>
              <a:rPr lang="en-US" sz="2800" dirty="0">
                <a:solidFill>
                  <a:schemeClr val="bg2"/>
                </a:solidFill>
                <a:effectLst/>
              </a:rPr>
              <a:t>Controls</a:t>
            </a:r>
            <a:r>
              <a:rPr lang="en-US" sz="2800" dirty="0">
                <a:effectLst/>
              </a:rPr>
              <a:t> </a:t>
            </a:r>
            <a:r>
              <a:rPr lang="en-US" sz="2800" dirty="0">
                <a:solidFill>
                  <a:srgbClr val="C00000"/>
                </a:solidFill>
                <a:effectLst/>
              </a:rPr>
              <a:t>voluntary conjugate deviation of the eyes</a:t>
            </a:r>
            <a:r>
              <a:rPr lang="en-US" sz="2800" dirty="0">
                <a:effectLst/>
              </a:rPr>
              <a:t> </a:t>
            </a:r>
            <a:r>
              <a:rPr lang="en-US" sz="2800" dirty="0">
                <a:solidFill>
                  <a:schemeClr val="bg2"/>
                </a:solidFill>
                <a:effectLst/>
              </a:rPr>
              <a:t>while scanning the eye field</a:t>
            </a:r>
          </a:p>
          <a:p>
            <a:pPr eaLnBrk="1" hangingPunct="1">
              <a:lnSpc>
                <a:spcPct val="90000"/>
              </a:lnSpc>
              <a:buClr>
                <a:schemeClr val="bg1">
                  <a:lumMod val="50000"/>
                </a:schemeClr>
              </a:buClr>
              <a:defRPr/>
            </a:pPr>
            <a:r>
              <a:rPr lang="en-US" sz="2800" dirty="0">
                <a:solidFill>
                  <a:schemeClr val="bg2"/>
                </a:solidFill>
                <a:effectLst/>
              </a:rPr>
              <a:t>Damage to this area results in conjugate deviation of the eyes toward the side of lesion </a:t>
            </a:r>
          </a:p>
        </p:txBody>
      </p:sp>
      <p:pic>
        <p:nvPicPr>
          <p:cNvPr id="48131" name="Picture 7" descr="Copy of b5">
            <a:extLst>
              <a:ext uri="{FF2B5EF4-FFF2-40B4-BE49-F238E27FC236}">
                <a16:creationId xmlns:a16="http://schemas.microsoft.com/office/drawing/2014/main" id="{46AB474D-A347-22E4-C8F5-89C744717D7C}"/>
              </a:ext>
            </a:extLst>
          </p:cNvPr>
          <p:cNvPicPr>
            <a:picLocks noGrp="1" noChangeAspect="1" noChangeArrowheads="1"/>
          </p:cNvPicPr>
          <p:nvPr>
            <p:ph sz="half" idx="4294967295"/>
          </p:nvPr>
        </p:nvPicPr>
        <p:blipFill>
          <a:blip r:embed="rId2">
            <a:extLst>
              <a:ext uri="{28A0092B-C50C-407E-A947-70E740481C1C}">
                <a14:useLocalDpi xmlns:a14="http://schemas.microsoft.com/office/drawing/2010/main" val="0"/>
              </a:ext>
            </a:extLst>
          </a:blip>
          <a:srcRect l="1044" r="17989" b="45593"/>
          <a:stretch>
            <a:fillRect/>
          </a:stretch>
        </p:blipFill>
        <p:spPr>
          <a:xfrm>
            <a:off x="4572000" y="1714500"/>
            <a:ext cx="4357688" cy="2643188"/>
          </a:xfrm>
        </p:spPr>
      </p:pic>
      <p:sp>
        <p:nvSpPr>
          <p:cNvPr id="48132" name="Oval 4">
            <a:extLst>
              <a:ext uri="{FF2B5EF4-FFF2-40B4-BE49-F238E27FC236}">
                <a16:creationId xmlns:a16="http://schemas.microsoft.com/office/drawing/2014/main" id="{88B37518-8371-43B8-2106-C19ED1B4042E}"/>
              </a:ext>
            </a:extLst>
          </p:cNvPr>
          <p:cNvSpPr>
            <a:spLocks noChangeArrowheads="1"/>
          </p:cNvSpPr>
          <p:nvPr/>
        </p:nvSpPr>
        <p:spPr bwMode="auto">
          <a:xfrm>
            <a:off x="5795963" y="2708275"/>
            <a:ext cx="214312" cy="214313"/>
          </a:xfrm>
          <a:prstGeom prst="ellipse">
            <a:avLst/>
          </a:prstGeom>
          <a:solidFill>
            <a:schemeClr val="accent1"/>
          </a:solidFill>
          <a:ln w="9525" algn="ctr">
            <a:solidFill>
              <a:schemeClr val="tx1"/>
            </a:solidFill>
            <a:round/>
            <a:headEnd/>
            <a:tailEnd/>
          </a:ln>
        </p:spPr>
        <p:txBody>
          <a:bodyPr wrap="none"/>
          <a:lstStyle>
            <a:lvl1pPr>
              <a:spcBef>
                <a:spcPct val="20000"/>
              </a:spcBef>
              <a:buClr>
                <a:schemeClr val="tx2"/>
              </a:buClr>
              <a:buSzPct val="75000"/>
              <a:buFont typeface="Wingdings" panose="05000000000000000000" pitchFamily="2" charset="2"/>
              <a:buChar char="n"/>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chemeClr val="folHlink"/>
              </a:buClr>
              <a:buSzPct val="60000"/>
              <a:buFont typeface="Wingdings" panose="05000000000000000000" pitchFamily="2" charset="2"/>
              <a:buChar char="u"/>
              <a:defRPr sz="32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chemeClr val="tx2"/>
              </a:buClr>
              <a:buSzPct val="60000"/>
              <a:buFont typeface="Wingdings" panose="05000000000000000000" pitchFamily="2" charset="2"/>
              <a:buChar char="t"/>
              <a:defRPr sz="32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SzTx/>
              <a:buFontTx/>
              <a:buNone/>
            </a:pPr>
            <a:endParaRPr lang="en-US" altLang="en-US" sz="2400"/>
          </a:p>
        </p:txBody>
      </p:sp>
      <p:sp>
        <p:nvSpPr>
          <p:cNvPr id="48133" name="Oval 5">
            <a:extLst>
              <a:ext uri="{FF2B5EF4-FFF2-40B4-BE49-F238E27FC236}">
                <a16:creationId xmlns:a16="http://schemas.microsoft.com/office/drawing/2014/main" id="{FC6C717D-15B9-D801-6F68-79F25F78DE01}"/>
              </a:ext>
            </a:extLst>
          </p:cNvPr>
          <p:cNvSpPr>
            <a:spLocks noChangeArrowheads="1"/>
          </p:cNvSpPr>
          <p:nvPr/>
        </p:nvSpPr>
        <p:spPr bwMode="auto">
          <a:xfrm>
            <a:off x="4572000" y="2357438"/>
            <a:ext cx="714375" cy="428625"/>
          </a:xfrm>
          <a:prstGeom prst="ellipse">
            <a:avLst/>
          </a:prstGeom>
          <a:noFill/>
          <a:ln w="28575"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lstStyle>
            <a:lvl1pPr>
              <a:spcBef>
                <a:spcPct val="20000"/>
              </a:spcBef>
              <a:buClr>
                <a:schemeClr val="tx2"/>
              </a:buClr>
              <a:buSzPct val="75000"/>
              <a:buFont typeface="Wingdings" panose="05000000000000000000" pitchFamily="2" charset="2"/>
              <a:buChar char="n"/>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chemeClr val="folHlink"/>
              </a:buClr>
              <a:buSzPct val="60000"/>
              <a:buFont typeface="Wingdings" panose="05000000000000000000" pitchFamily="2" charset="2"/>
              <a:buChar char="u"/>
              <a:defRPr sz="32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chemeClr val="tx2"/>
              </a:buClr>
              <a:buSzPct val="60000"/>
              <a:buFont typeface="Wingdings" panose="05000000000000000000" pitchFamily="2" charset="2"/>
              <a:buChar char="t"/>
              <a:defRPr sz="32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SzTx/>
              <a:buFontTx/>
              <a:buNone/>
            </a:pPr>
            <a:endParaRPr lang="en-US" altLang="en-US" sz="240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bg bwMode="auto">
      <p:bgPr>
        <a:solidFill>
          <a:schemeClr val="tx1"/>
        </a:solidFill>
        <a:effectLst/>
      </p:bgPr>
    </p:bg>
    <p:spTree>
      <p:nvGrpSpPr>
        <p:cNvPr id="1" name=""/>
        <p:cNvGrpSpPr/>
        <p:nvPr/>
      </p:nvGrpSpPr>
      <p:grpSpPr>
        <a:xfrm>
          <a:off x="0" y="0"/>
          <a:ext cx="0" cy="0"/>
          <a:chOff x="0" y="0"/>
          <a:chExt cx="0" cy="0"/>
        </a:xfrm>
      </p:grpSpPr>
      <p:sp>
        <p:nvSpPr>
          <p:cNvPr id="7170" name="Rectangle 3">
            <a:extLst>
              <a:ext uri="{FF2B5EF4-FFF2-40B4-BE49-F238E27FC236}">
                <a16:creationId xmlns:a16="http://schemas.microsoft.com/office/drawing/2014/main" id="{27F24AEA-4CF0-4FED-A886-C890B9E6166F}"/>
              </a:ext>
            </a:extLst>
          </p:cNvPr>
          <p:cNvSpPr>
            <a:spLocks noGrp="1" noChangeArrowheads="1"/>
          </p:cNvSpPr>
          <p:nvPr>
            <p:ph type="body" idx="4294967295"/>
          </p:nvPr>
        </p:nvSpPr>
        <p:spPr>
          <a:xfrm>
            <a:off x="0" y="354013"/>
            <a:ext cx="9144000" cy="5237162"/>
          </a:xfrm>
          <a:noFill/>
        </p:spPr>
        <p:txBody>
          <a:bodyPr/>
          <a:lstStyle/>
          <a:p>
            <a:pPr eaLnBrk="1" hangingPunct="1">
              <a:buFont typeface="Wingdings" panose="05000000000000000000" pitchFamily="2" charset="2"/>
              <a:buNone/>
            </a:pPr>
            <a:r>
              <a:rPr lang="en-US" altLang="en-US" b="1" dirty="0">
                <a:solidFill>
                  <a:schemeClr val="bg2"/>
                </a:solidFill>
              </a:rPr>
              <a:t>Telencephalon</a:t>
            </a:r>
            <a:r>
              <a:rPr lang="sr-Cyrl-RS" altLang="en-US" b="1" dirty="0">
                <a:solidFill>
                  <a:schemeClr val="bg2"/>
                </a:solidFill>
              </a:rPr>
              <a:t> (</a:t>
            </a:r>
            <a:r>
              <a:rPr lang="en-GB" altLang="en-US" b="1" dirty="0">
                <a:solidFill>
                  <a:schemeClr val="bg2"/>
                </a:solidFill>
              </a:rPr>
              <a:t>cerebrum</a:t>
            </a:r>
            <a:r>
              <a:rPr lang="sr-Cyrl-RS" altLang="en-US" b="1" dirty="0">
                <a:solidFill>
                  <a:schemeClr val="bg2"/>
                </a:solidFill>
              </a:rPr>
              <a:t>)</a:t>
            </a:r>
            <a:br>
              <a:rPr lang="en-US" altLang="en-US" b="1" dirty="0">
                <a:solidFill>
                  <a:schemeClr val="bg2"/>
                </a:solidFill>
              </a:rPr>
            </a:br>
            <a:br>
              <a:rPr lang="en-US" altLang="en-US" b="1" dirty="0">
                <a:solidFill>
                  <a:schemeClr val="bg2"/>
                </a:solidFill>
              </a:rPr>
            </a:br>
            <a:r>
              <a:rPr lang="en-US" altLang="en-US" sz="2800" dirty="0">
                <a:solidFill>
                  <a:schemeClr val="bg2"/>
                </a:solidFill>
              </a:rPr>
              <a:t>Today, we are talking about:</a:t>
            </a:r>
            <a:br>
              <a:rPr lang="en-US" altLang="en-US" sz="2800" dirty="0">
                <a:solidFill>
                  <a:schemeClr val="bg2"/>
                </a:solidFill>
              </a:rPr>
            </a:br>
            <a:endParaRPr lang="en-US" altLang="en-US" sz="2800" dirty="0">
              <a:solidFill>
                <a:schemeClr val="bg2"/>
              </a:solidFill>
            </a:endParaRPr>
          </a:p>
          <a:p>
            <a:pPr eaLnBrk="1" hangingPunct="1"/>
            <a:r>
              <a:rPr lang="en-US" altLang="en-US" sz="2800" b="1" dirty="0">
                <a:solidFill>
                  <a:schemeClr val="bg2"/>
                </a:solidFill>
                <a:effectLst/>
              </a:rPr>
              <a:t>1. Surfaces of </a:t>
            </a:r>
            <a:r>
              <a:rPr lang="en-GB" altLang="en-US" sz="2800" b="1" dirty="0">
                <a:solidFill>
                  <a:schemeClr val="bg2"/>
                </a:solidFill>
                <a:effectLst/>
              </a:rPr>
              <a:t>Hemispheres</a:t>
            </a:r>
            <a:br>
              <a:rPr lang="en-US" altLang="en-US" sz="2800" b="1" dirty="0">
                <a:solidFill>
                  <a:schemeClr val="bg2"/>
                </a:solidFill>
                <a:effectLst/>
              </a:rPr>
            </a:br>
            <a:r>
              <a:rPr lang="en-US" altLang="en-US" sz="2800" i="1" dirty="0">
                <a:solidFill>
                  <a:schemeClr val="bg2"/>
                </a:solidFill>
                <a:effectLst/>
              </a:rPr>
              <a:t>(</a:t>
            </a:r>
            <a:r>
              <a:rPr lang="en-US" altLang="en-US" sz="2800" i="1" dirty="0" err="1">
                <a:solidFill>
                  <a:schemeClr val="bg2"/>
                </a:solidFill>
                <a:effectLst/>
              </a:rPr>
              <a:t>hemispheri</a:t>
            </a:r>
            <a:r>
              <a:rPr lang="en-GB" altLang="en-US" sz="2800" i="1" dirty="0">
                <a:solidFill>
                  <a:schemeClr val="bg2"/>
                </a:solidFill>
                <a:effectLst/>
              </a:rPr>
              <a:t>um</a:t>
            </a:r>
            <a:r>
              <a:rPr lang="en-US" altLang="en-US" sz="2800" i="1" dirty="0">
                <a:solidFill>
                  <a:schemeClr val="bg2"/>
                </a:solidFill>
                <a:effectLst/>
              </a:rPr>
              <a:t> cerebri</a:t>
            </a:r>
            <a:r>
              <a:rPr lang="sr-Cyrl-RS" altLang="en-US" sz="2800" i="1" dirty="0">
                <a:solidFill>
                  <a:schemeClr val="bg2"/>
                </a:solidFill>
                <a:effectLst/>
              </a:rPr>
              <a:t>  </a:t>
            </a:r>
            <a:r>
              <a:rPr lang="en-GB" altLang="en-US" sz="2800" i="1" dirty="0">
                <a:solidFill>
                  <a:schemeClr val="bg2"/>
                </a:solidFill>
                <a:effectLst/>
              </a:rPr>
              <a:t>dextrum et sinistrum)</a:t>
            </a:r>
          </a:p>
          <a:p>
            <a:pPr eaLnBrk="1" hangingPunct="1"/>
            <a:r>
              <a:rPr lang="en-GB" altLang="en-US" sz="2800" b="1" dirty="0">
                <a:solidFill>
                  <a:schemeClr val="bg2"/>
                </a:solidFill>
                <a:effectLst/>
              </a:rPr>
              <a:t>2. Cortex cerebri</a:t>
            </a:r>
            <a:endParaRPr lang="en-US" altLang="en-US" sz="2800" b="1" dirty="0">
              <a:solidFill>
                <a:schemeClr val="bg2"/>
              </a:solidFill>
              <a:effectLst/>
            </a:endParaRPr>
          </a:p>
          <a:p>
            <a:pPr eaLnBrk="1" hangingPunct="1"/>
            <a:r>
              <a:rPr lang="en-US" altLang="en-US" sz="2800" b="1" dirty="0">
                <a:solidFill>
                  <a:schemeClr val="bg2"/>
                </a:solidFill>
                <a:effectLst/>
              </a:rPr>
              <a:t>3. </a:t>
            </a:r>
            <a:r>
              <a:rPr lang="en-GB" altLang="en-US" sz="2800" b="1" dirty="0">
                <a:solidFill>
                  <a:schemeClr val="bg2"/>
                </a:solidFill>
                <a:effectLst/>
              </a:rPr>
              <a:t>White matter of cerebrum</a:t>
            </a:r>
            <a:endParaRPr lang="en-US" altLang="en-US" sz="2800" b="1" dirty="0">
              <a:solidFill>
                <a:schemeClr val="bg2"/>
              </a:solidFill>
              <a:effectLst/>
            </a:endParaRPr>
          </a:p>
          <a:p>
            <a:pPr eaLnBrk="1" hangingPunct="1"/>
            <a:r>
              <a:rPr lang="en-US" altLang="en-US" sz="2800" b="1" dirty="0">
                <a:solidFill>
                  <a:schemeClr val="bg2"/>
                </a:solidFill>
                <a:effectLst/>
              </a:rPr>
              <a:t>4. </a:t>
            </a:r>
            <a:r>
              <a:rPr lang="en-GB" altLang="en-US" sz="2800" b="1" dirty="0">
                <a:solidFill>
                  <a:schemeClr val="bg2"/>
                </a:solidFill>
                <a:effectLst/>
              </a:rPr>
              <a:t>Lateral ventricles</a:t>
            </a:r>
            <a:r>
              <a:rPr lang="en-US" altLang="en-US" sz="2800" b="1" dirty="0">
                <a:solidFill>
                  <a:schemeClr val="bg2"/>
                </a:solidFill>
                <a:effectLst/>
              </a:rPr>
              <a:t> </a:t>
            </a:r>
            <a:r>
              <a:rPr lang="en-GB" altLang="en-US" sz="2800" i="1" dirty="0">
                <a:solidFill>
                  <a:schemeClr val="bg2"/>
                </a:solidFill>
                <a:effectLst/>
              </a:rPr>
              <a:t>(</a:t>
            </a:r>
            <a:r>
              <a:rPr lang="en-US" altLang="en-US" sz="2800" i="1" dirty="0">
                <a:solidFill>
                  <a:schemeClr val="bg2"/>
                </a:solidFill>
                <a:effectLst/>
              </a:rPr>
              <a:t>ventriculi </a:t>
            </a:r>
            <a:r>
              <a:rPr lang="en-US" altLang="en-US" sz="2800" i="1" dirty="0" err="1">
                <a:solidFill>
                  <a:schemeClr val="bg2"/>
                </a:solidFill>
                <a:effectLst/>
              </a:rPr>
              <a:t>laterales</a:t>
            </a:r>
            <a:r>
              <a:rPr lang="en-US" altLang="en-US" sz="2800" i="1" dirty="0">
                <a:solidFill>
                  <a:schemeClr val="bg2"/>
                </a:solidFill>
                <a:effectLst/>
              </a:rPr>
              <a:t>)</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165893" name="Rectangle 5">
            <a:extLst>
              <a:ext uri="{FF2B5EF4-FFF2-40B4-BE49-F238E27FC236}">
                <a16:creationId xmlns:a16="http://schemas.microsoft.com/office/drawing/2014/main" id="{FC11FB05-2AAA-E2E8-9C5F-F6BCB8CA783F}"/>
              </a:ext>
            </a:extLst>
          </p:cNvPr>
          <p:cNvSpPr>
            <a:spLocks noGrp="1" noChangeArrowheads="1"/>
          </p:cNvSpPr>
          <p:nvPr>
            <p:ph type="body" sz="half" idx="4294967295"/>
          </p:nvPr>
        </p:nvSpPr>
        <p:spPr>
          <a:xfrm>
            <a:off x="142875" y="714375"/>
            <a:ext cx="4786313" cy="5214938"/>
          </a:xfrm>
        </p:spPr>
        <p:txBody>
          <a:bodyPr/>
          <a:lstStyle/>
          <a:p>
            <a:pPr algn="ctr" eaLnBrk="1" hangingPunct="1">
              <a:buFont typeface="Wingdings" panose="05000000000000000000" pitchFamily="2" charset="2"/>
              <a:buNone/>
              <a:defRPr/>
            </a:pPr>
            <a:r>
              <a:rPr lang="en-US" u="sng" dirty="0" err="1">
                <a:solidFill>
                  <a:schemeClr val="bg1">
                    <a:lumMod val="50000"/>
                  </a:schemeClr>
                </a:solidFill>
              </a:rPr>
              <a:t>Broca’s</a:t>
            </a:r>
            <a:r>
              <a:rPr lang="en-US" u="sng" dirty="0">
                <a:solidFill>
                  <a:schemeClr val="bg1">
                    <a:lumMod val="50000"/>
                  </a:schemeClr>
                </a:solidFill>
              </a:rPr>
              <a:t> (motor speech) area</a:t>
            </a:r>
          </a:p>
          <a:p>
            <a:pPr eaLnBrk="1" hangingPunct="1">
              <a:buClr>
                <a:schemeClr val="bg1">
                  <a:lumMod val="50000"/>
                </a:schemeClr>
              </a:buClr>
              <a:defRPr/>
            </a:pPr>
            <a:r>
              <a:rPr lang="en-US" sz="2800" dirty="0">
                <a:solidFill>
                  <a:schemeClr val="bg2"/>
                </a:solidFill>
                <a:effectLst/>
              </a:rPr>
              <a:t>Located in the </a:t>
            </a:r>
            <a:r>
              <a:rPr lang="en-US" sz="2800" dirty="0">
                <a:solidFill>
                  <a:schemeClr val="bg1">
                    <a:lumMod val="50000"/>
                  </a:schemeClr>
                </a:solidFill>
                <a:effectLst/>
              </a:rPr>
              <a:t>inferior frontal </a:t>
            </a:r>
            <a:r>
              <a:rPr lang="en-US" sz="2800" dirty="0" err="1">
                <a:solidFill>
                  <a:schemeClr val="bg1">
                    <a:lumMod val="50000"/>
                  </a:schemeClr>
                </a:solidFill>
                <a:effectLst/>
              </a:rPr>
              <a:t>gyrus</a:t>
            </a:r>
            <a:r>
              <a:rPr lang="en-US" sz="2800" dirty="0">
                <a:solidFill>
                  <a:schemeClr val="bg1">
                    <a:lumMod val="50000"/>
                  </a:schemeClr>
                </a:solidFill>
                <a:effectLst/>
              </a:rPr>
              <a:t> of the dominant hemisphere (usually left)</a:t>
            </a:r>
          </a:p>
          <a:p>
            <a:pPr eaLnBrk="1" hangingPunct="1">
              <a:buClr>
                <a:schemeClr val="bg1">
                  <a:lumMod val="50000"/>
                </a:schemeClr>
              </a:buClr>
              <a:defRPr/>
            </a:pPr>
            <a:r>
              <a:rPr lang="en-US" sz="2800" dirty="0" err="1">
                <a:solidFill>
                  <a:schemeClr val="bg1">
                    <a:lumMod val="50000"/>
                  </a:schemeClr>
                </a:solidFill>
                <a:effectLst/>
              </a:rPr>
              <a:t>Brodmann’s</a:t>
            </a:r>
            <a:r>
              <a:rPr lang="en-US" sz="2800" dirty="0">
                <a:solidFill>
                  <a:schemeClr val="bg1">
                    <a:lumMod val="50000"/>
                  </a:schemeClr>
                </a:solidFill>
                <a:effectLst/>
              </a:rPr>
              <a:t> area 44 &amp; 45</a:t>
            </a:r>
          </a:p>
          <a:p>
            <a:pPr eaLnBrk="1" hangingPunct="1">
              <a:buClr>
                <a:schemeClr val="bg1">
                  <a:lumMod val="50000"/>
                </a:schemeClr>
              </a:buClr>
              <a:defRPr/>
            </a:pPr>
            <a:r>
              <a:rPr lang="en-US" sz="2800" dirty="0">
                <a:solidFill>
                  <a:schemeClr val="bg2"/>
                </a:solidFill>
                <a:effectLst/>
              </a:rPr>
              <a:t>Involved in </a:t>
            </a:r>
            <a:r>
              <a:rPr lang="en-US" sz="2800" dirty="0">
                <a:solidFill>
                  <a:srgbClr val="C00000"/>
                </a:solidFill>
                <a:effectLst/>
              </a:rPr>
              <a:t>language functions</a:t>
            </a:r>
          </a:p>
          <a:p>
            <a:pPr eaLnBrk="1" hangingPunct="1">
              <a:buClr>
                <a:schemeClr val="bg1">
                  <a:lumMod val="50000"/>
                </a:schemeClr>
              </a:buClr>
              <a:defRPr/>
            </a:pPr>
            <a:r>
              <a:rPr lang="en-US" sz="2800" dirty="0">
                <a:solidFill>
                  <a:schemeClr val="bg2"/>
                </a:solidFill>
                <a:effectLst/>
              </a:rPr>
              <a:t>Interconnected with parts of </a:t>
            </a:r>
            <a:r>
              <a:rPr lang="en-US" sz="2800" dirty="0" err="1">
                <a:solidFill>
                  <a:schemeClr val="bg2"/>
                </a:solidFill>
                <a:effectLst/>
              </a:rPr>
              <a:t>ipsilateral</a:t>
            </a:r>
            <a:r>
              <a:rPr lang="en-US" sz="2800" dirty="0">
                <a:solidFill>
                  <a:schemeClr val="bg2"/>
                </a:solidFill>
                <a:effectLst/>
              </a:rPr>
              <a:t> temporal, parietal and occipital lobes</a:t>
            </a:r>
          </a:p>
        </p:txBody>
      </p:sp>
      <p:pic>
        <p:nvPicPr>
          <p:cNvPr id="49155" name="Picture 7" descr="Copy of b5">
            <a:extLst>
              <a:ext uri="{FF2B5EF4-FFF2-40B4-BE49-F238E27FC236}">
                <a16:creationId xmlns:a16="http://schemas.microsoft.com/office/drawing/2014/main" id="{0F074A1C-0A69-57D3-1CFD-7B2871476848}"/>
              </a:ext>
            </a:extLst>
          </p:cNvPr>
          <p:cNvPicPr>
            <a:picLocks noGrp="1" noChangeAspect="1" noChangeArrowheads="1"/>
          </p:cNvPicPr>
          <p:nvPr>
            <p:ph sz="half" idx="4294967295"/>
          </p:nvPr>
        </p:nvPicPr>
        <p:blipFill>
          <a:blip r:embed="rId2">
            <a:extLst>
              <a:ext uri="{28A0092B-C50C-407E-A947-70E740481C1C}">
                <a14:useLocalDpi xmlns:a14="http://schemas.microsoft.com/office/drawing/2010/main" val="0"/>
              </a:ext>
            </a:extLst>
          </a:blip>
          <a:srcRect l="1044" r="17989" b="45593"/>
          <a:stretch>
            <a:fillRect/>
          </a:stretch>
        </p:blipFill>
        <p:spPr>
          <a:xfrm>
            <a:off x="4786313" y="2357438"/>
            <a:ext cx="4071937" cy="2522537"/>
          </a:xfrm>
        </p:spPr>
      </p:pic>
      <p:sp>
        <p:nvSpPr>
          <p:cNvPr id="49156" name="Oval 8">
            <a:extLst>
              <a:ext uri="{FF2B5EF4-FFF2-40B4-BE49-F238E27FC236}">
                <a16:creationId xmlns:a16="http://schemas.microsoft.com/office/drawing/2014/main" id="{A5529A17-9316-E4AC-D525-EB9A02C7D1B3}"/>
              </a:ext>
            </a:extLst>
          </p:cNvPr>
          <p:cNvSpPr>
            <a:spLocks noChangeArrowheads="1"/>
          </p:cNvSpPr>
          <p:nvPr/>
        </p:nvSpPr>
        <p:spPr bwMode="auto">
          <a:xfrm>
            <a:off x="5786438" y="3643313"/>
            <a:ext cx="352425" cy="360362"/>
          </a:xfrm>
          <a:prstGeom prst="ellipse">
            <a:avLst/>
          </a:prstGeom>
          <a:noFill/>
          <a:ln w="38100">
            <a:solidFill>
              <a:srgbClr val="FF33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tx2"/>
              </a:buClr>
              <a:buSzPct val="75000"/>
              <a:buFont typeface="Wingdings" panose="05000000000000000000" pitchFamily="2" charset="2"/>
              <a:buChar char="n"/>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chemeClr val="folHlink"/>
              </a:buClr>
              <a:buSzPct val="60000"/>
              <a:buFont typeface="Wingdings" panose="05000000000000000000" pitchFamily="2" charset="2"/>
              <a:buChar char="u"/>
              <a:defRPr sz="32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chemeClr val="tx2"/>
              </a:buClr>
              <a:buSzPct val="60000"/>
              <a:buFont typeface="Wingdings" panose="05000000000000000000" pitchFamily="2" charset="2"/>
              <a:buChar char="t"/>
              <a:defRPr sz="32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SzTx/>
              <a:buFontTx/>
              <a:buNone/>
            </a:pPr>
            <a:endParaRPr lang="en-US" altLang="en-US" sz="2400"/>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166917" name="Rectangle 5">
            <a:extLst>
              <a:ext uri="{FF2B5EF4-FFF2-40B4-BE49-F238E27FC236}">
                <a16:creationId xmlns:a16="http://schemas.microsoft.com/office/drawing/2014/main" id="{240E464E-CDEC-986F-1A21-7B4AB8395EEF}"/>
              </a:ext>
            </a:extLst>
          </p:cNvPr>
          <p:cNvSpPr>
            <a:spLocks noGrp="1" noChangeArrowheads="1"/>
          </p:cNvSpPr>
          <p:nvPr>
            <p:ph type="body" sz="half" idx="4294967295"/>
          </p:nvPr>
        </p:nvSpPr>
        <p:spPr>
          <a:xfrm>
            <a:off x="142875" y="428625"/>
            <a:ext cx="4679950" cy="5616575"/>
          </a:xfrm>
        </p:spPr>
        <p:txBody>
          <a:bodyPr/>
          <a:lstStyle/>
          <a:p>
            <a:pPr algn="ctr" eaLnBrk="1" hangingPunct="1">
              <a:buFont typeface="Wingdings" panose="05000000000000000000" pitchFamily="2" charset="2"/>
              <a:buNone/>
              <a:defRPr/>
            </a:pPr>
            <a:r>
              <a:rPr lang="en-US" u="sng" dirty="0">
                <a:solidFill>
                  <a:schemeClr val="bg1">
                    <a:lumMod val="50000"/>
                  </a:schemeClr>
                </a:solidFill>
              </a:rPr>
              <a:t>Prefrontal cortex</a:t>
            </a:r>
          </a:p>
          <a:p>
            <a:pPr eaLnBrk="1" hangingPunct="1">
              <a:buClr>
                <a:schemeClr val="bg1">
                  <a:lumMod val="50000"/>
                </a:schemeClr>
              </a:buClr>
              <a:defRPr/>
            </a:pPr>
            <a:r>
              <a:rPr lang="en-US" sz="2400" dirty="0">
                <a:solidFill>
                  <a:schemeClr val="bg2"/>
                </a:solidFill>
                <a:effectLst/>
              </a:rPr>
              <a:t>Extensive region of the  frontal lobe </a:t>
            </a:r>
            <a:r>
              <a:rPr lang="en-US" sz="2400" dirty="0">
                <a:solidFill>
                  <a:schemeClr val="bg1">
                    <a:lumMod val="50000"/>
                  </a:schemeClr>
                </a:solidFill>
                <a:effectLst/>
              </a:rPr>
              <a:t>anterior to </a:t>
            </a:r>
            <a:r>
              <a:rPr lang="en-US" sz="2400" dirty="0" err="1">
                <a:solidFill>
                  <a:schemeClr val="bg1">
                    <a:lumMod val="50000"/>
                  </a:schemeClr>
                </a:solidFill>
                <a:effectLst/>
              </a:rPr>
              <a:t>premotor</a:t>
            </a:r>
            <a:r>
              <a:rPr lang="en-US" sz="2400" dirty="0">
                <a:solidFill>
                  <a:schemeClr val="bg1">
                    <a:lumMod val="50000"/>
                  </a:schemeClr>
                </a:solidFill>
                <a:effectLst/>
              </a:rPr>
              <a:t> area</a:t>
            </a:r>
          </a:p>
          <a:p>
            <a:pPr eaLnBrk="1" hangingPunct="1">
              <a:buClr>
                <a:schemeClr val="bg1">
                  <a:lumMod val="50000"/>
                </a:schemeClr>
              </a:buClr>
              <a:defRPr/>
            </a:pPr>
            <a:r>
              <a:rPr lang="en-US" sz="2400" dirty="0">
                <a:solidFill>
                  <a:schemeClr val="bg2"/>
                </a:solidFill>
                <a:effectLst/>
              </a:rPr>
              <a:t>Has</a:t>
            </a:r>
            <a:r>
              <a:rPr lang="en-US" sz="2400" dirty="0">
                <a:effectLst/>
              </a:rPr>
              <a:t> </a:t>
            </a:r>
            <a:r>
              <a:rPr lang="en-US" sz="2400" dirty="0">
                <a:solidFill>
                  <a:srgbClr val="C00000"/>
                </a:solidFill>
                <a:effectLst/>
              </a:rPr>
              <a:t>cognitive functions </a:t>
            </a:r>
            <a:r>
              <a:rPr lang="en-US" sz="2400" dirty="0">
                <a:solidFill>
                  <a:schemeClr val="bg2"/>
                </a:solidFill>
                <a:effectLst/>
              </a:rPr>
              <a:t>of high order e.g. intellectual, </a:t>
            </a:r>
            <a:r>
              <a:rPr lang="en-US" sz="2400" dirty="0" err="1">
                <a:solidFill>
                  <a:schemeClr val="bg2"/>
                </a:solidFill>
                <a:effectLst/>
              </a:rPr>
              <a:t>judgemental</a:t>
            </a:r>
            <a:r>
              <a:rPr lang="en-US" sz="2400" dirty="0">
                <a:solidFill>
                  <a:schemeClr val="bg2"/>
                </a:solidFill>
                <a:effectLst/>
              </a:rPr>
              <a:t> and predictive faculties and the planning of </a:t>
            </a:r>
            <a:r>
              <a:rPr lang="en-US" sz="2400" dirty="0" err="1">
                <a:solidFill>
                  <a:schemeClr val="bg2"/>
                </a:solidFill>
                <a:effectLst/>
              </a:rPr>
              <a:t>behaviour</a:t>
            </a:r>
            <a:endParaRPr lang="en-US" sz="2400" dirty="0">
              <a:solidFill>
                <a:schemeClr val="bg2"/>
              </a:solidFill>
              <a:effectLst/>
            </a:endParaRPr>
          </a:p>
          <a:p>
            <a:pPr eaLnBrk="1" hangingPunct="1">
              <a:buClr>
                <a:schemeClr val="bg1">
                  <a:lumMod val="50000"/>
                </a:schemeClr>
              </a:buClr>
              <a:defRPr/>
            </a:pPr>
            <a:r>
              <a:rPr lang="en-US" sz="2400" u="sng" dirty="0">
                <a:solidFill>
                  <a:schemeClr val="bg2"/>
                </a:solidFill>
                <a:effectLst/>
              </a:rPr>
              <a:t>Afferents</a:t>
            </a:r>
            <a:r>
              <a:rPr lang="en-US" sz="2400" dirty="0">
                <a:solidFill>
                  <a:schemeClr val="bg2"/>
                </a:solidFill>
                <a:effectLst/>
              </a:rPr>
              <a:t>: </a:t>
            </a:r>
            <a:r>
              <a:rPr lang="en-US" sz="2400" dirty="0" err="1">
                <a:solidFill>
                  <a:schemeClr val="bg2"/>
                </a:solidFill>
                <a:effectLst/>
              </a:rPr>
              <a:t>mediodorsal</a:t>
            </a:r>
            <a:r>
              <a:rPr lang="en-US" sz="2400" dirty="0">
                <a:solidFill>
                  <a:schemeClr val="bg2"/>
                </a:solidFill>
                <a:effectLst/>
              </a:rPr>
              <a:t> and anterior nuclei of thalamus</a:t>
            </a:r>
          </a:p>
          <a:p>
            <a:pPr eaLnBrk="1" hangingPunct="1">
              <a:buClr>
                <a:schemeClr val="bg1">
                  <a:lumMod val="50000"/>
                </a:schemeClr>
              </a:buClr>
              <a:defRPr/>
            </a:pPr>
            <a:r>
              <a:rPr lang="en-US" sz="2400" u="sng" dirty="0" err="1">
                <a:solidFill>
                  <a:schemeClr val="bg2"/>
                </a:solidFill>
                <a:effectLst/>
              </a:rPr>
              <a:t>Efferents</a:t>
            </a:r>
            <a:r>
              <a:rPr lang="en-US" sz="2400" dirty="0">
                <a:solidFill>
                  <a:schemeClr val="bg2"/>
                </a:solidFill>
                <a:effectLst/>
              </a:rPr>
              <a:t>: to parietal, occipital and temporal cortex through long association fibers</a:t>
            </a:r>
          </a:p>
        </p:txBody>
      </p:sp>
      <p:pic>
        <p:nvPicPr>
          <p:cNvPr id="50179" name="Picture 7" descr="Copy of b5">
            <a:extLst>
              <a:ext uri="{FF2B5EF4-FFF2-40B4-BE49-F238E27FC236}">
                <a16:creationId xmlns:a16="http://schemas.microsoft.com/office/drawing/2014/main" id="{D1BC1D69-7824-1609-162A-3244CDBE47FA}"/>
              </a:ext>
            </a:extLst>
          </p:cNvPr>
          <p:cNvPicPr>
            <a:picLocks noGrp="1" noChangeAspect="1" noChangeArrowheads="1"/>
          </p:cNvPicPr>
          <p:nvPr>
            <p:ph sz="half" idx="4294967295"/>
          </p:nvPr>
        </p:nvPicPr>
        <p:blipFill>
          <a:blip r:embed="rId2">
            <a:extLst>
              <a:ext uri="{28A0092B-C50C-407E-A947-70E740481C1C}">
                <a14:useLocalDpi xmlns:a14="http://schemas.microsoft.com/office/drawing/2010/main" val="0"/>
              </a:ext>
            </a:extLst>
          </a:blip>
          <a:srcRect l="1044" r="17989" b="45593"/>
          <a:stretch>
            <a:fillRect/>
          </a:stretch>
        </p:blipFill>
        <p:spPr>
          <a:xfrm>
            <a:off x="4714875" y="571500"/>
            <a:ext cx="4143375" cy="2593975"/>
          </a:xfrm>
        </p:spPr>
      </p:pic>
      <p:sp>
        <p:nvSpPr>
          <p:cNvPr id="50180" name="Line 8">
            <a:extLst>
              <a:ext uri="{FF2B5EF4-FFF2-40B4-BE49-F238E27FC236}">
                <a16:creationId xmlns:a16="http://schemas.microsoft.com/office/drawing/2014/main" id="{0E736036-12E2-C280-DD71-F4CD42F2EE6C}"/>
              </a:ext>
            </a:extLst>
          </p:cNvPr>
          <p:cNvSpPr>
            <a:spLocks noChangeShapeType="1"/>
          </p:cNvSpPr>
          <p:nvPr/>
        </p:nvSpPr>
        <p:spPr bwMode="auto">
          <a:xfrm flipV="1">
            <a:off x="4786313" y="1857375"/>
            <a:ext cx="576262" cy="287338"/>
          </a:xfrm>
          <a:prstGeom prst="line">
            <a:avLst/>
          </a:prstGeom>
          <a:noFill/>
          <a:ln w="57150">
            <a:solidFill>
              <a:schemeClr val="bg2"/>
            </a:solidFill>
            <a:round/>
            <a:headEnd/>
            <a:tailEnd type="triangle" w="med" len="med"/>
          </a:ln>
          <a:extLst>
            <a:ext uri="{909E8E84-426E-40DD-AFC4-6F175D3DCCD1}">
              <a14:hiddenFill xmlns:a14="http://schemas.microsoft.com/office/drawing/2010/main">
                <a:noFill/>
              </a14:hiddenFill>
            </a:ext>
          </a:extLst>
        </p:spPr>
        <p:txBody>
          <a:bodyPr wrap="none"/>
          <a:lstStyle/>
          <a:p>
            <a:endParaRPr lang="en-GB"/>
          </a:p>
        </p:txBody>
      </p:sp>
      <p:pic>
        <p:nvPicPr>
          <p:cNvPr id="50181" name="Picture 9" descr="b5">
            <a:extLst>
              <a:ext uri="{FF2B5EF4-FFF2-40B4-BE49-F238E27FC236}">
                <a16:creationId xmlns:a16="http://schemas.microsoft.com/office/drawing/2014/main" id="{00DE7B41-2B0D-65FA-F7CF-ADAE7F79118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28975" t="50000" r="2689" b="4462"/>
          <a:stretch>
            <a:fillRect/>
          </a:stretch>
        </p:blipFill>
        <p:spPr bwMode="auto">
          <a:xfrm>
            <a:off x="4857750" y="3214688"/>
            <a:ext cx="3810000" cy="2376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182" name="Line 10">
            <a:extLst>
              <a:ext uri="{FF2B5EF4-FFF2-40B4-BE49-F238E27FC236}">
                <a16:creationId xmlns:a16="http://schemas.microsoft.com/office/drawing/2014/main" id="{8BF5B8EC-87CE-50E1-D2D2-0B178BB6C479}"/>
              </a:ext>
            </a:extLst>
          </p:cNvPr>
          <p:cNvSpPr>
            <a:spLocks noChangeShapeType="1"/>
          </p:cNvSpPr>
          <p:nvPr/>
        </p:nvSpPr>
        <p:spPr bwMode="auto">
          <a:xfrm flipV="1">
            <a:off x="5000625" y="4643438"/>
            <a:ext cx="503238" cy="360362"/>
          </a:xfrm>
          <a:prstGeom prst="line">
            <a:avLst/>
          </a:prstGeom>
          <a:noFill/>
          <a:ln w="57150">
            <a:solidFill>
              <a:schemeClr val="bg2"/>
            </a:solidFill>
            <a:round/>
            <a:headEnd/>
            <a:tailEnd type="triangle" w="med" len="med"/>
          </a:ln>
          <a:extLst>
            <a:ext uri="{909E8E84-426E-40DD-AFC4-6F175D3DCCD1}">
              <a14:hiddenFill xmlns:a14="http://schemas.microsoft.com/office/drawing/2010/main">
                <a:noFill/>
              </a14:hiddenFill>
            </a:ext>
          </a:extLst>
        </p:spPr>
        <p:txBody>
          <a:bodyPr wrap="none"/>
          <a:lstStyle/>
          <a:p>
            <a:endParaRPr lang="en-GB"/>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83C88AAC-6F69-02BE-CED1-FBC655A28D4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4609" t="19687" r="20898" b="20313"/>
          <a:stretch>
            <a:fillRect/>
          </a:stretch>
        </p:blipFill>
        <p:spPr bwMode="auto">
          <a:xfrm>
            <a:off x="1572500" y="3236912"/>
            <a:ext cx="4990890" cy="3435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6917" name="Rectangle 5">
            <a:extLst>
              <a:ext uri="{FF2B5EF4-FFF2-40B4-BE49-F238E27FC236}">
                <a16:creationId xmlns:a16="http://schemas.microsoft.com/office/drawing/2014/main" id="{240E464E-CDEC-986F-1A21-7B4AB8395EEF}"/>
              </a:ext>
            </a:extLst>
          </p:cNvPr>
          <p:cNvSpPr>
            <a:spLocks noGrp="1" noChangeArrowheads="1"/>
          </p:cNvSpPr>
          <p:nvPr>
            <p:ph type="body" sz="half" idx="4294967295"/>
          </p:nvPr>
        </p:nvSpPr>
        <p:spPr>
          <a:xfrm>
            <a:off x="142874" y="428625"/>
            <a:ext cx="5077197" cy="5616575"/>
          </a:xfrm>
        </p:spPr>
        <p:txBody>
          <a:bodyPr/>
          <a:lstStyle/>
          <a:p>
            <a:pPr algn="ctr" eaLnBrk="1" hangingPunct="1">
              <a:buFont typeface="Wingdings" panose="05000000000000000000" pitchFamily="2" charset="2"/>
              <a:buNone/>
              <a:defRPr/>
            </a:pPr>
            <a:r>
              <a:rPr lang="en-US" u="sng" dirty="0">
                <a:solidFill>
                  <a:schemeClr val="bg1">
                    <a:lumMod val="50000"/>
                  </a:schemeClr>
                </a:solidFill>
              </a:rPr>
              <a:t>Limbic association cortex</a:t>
            </a:r>
          </a:p>
          <a:p>
            <a:pPr eaLnBrk="1" hangingPunct="1">
              <a:buClr>
                <a:schemeClr val="bg1">
                  <a:lumMod val="50000"/>
                </a:schemeClr>
              </a:buClr>
              <a:defRPr/>
            </a:pPr>
            <a:r>
              <a:rPr lang="en-US" sz="2400" dirty="0">
                <a:solidFill>
                  <a:schemeClr val="bg2"/>
                </a:solidFill>
                <a:effectLst/>
              </a:rPr>
              <a:t>Anterior part of cingulate gyrus and inferior surface of frontal lobe, lateral to olfactory groove</a:t>
            </a:r>
          </a:p>
          <a:p>
            <a:pPr eaLnBrk="1" hangingPunct="1">
              <a:buClr>
                <a:schemeClr val="bg1">
                  <a:lumMod val="50000"/>
                </a:schemeClr>
              </a:buClr>
              <a:defRPr/>
            </a:pPr>
            <a:r>
              <a:rPr lang="en-GB" sz="2200" b="0" i="0" dirty="0">
                <a:solidFill>
                  <a:srgbClr val="000000"/>
                </a:solidFill>
                <a:effectLst/>
                <a:highlight>
                  <a:srgbClr val="FFFFFF"/>
                </a:highlight>
              </a:rPr>
              <a:t>Links emotion with many sensory inputs.</a:t>
            </a:r>
            <a:endParaRPr lang="en-US" sz="2200" dirty="0">
              <a:solidFill>
                <a:schemeClr val="bg1">
                  <a:lumMod val="50000"/>
                </a:schemeClr>
              </a:solidFill>
              <a:effectLst/>
            </a:endParaRPr>
          </a:p>
        </p:txBody>
      </p:sp>
      <p:sp>
        <p:nvSpPr>
          <p:cNvPr id="50180" name="Line 8">
            <a:extLst>
              <a:ext uri="{FF2B5EF4-FFF2-40B4-BE49-F238E27FC236}">
                <a16:creationId xmlns:a16="http://schemas.microsoft.com/office/drawing/2014/main" id="{0E736036-12E2-C280-DD71-F4CD42F2EE6C}"/>
              </a:ext>
            </a:extLst>
          </p:cNvPr>
          <p:cNvSpPr>
            <a:spLocks noChangeShapeType="1"/>
          </p:cNvSpPr>
          <p:nvPr/>
        </p:nvSpPr>
        <p:spPr bwMode="auto">
          <a:xfrm flipV="1">
            <a:off x="251520" y="4810806"/>
            <a:ext cx="2331680" cy="287338"/>
          </a:xfrm>
          <a:prstGeom prst="line">
            <a:avLst/>
          </a:prstGeom>
          <a:noFill/>
          <a:ln w="57150">
            <a:solidFill>
              <a:schemeClr val="bg2"/>
            </a:solidFill>
            <a:round/>
            <a:headEnd/>
            <a:tailEnd type="triangle" w="med" len="med"/>
          </a:ln>
          <a:extLst>
            <a:ext uri="{909E8E84-426E-40DD-AFC4-6F175D3DCCD1}">
              <a14:hiddenFill xmlns:a14="http://schemas.microsoft.com/office/drawing/2010/main">
                <a:noFill/>
              </a14:hiddenFill>
            </a:ext>
          </a:extLst>
        </p:spPr>
        <p:txBody>
          <a:bodyPr wrap="none"/>
          <a:lstStyle/>
          <a:p>
            <a:endParaRPr lang="en-GB"/>
          </a:p>
        </p:txBody>
      </p:sp>
      <p:pic>
        <p:nvPicPr>
          <p:cNvPr id="3" name="Picture 1" descr="Picture11">
            <a:extLst>
              <a:ext uri="{FF2B5EF4-FFF2-40B4-BE49-F238E27FC236}">
                <a16:creationId xmlns:a16="http://schemas.microsoft.com/office/drawing/2014/main" id="{4E5AC663-9193-8418-8116-079A2970081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76056" y="17408"/>
            <a:ext cx="3925070" cy="3288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5092194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41986" name="Rectangle 4">
            <a:extLst>
              <a:ext uri="{FF2B5EF4-FFF2-40B4-BE49-F238E27FC236}">
                <a16:creationId xmlns:a16="http://schemas.microsoft.com/office/drawing/2014/main" id="{128960D9-2216-534A-F05F-2ED53BCB7497}"/>
              </a:ext>
            </a:extLst>
          </p:cNvPr>
          <p:cNvSpPr>
            <a:spLocks noGrp="1" noChangeArrowheads="1"/>
          </p:cNvSpPr>
          <p:nvPr>
            <p:ph type="title"/>
          </p:nvPr>
        </p:nvSpPr>
        <p:spPr>
          <a:xfrm>
            <a:off x="827088" y="188913"/>
            <a:ext cx="7772400" cy="647700"/>
          </a:xfrm>
          <a:ln>
            <a:solidFill>
              <a:schemeClr val="bg1">
                <a:lumMod val="50000"/>
              </a:schemeClr>
            </a:solidFill>
          </a:ln>
        </p:spPr>
        <p:txBody>
          <a:bodyPr/>
          <a:lstStyle/>
          <a:p>
            <a:pPr algn="ctr" eaLnBrk="1" hangingPunct="1">
              <a:defRPr/>
            </a:pPr>
            <a:r>
              <a:rPr lang="en-US" altLang="en-US" sz="4000" dirty="0">
                <a:solidFill>
                  <a:schemeClr val="bg2"/>
                </a:solidFill>
              </a:rPr>
              <a:t>Parietal lobe</a:t>
            </a:r>
          </a:p>
        </p:txBody>
      </p:sp>
      <p:sp>
        <p:nvSpPr>
          <p:cNvPr id="167941" name="Rectangle 5">
            <a:extLst>
              <a:ext uri="{FF2B5EF4-FFF2-40B4-BE49-F238E27FC236}">
                <a16:creationId xmlns:a16="http://schemas.microsoft.com/office/drawing/2014/main" id="{1BFB390D-F131-9DBD-8904-1E7A8D36144F}"/>
              </a:ext>
            </a:extLst>
          </p:cNvPr>
          <p:cNvSpPr>
            <a:spLocks noGrp="1" noChangeArrowheads="1"/>
          </p:cNvSpPr>
          <p:nvPr>
            <p:ph type="body" sz="half" idx="1"/>
          </p:nvPr>
        </p:nvSpPr>
        <p:spPr>
          <a:xfrm>
            <a:off x="214313" y="785813"/>
            <a:ext cx="4729162" cy="5761037"/>
          </a:xfrm>
        </p:spPr>
        <p:txBody>
          <a:bodyPr/>
          <a:lstStyle/>
          <a:p>
            <a:pPr algn="ctr" eaLnBrk="1" hangingPunct="1">
              <a:buFont typeface="Wingdings" panose="05000000000000000000" pitchFamily="2" charset="2"/>
              <a:buNone/>
              <a:defRPr/>
            </a:pPr>
            <a:r>
              <a:rPr lang="en-US" sz="2800" u="sng" dirty="0">
                <a:solidFill>
                  <a:schemeClr val="bg1">
                    <a:lumMod val="50000"/>
                  </a:schemeClr>
                </a:solidFill>
              </a:rPr>
              <a:t>Primary somatosensory cortex</a:t>
            </a:r>
            <a:br>
              <a:rPr lang="en-US" sz="2800" u="sng" dirty="0">
                <a:solidFill>
                  <a:schemeClr val="bg1">
                    <a:lumMod val="50000"/>
                  </a:schemeClr>
                </a:solidFill>
              </a:rPr>
            </a:br>
            <a:endParaRPr lang="en-US" sz="1400" u="sng" dirty="0">
              <a:solidFill>
                <a:schemeClr val="bg1">
                  <a:lumMod val="50000"/>
                </a:schemeClr>
              </a:solidFill>
            </a:endParaRPr>
          </a:p>
          <a:p>
            <a:pPr eaLnBrk="1" hangingPunct="1">
              <a:buClr>
                <a:schemeClr val="bg1">
                  <a:lumMod val="50000"/>
                </a:schemeClr>
              </a:buClr>
              <a:defRPr/>
            </a:pPr>
            <a:r>
              <a:rPr lang="en-US" sz="2400" dirty="0">
                <a:solidFill>
                  <a:schemeClr val="bg2"/>
                </a:solidFill>
                <a:effectLst/>
              </a:rPr>
              <a:t>Located in </a:t>
            </a:r>
            <a:r>
              <a:rPr lang="en-US" sz="2400" dirty="0" err="1">
                <a:solidFill>
                  <a:schemeClr val="bg1">
                    <a:lumMod val="50000"/>
                  </a:schemeClr>
                </a:solidFill>
                <a:effectLst/>
              </a:rPr>
              <a:t>postcentral</a:t>
            </a:r>
            <a:r>
              <a:rPr lang="en-US" sz="2400" dirty="0">
                <a:solidFill>
                  <a:schemeClr val="bg1">
                    <a:lumMod val="50000"/>
                  </a:schemeClr>
                </a:solidFill>
                <a:effectLst/>
              </a:rPr>
              <a:t> </a:t>
            </a:r>
            <a:r>
              <a:rPr lang="en-US" sz="2400" dirty="0" err="1">
                <a:solidFill>
                  <a:schemeClr val="bg1">
                    <a:lumMod val="50000"/>
                  </a:schemeClr>
                </a:solidFill>
                <a:effectLst/>
              </a:rPr>
              <a:t>gyrus</a:t>
            </a:r>
            <a:r>
              <a:rPr lang="en-US" sz="2400" dirty="0">
                <a:solidFill>
                  <a:schemeClr val="bg1">
                    <a:lumMod val="50000"/>
                  </a:schemeClr>
                </a:solidFill>
                <a:effectLst/>
              </a:rPr>
              <a:t> (</a:t>
            </a:r>
            <a:r>
              <a:rPr lang="en-US" sz="2400" dirty="0" err="1">
                <a:solidFill>
                  <a:schemeClr val="bg1">
                    <a:lumMod val="50000"/>
                  </a:schemeClr>
                </a:solidFill>
                <a:effectLst/>
              </a:rPr>
              <a:t>Brodmann’s</a:t>
            </a:r>
            <a:r>
              <a:rPr lang="en-US" sz="2400" dirty="0">
                <a:solidFill>
                  <a:schemeClr val="bg1">
                    <a:lumMod val="50000"/>
                  </a:schemeClr>
                </a:solidFill>
                <a:effectLst/>
              </a:rPr>
              <a:t> area 1, 2, 3)</a:t>
            </a:r>
          </a:p>
          <a:p>
            <a:pPr eaLnBrk="1" hangingPunct="1">
              <a:buClr>
                <a:schemeClr val="bg1">
                  <a:lumMod val="50000"/>
                </a:schemeClr>
              </a:buClr>
              <a:defRPr/>
            </a:pPr>
            <a:r>
              <a:rPr lang="en-US" sz="2400" dirty="0">
                <a:solidFill>
                  <a:schemeClr val="bg2"/>
                </a:solidFill>
                <a:effectLst/>
              </a:rPr>
              <a:t>It is the final relay station for </a:t>
            </a:r>
            <a:r>
              <a:rPr lang="en-US" sz="2400" dirty="0">
                <a:solidFill>
                  <a:srgbClr val="C00000"/>
                </a:solidFill>
                <a:effectLst/>
              </a:rPr>
              <a:t>general sensations to a conscious level</a:t>
            </a:r>
          </a:p>
          <a:p>
            <a:pPr eaLnBrk="1" hangingPunct="1">
              <a:buClr>
                <a:schemeClr val="bg1">
                  <a:lumMod val="50000"/>
                </a:schemeClr>
              </a:buClr>
              <a:defRPr/>
            </a:pPr>
            <a:r>
              <a:rPr lang="en-US" sz="2400" u="sng" dirty="0">
                <a:solidFill>
                  <a:schemeClr val="bg2"/>
                </a:solidFill>
                <a:effectLst/>
              </a:rPr>
              <a:t>Afferents</a:t>
            </a:r>
            <a:r>
              <a:rPr lang="en-US" sz="2400" dirty="0">
                <a:solidFill>
                  <a:schemeClr val="bg2"/>
                </a:solidFill>
                <a:effectLst/>
              </a:rPr>
              <a:t>: Thalamocortical projections from the ventral posterior nucleus </a:t>
            </a:r>
          </a:p>
          <a:p>
            <a:pPr eaLnBrk="1" hangingPunct="1">
              <a:buClr>
                <a:schemeClr val="bg1">
                  <a:lumMod val="50000"/>
                </a:schemeClr>
              </a:buClr>
              <a:defRPr/>
            </a:pPr>
            <a:r>
              <a:rPr lang="en-US" sz="2400" dirty="0">
                <a:solidFill>
                  <a:schemeClr val="bg2"/>
                </a:solidFill>
                <a:effectLst/>
              </a:rPr>
              <a:t>The body is represented </a:t>
            </a:r>
            <a:r>
              <a:rPr lang="en-US" sz="2400" dirty="0">
                <a:solidFill>
                  <a:srgbClr val="C00000"/>
                </a:solidFill>
                <a:effectLst/>
              </a:rPr>
              <a:t>contralaterally</a:t>
            </a:r>
            <a:r>
              <a:rPr lang="en-US" sz="2400" dirty="0">
                <a:solidFill>
                  <a:schemeClr val="bg2"/>
                </a:solidFill>
                <a:effectLst/>
              </a:rPr>
              <a:t>, in a precise somatotopic fashion, depicted as a </a:t>
            </a:r>
            <a:r>
              <a:rPr lang="en-US" sz="2400" dirty="0">
                <a:solidFill>
                  <a:srgbClr val="C00000"/>
                </a:solidFill>
                <a:effectLst/>
              </a:rPr>
              <a:t>‘sensory homunculus’</a:t>
            </a:r>
          </a:p>
          <a:p>
            <a:pPr eaLnBrk="1" hangingPunct="1">
              <a:buFont typeface="Wingdings" panose="05000000000000000000" pitchFamily="2" charset="2"/>
              <a:buNone/>
              <a:defRPr/>
            </a:pPr>
            <a:endParaRPr lang="en-US" sz="2400" dirty="0"/>
          </a:p>
        </p:txBody>
      </p:sp>
      <p:pic>
        <p:nvPicPr>
          <p:cNvPr id="51204" name="Picture 7" descr="Copy of b5">
            <a:extLst>
              <a:ext uri="{FF2B5EF4-FFF2-40B4-BE49-F238E27FC236}">
                <a16:creationId xmlns:a16="http://schemas.microsoft.com/office/drawing/2014/main" id="{B96D243C-77F1-FF88-AEA8-1A44981F1547}"/>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l="1044" r="17989" b="45593"/>
          <a:stretch>
            <a:fillRect/>
          </a:stretch>
        </p:blipFill>
        <p:spPr>
          <a:xfrm>
            <a:off x="5000625" y="1171575"/>
            <a:ext cx="3813175" cy="2328863"/>
          </a:xfrm>
        </p:spPr>
      </p:pic>
      <p:pic>
        <p:nvPicPr>
          <p:cNvPr id="51205" name="Picture 8" descr="b5">
            <a:extLst>
              <a:ext uri="{FF2B5EF4-FFF2-40B4-BE49-F238E27FC236}">
                <a16:creationId xmlns:a16="http://schemas.microsoft.com/office/drawing/2014/main" id="{9928703A-CB00-632C-B24B-DEA056A625C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28975" t="50000" r="2689" b="4462"/>
          <a:stretch>
            <a:fillRect/>
          </a:stretch>
        </p:blipFill>
        <p:spPr bwMode="auto">
          <a:xfrm>
            <a:off x="5076825" y="3789363"/>
            <a:ext cx="3810000" cy="2376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06" name="Oval 9">
            <a:extLst>
              <a:ext uri="{FF2B5EF4-FFF2-40B4-BE49-F238E27FC236}">
                <a16:creationId xmlns:a16="http://schemas.microsoft.com/office/drawing/2014/main" id="{92C256FE-4E96-7B94-9D8C-FE951E959F66}"/>
              </a:ext>
            </a:extLst>
          </p:cNvPr>
          <p:cNvSpPr>
            <a:spLocks noChangeArrowheads="1"/>
          </p:cNvSpPr>
          <p:nvPr/>
        </p:nvSpPr>
        <p:spPr bwMode="auto">
          <a:xfrm>
            <a:off x="6858000" y="1357313"/>
            <a:ext cx="1357313" cy="271462"/>
          </a:xfrm>
          <a:prstGeom prst="ellipse">
            <a:avLst/>
          </a:prstGeom>
          <a:noFill/>
          <a:ln w="28575">
            <a:solidFill>
              <a:srgbClr val="FF33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tx2"/>
              </a:buClr>
              <a:buSzPct val="75000"/>
              <a:buFont typeface="Wingdings" panose="05000000000000000000" pitchFamily="2" charset="2"/>
              <a:buChar char="n"/>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chemeClr val="folHlink"/>
              </a:buClr>
              <a:buSzPct val="60000"/>
              <a:buFont typeface="Wingdings" panose="05000000000000000000" pitchFamily="2" charset="2"/>
              <a:buChar char="u"/>
              <a:defRPr sz="32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chemeClr val="tx2"/>
              </a:buClr>
              <a:buSzPct val="60000"/>
              <a:buFont typeface="Wingdings" panose="05000000000000000000" pitchFamily="2" charset="2"/>
              <a:buChar char="t"/>
              <a:defRPr sz="32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SzTx/>
              <a:buFontTx/>
              <a:buNone/>
            </a:pPr>
            <a:endParaRPr lang="en-US" altLang="en-US" sz="2400"/>
          </a:p>
        </p:txBody>
      </p:sp>
      <p:sp>
        <p:nvSpPr>
          <p:cNvPr id="51207" name="Line 10">
            <a:extLst>
              <a:ext uri="{FF2B5EF4-FFF2-40B4-BE49-F238E27FC236}">
                <a16:creationId xmlns:a16="http://schemas.microsoft.com/office/drawing/2014/main" id="{A7985D66-11C7-52E0-EE14-D1F4691E0936}"/>
              </a:ext>
            </a:extLst>
          </p:cNvPr>
          <p:cNvSpPr>
            <a:spLocks noChangeShapeType="1"/>
          </p:cNvSpPr>
          <p:nvPr/>
        </p:nvSpPr>
        <p:spPr bwMode="auto">
          <a:xfrm flipV="1">
            <a:off x="6858000" y="1524000"/>
            <a:ext cx="152400" cy="76200"/>
          </a:xfrm>
          <a:prstGeom prst="line">
            <a:avLst/>
          </a:prstGeom>
          <a:noFill/>
          <a:ln w="38100">
            <a:solidFill>
              <a:schemeClr val="bg2"/>
            </a:solidFill>
            <a:round/>
            <a:headEnd/>
            <a:tailEnd/>
          </a:ln>
          <a:extLst>
            <a:ext uri="{909E8E84-426E-40DD-AFC4-6F175D3DCCD1}">
              <a14:hiddenFill xmlns:a14="http://schemas.microsoft.com/office/drawing/2010/main">
                <a:noFill/>
              </a14:hiddenFill>
            </a:ext>
          </a:extLst>
        </p:spPr>
        <p:txBody>
          <a:bodyPr wrap="none"/>
          <a:lstStyle/>
          <a:p>
            <a:endParaRPr lang="en-GB"/>
          </a:p>
        </p:txBody>
      </p:sp>
      <p:sp>
        <p:nvSpPr>
          <p:cNvPr id="51208" name="Oval 9">
            <a:extLst>
              <a:ext uri="{FF2B5EF4-FFF2-40B4-BE49-F238E27FC236}">
                <a16:creationId xmlns:a16="http://schemas.microsoft.com/office/drawing/2014/main" id="{D1056B3E-C5DC-9E6B-E487-92D2B683A80F}"/>
              </a:ext>
            </a:extLst>
          </p:cNvPr>
          <p:cNvSpPr>
            <a:spLocks noChangeArrowheads="1"/>
          </p:cNvSpPr>
          <p:nvPr/>
        </p:nvSpPr>
        <p:spPr bwMode="auto">
          <a:xfrm>
            <a:off x="7143750" y="4071938"/>
            <a:ext cx="1428750" cy="357187"/>
          </a:xfrm>
          <a:prstGeom prst="ellipse">
            <a:avLst/>
          </a:prstGeom>
          <a:noFill/>
          <a:ln w="28575">
            <a:solidFill>
              <a:srgbClr val="FF33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tx2"/>
              </a:buClr>
              <a:buSzPct val="75000"/>
              <a:buFont typeface="Wingdings" panose="05000000000000000000" pitchFamily="2" charset="2"/>
              <a:buChar char="n"/>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chemeClr val="folHlink"/>
              </a:buClr>
              <a:buSzPct val="60000"/>
              <a:buFont typeface="Wingdings" panose="05000000000000000000" pitchFamily="2" charset="2"/>
              <a:buChar char="u"/>
              <a:defRPr sz="32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chemeClr val="tx2"/>
              </a:buClr>
              <a:buSzPct val="60000"/>
              <a:buFont typeface="Wingdings" panose="05000000000000000000" pitchFamily="2" charset="2"/>
              <a:buChar char="t"/>
              <a:defRPr sz="32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SzTx/>
              <a:buFontTx/>
              <a:buNone/>
            </a:pPr>
            <a:endParaRPr lang="en-US" altLang="en-US" sz="2400"/>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172037" name="Rectangle 5">
            <a:extLst>
              <a:ext uri="{FF2B5EF4-FFF2-40B4-BE49-F238E27FC236}">
                <a16:creationId xmlns:a16="http://schemas.microsoft.com/office/drawing/2014/main" id="{942A9C29-E608-3A69-1317-BEA899206113}"/>
              </a:ext>
            </a:extLst>
          </p:cNvPr>
          <p:cNvSpPr>
            <a:spLocks noGrp="1" noChangeArrowheads="1"/>
          </p:cNvSpPr>
          <p:nvPr>
            <p:ph type="body" sz="half" idx="4294967295"/>
          </p:nvPr>
        </p:nvSpPr>
        <p:spPr>
          <a:xfrm>
            <a:off x="250825" y="260350"/>
            <a:ext cx="4679950" cy="6408738"/>
          </a:xfrm>
        </p:spPr>
        <p:txBody>
          <a:bodyPr/>
          <a:lstStyle/>
          <a:p>
            <a:pPr eaLnBrk="1" hangingPunct="1">
              <a:lnSpc>
                <a:spcPct val="90000"/>
              </a:lnSpc>
              <a:buClr>
                <a:schemeClr val="bg2"/>
              </a:buClr>
              <a:defRPr/>
            </a:pPr>
            <a:r>
              <a:rPr lang="en-US" sz="2400" dirty="0">
                <a:solidFill>
                  <a:schemeClr val="bg2"/>
                </a:solidFill>
                <a:effectLst/>
              </a:rPr>
              <a:t>The representation of body is </a:t>
            </a:r>
            <a:r>
              <a:rPr lang="en-US" sz="2400" dirty="0">
                <a:solidFill>
                  <a:srgbClr val="C00000"/>
                </a:solidFill>
                <a:effectLst/>
              </a:rPr>
              <a:t>inverted,</a:t>
            </a:r>
            <a:r>
              <a:rPr lang="en-US" sz="2400" dirty="0">
                <a:effectLst/>
              </a:rPr>
              <a:t> </a:t>
            </a:r>
            <a:r>
              <a:rPr lang="en-US" sz="2400" dirty="0">
                <a:solidFill>
                  <a:schemeClr val="bg2"/>
                </a:solidFill>
                <a:effectLst/>
              </a:rPr>
              <a:t>with the head area in the most inferior part of the precentral gyrus and then progressing superiorly</a:t>
            </a:r>
          </a:p>
          <a:p>
            <a:pPr eaLnBrk="1" hangingPunct="1">
              <a:lnSpc>
                <a:spcPct val="90000"/>
              </a:lnSpc>
              <a:buClr>
                <a:schemeClr val="bg2"/>
              </a:buClr>
              <a:defRPr/>
            </a:pPr>
            <a:r>
              <a:rPr lang="en-US" sz="2400" dirty="0">
                <a:solidFill>
                  <a:schemeClr val="bg2"/>
                </a:solidFill>
                <a:effectLst/>
              </a:rPr>
              <a:t>The</a:t>
            </a:r>
            <a:r>
              <a:rPr lang="en-US" sz="2400" dirty="0">
                <a:effectLst/>
              </a:rPr>
              <a:t> </a:t>
            </a:r>
            <a:r>
              <a:rPr lang="en-US" sz="2400" dirty="0">
                <a:solidFill>
                  <a:srgbClr val="C00000"/>
                </a:solidFill>
                <a:effectLst/>
              </a:rPr>
              <a:t>lower limb is represented on the medial surface</a:t>
            </a:r>
          </a:p>
          <a:p>
            <a:pPr eaLnBrk="1" hangingPunct="1">
              <a:lnSpc>
                <a:spcPct val="90000"/>
              </a:lnSpc>
              <a:buClr>
                <a:schemeClr val="bg2"/>
              </a:buClr>
              <a:defRPr/>
            </a:pPr>
            <a:r>
              <a:rPr lang="en-US" sz="2400" dirty="0">
                <a:solidFill>
                  <a:schemeClr val="bg2"/>
                </a:solidFill>
                <a:effectLst/>
              </a:rPr>
              <a:t>The area of the cortex devoted to a particular body parts is proportional to</a:t>
            </a:r>
            <a:r>
              <a:rPr lang="en-US" sz="2400" dirty="0">
                <a:effectLst/>
              </a:rPr>
              <a:t> </a:t>
            </a:r>
            <a:r>
              <a:rPr lang="en-US" sz="2400" dirty="0">
                <a:solidFill>
                  <a:srgbClr val="C00000"/>
                </a:solidFill>
                <a:effectLst/>
              </a:rPr>
              <a:t>the richness of its sensory innervation </a:t>
            </a:r>
            <a:r>
              <a:rPr lang="en-US" sz="2400" dirty="0">
                <a:effectLst/>
              </a:rPr>
              <a:t>(</a:t>
            </a:r>
            <a:r>
              <a:rPr lang="en-US" sz="2400" dirty="0">
                <a:solidFill>
                  <a:schemeClr val="bg2"/>
                </a:solidFill>
                <a:effectLst/>
              </a:rPr>
              <a:t>and not to the size)</a:t>
            </a:r>
          </a:p>
          <a:p>
            <a:pPr eaLnBrk="1" hangingPunct="1">
              <a:lnSpc>
                <a:spcPct val="90000"/>
              </a:lnSpc>
              <a:buClr>
                <a:schemeClr val="bg2"/>
              </a:buClr>
              <a:defRPr/>
            </a:pPr>
            <a:r>
              <a:rPr lang="en-US" sz="2400" dirty="0">
                <a:solidFill>
                  <a:schemeClr val="bg2"/>
                </a:solidFill>
                <a:effectLst/>
              </a:rPr>
              <a:t>Larynx, tongue, face, lips &amp; palmer surface of the hand and digits are represented by relatively large regions</a:t>
            </a:r>
          </a:p>
          <a:p>
            <a:pPr eaLnBrk="1" hangingPunct="1">
              <a:lnSpc>
                <a:spcPct val="90000"/>
              </a:lnSpc>
              <a:buClr>
                <a:schemeClr val="bg2"/>
              </a:buClr>
              <a:defRPr/>
            </a:pPr>
            <a:r>
              <a:rPr lang="en-US" sz="2400" dirty="0">
                <a:solidFill>
                  <a:schemeClr val="bg2"/>
                </a:solidFill>
                <a:effectLst/>
              </a:rPr>
              <a:t>Adjacent to mouth area is a region where</a:t>
            </a:r>
            <a:r>
              <a:rPr lang="en-US" sz="2400" dirty="0">
                <a:solidFill>
                  <a:srgbClr val="C00000"/>
                </a:solidFill>
                <a:effectLst/>
              </a:rPr>
              <a:t> taste </a:t>
            </a:r>
            <a:r>
              <a:rPr lang="en-US" sz="2400" dirty="0">
                <a:solidFill>
                  <a:schemeClr val="bg2"/>
                </a:solidFill>
                <a:effectLst/>
              </a:rPr>
              <a:t>is perceived</a:t>
            </a:r>
          </a:p>
          <a:p>
            <a:pPr eaLnBrk="1" hangingPunct="1">
              <a:lnSpc>
                <a:spcPct val="90000"/>
              </a:lnSpc>
              <a:defRPr/>
            </a:pPr>
            <a:endParaRPr lang="en-US" sz="2400" dirty="0"/>
          </a:p>
        </p:txBody>
      </p:sp>
      <p:pic>
        <p:nvPicPr>
          <p:cNvPr id="52227" name="Picture 4" descr="C:\Documents and Settings\user\My Documents\My Pictures\bnb.jpg">
            <a:extLst>
              <a:ext uri="{FF2B5EF4-FFF2-40B4-BE49-F238E27FC236}">
                <a16:creationId xmlns:a16="http://schemas.microsoft.com/office/drawing/2014/main" id="{9D9FFBAD-4EAD-B9E1-2D80-246F0117726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44382" t="14822"/>
          <a:stretch>
            <a:fillRect/>
          </a:stretch>
        </p:blipFill>
        <p:spPr bwMode="auto">
          <a:xfrm>
            <a:off x="4857750" y="1357313"/>
            <a:ext cx="4029075" cy="410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53250" name="Picture 8">
            <a:extLst>
              <a:ext uri="{FF2B5EF4-FFF2-40B4-BE49-F238E27FC236}">
                <a16:creationId xmlns:a16="http://schemas.microsoft.com/office/drawing/2014/main" id="{FD912BC1-9F63-1C4B-7D3E-BD866BBF951E}"/>
              </a:ext>
            </a:extLst>
          </p:cNvPr>
          <p:cNvPicPr>
            <a:picLocks noGrp="1" noChangeAspect="1" noChangeArrowheads="1"/>
          </p:cNvPicPr>
          <p:nvPr>
            <p:ph idx="4294967295"/>
          </p:nvPr>
        </p:nvPicPr>
        <p:blipFill>
          <a:blip r:embed="rId2">
            <a:extLst>
              <a:ext uri="{28A0092B-C50C-407E-A947-70E740481C1C}">
                <a14:useLocalDpi xmlns:a14="http://schemas.microsoft.com/office/drawing/2010/main" val="0"/>
              </a:ext>
            </a:extLst>
          </a:blip>
          <a:srcRect b="4631"/>
          <a:stretch>
            <a:fillRect/>
          </a:stretch>
        </p:blipFill>
        <p:spPr>
          <a:xfrm>
            <a:off x="395288" y="908050"/>
            <a:ext cx="8382000" cy="5286375"/>
          </a:xfrm>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153604" name="Rectangle 4">
            <a:extLst>
              <a:ext uri="{FF2B5EF4-FFF2-40B4-BE49-F238E27FC236}">
                <a16:creationId xmlns:a16="http://schemas.microsoft.com/office/drawing/2014/main" id="{CE663434-0A0B-8C47-E9C3-6D767C10C2CE}"/>
              </a:ext>
            </a:extLst>
          </p:cNvPr>
          <p:cNvSpPr>
            <a:spLocks noGrp="1" noChangeArrowheads="1"/>
          </p:cNvSpPr>
          <p:nvPr>
            <p:ph type="body" sz="half" idx="4294967295"/>
          </p:nvPr>
        </p:nvSpPr>
        <p:spPr>
          <a:xfrm>
            <a:off x="33874" y="624940"/>
            <a:ext cx="4752975" cy="5472112"/>
          </a:xfrm>
        </p:spPr>
        <p:txBody>
          <a:bodyPr/>
          <a:lstStyle/>
          <a:p>
            <a:pPr algn="ctr" eaLnBrk="1" hangingPunct="1">
              <a:lnSpc>
                <a:spcPct val="90000"/>
              </a:lnSpc>
              <a:buFont typeface="Wingdings" panose="05000000000000000000" pitchFamily="2" charset="2"/>
              <a:buNone/>
              <a:defRPr/>
            </a:pPr>
            <a:r>
              <a:rPr lang="en-US" u="sng" dirty="0">
                <a:solidFill>
                  <a:schemeClr val="bg1">
                    <a:lumMod val="50000"/>
                  </a:schemeClr>
                </a:solidFill>
              </a:rPr>
              <a:t>Parietal somatosensory association cortex</a:t>
            </a:r>
            <a:br>
              <a:rPr lang="en-US" u="sng" dirty="0">
                <a:solidFill>
                  <a:schemeClr val="bg1">
                    <a:lumMod val="50000"/>
                  </a:schemeClr>
                </a:solidFill>
              </a:rPr>
            </a:br>
            <a:endParaRPr lang="en-US" sz="1400" u="sng" dirty="0">
              <a:solidFill>
                <a:schemeClr val="bg1">
                  <a:lumMod val="50000"/>
                </a:schemeClr>
              </a:solidFill>
            </a:endParaRPr>
          </a:p>
          <a:p>
            <a:pPr eaLnBrk="1" hangingPunct="1">
              <a:lnSpc>
                <a:spcPct val="90000"/>
              </a:lnSpc>
              <a:buClr>
                <a:schemeClr val="bg1">
                  <a:lumMod val="50000"/>
                </a:schemeClr>
              </a:buClr>
              <a:defRPr/>
            </a:pPr>
            <a:r>
              <a:rPr lang="en-US" sz="2400" dirty="0">
                <a:solidFill>
                  <a:schemeClr val="bg2"/>
                </a:solidFill>
                <a:effectLst/>
              </a:rPr>
              <a:t>Located </a:t>
            </a:r>
            <a:r>
              <a:rPr lang="en-US" sz="2400" dirty="0">
                <a:solidFill>
                  <a:schemeClr val="bg1">
                    <a:lumMod val="50000"/>
                  </a:schemeClr>
                </a:solidFill>
                <a:effectLst/>
              </a:rPr>
              <a:t>posterior to primary </a:t>
            </a:r>
            <a:r>
              <a:rPr lang="en-US" sz="2400" dirty="0" err="1">
                <a:solidFill>
                  <a:schemeClr val="bg1">
                    <a:lumMod val="50000"/>
                  </a:schemeClr>
                </a:solidFill>
                <a:effectLst/>
              </a:rPr>
              <a:t>somatosensory</a:t>
            </a:r>
            <a:r>
              <a:rPr lang="en-US" sz="2400" dirty="0">
                <a:solidFill>
                  <a:schemeClr val="bg1">
                    <a:lumMod val="50000"/>
                  </a:schemeClr>
                </a:solidFill>
                <a:effectLst/>
              </a:rPr>
              <a:t> cortex</a:t>
            </a:r>
          </a:p>
          <a:p>
            <a:pPr eaLnBrk="1" hangingPunct="1">
              <a:lnSpc>
                <a:spcPct val="90000"/>
              </a:lnSpc>
              <a:buClr>
                <a:schemeClr val="bg1">
                  <a:lumMod val="50000"/>
                </a:schemeClr>
              </a:buClr>
              <a:defRPr/>
            </a:pPr>
            <a:r>
              <a:rPr lang="en-US" sz="2400" dirty="0">
                <a:solidFill>
                  <a:schemeClr val="bg1">
                    <a:lumMod val="50000"/>
                  </a:schemeClr>
                </a:solidFill>
                <a:effectLst/>
              </a:rPr>
              <a:t>Superior parietal lobule responsible for:</a:t>
            </a:r>
          </a:p>
          <a:p>
            <a:pPr lvl="1" eaLnBrk="1" hangingPunct="1">
              <a:lnSpc>
                <a:spcPct val="90000"/>
              </a:lnSpc>
              <a:buClr>
                <a:schemeClr val="bg1">
                  <a:lumMod val="75000"/>
                </a:schemeClr>
              </a:buClr>
              <a:defRPr/>
            </a:pPr>
            <a:r>
              <a:rPr lang="en-US" sz="2400" dirty="0">
                <a:solidFill>
                  <a:schemeClr val="bg2"/>
                </a:solidFill>
                <a:effectLst/>
              </a:rPr>
              <a:t>Interpretation of general sensory information</a:t>
            </a:r>
          </a:p>
          <a:p>
            <a:pPr lvl="1" eaLnBrk="1" hangingPunct="1">
              <a:lnSpc>
                <a:spcPct val="90000"/>
              </a:lnSpc>
              <a:buClr>
                <a:schemeClr val="bg1">
                  <a:lumMod val="75000"/>
                </a:schemeClr>
              </a:buClr>
              <a:defRPr/>
            </a:pPr>
            <a:r>
              <a:rPr lang="en-US" sz="2400" dirty="0">
                <a:solidFill>
                  <a:schemeClr val="bg2"/>
                </a:solidFill>
                <a:effectLst/>
              </a:rPr>
              <a:t>Conscious awareness of contralateral half of the body </a:t>
            </a:r>
          </a:p>
        </p:txBody>
      </p:sp>
      <p:pic>
        <p:nvPicPr>
          <p:cNvPr id="2" name="Picture 1">
            <a:extLst>
              <a:ext uri="{FF2B5EF4-FFF2-40B4-BE49-F238E27FC236}">
                <a16:creationId xmlns:a16="http://schemas.microsoft.com/office/drawing/2014/main" id="{28955CD9-D2D2-E0D7-5E69-3B6E79499962}"/>
              </a:ext>
            </a:extLst>
          </p:cNvPr>
          <p:cNvPicPr>
            <a:picLocks noChangeAspect="1"/>
          </p:cNvPicPr>
          <p:nvPr/>
        </p:nvPicPr>
        <p:blipFill>
          <a:blip r:embed="rId2"/>
          <a:stretch>
            <a:fillRect/>
          </a:stretch>
        </p:blipFill>
        <p:spPr>
          <a:xfrm>
            <a:off x="4776297" y="632510"/>
            <a:ext cx="4367703" cy="2376488"/>
          </a:xfrm>
          <a:prstGeom prst="rect">
            <a:avLst/>
          </a:prstGeom>
        </p:spPr>
      </p:pic>
      <p:pic>
        <p:nvPicPr>
          <p:cNvPr id="3" name="Picture 2">
            <a:extLst>
              <a:ext uri="{FF2B5EF4-FFF2-40B4-BE49-F238E27FC236}">
                <a16:creationId xmlns:a16="http://schemas.microsoft.com/office/drawing/2014/main" id="{CF69D1A8-5D59-A243-F613-5FB735A1597E}"/>
              </a:ext>
            </a:extLst>
          </p:cNvPr>
          <p:cNvPicPr>
            <a:picLocks noChangeAspect="1"/>
          </p:cNvPicPr>
          <p:nvPr/>
        </p:nvPicPr>
        <p:blipFill rotWithShape="1">
          <a:blip r:embed="rId3"/>
          <a:srcRect l="2639"/>
          <a:stretch/>
        </p:blipFill>
        <p:spPr>
          <a:xfrm>
            <a:off x="4731024" y="4149080"/>
            <a:ext cx="4386305" cy="2462273"/>
          </a:xfrm>
          <a:prstGeom prst="rect">
            <a:avLst/>
          </a:prstGeom>
        </p:spPr>
      </p:pic>
      <p:cxnSp>
        <p:nvCxnSpPr>
          <p:cNvPr id="5" name="Straight Connector 4">
            <a:extLst>
              <a:ext uri="{FF2B5EF4-FFF2-40B4-BE49-F238E27FC236}">
                <a16:creationId xmlns:a16="http://schemas.microsoft.com/office/drawing/2014/main" id="{8B406BBE-D6F6-E67F-D5FB-22C62ECD9F6E}"/>
              </a:ext>
            </a:extLst>
          </p:cNvPr>
          <p:cNvCxnSpPr/>
          <p:nvPr/>
        </p:nvCxnSpPr>
        <p:spPr bwMode="auto">
          <a:xfrm>
            <a:off x="8028384" y="1268760"/>
            <a:ext cx="720080" cy="0"/>
          </a:xfrm>
          <a:prstGeom prst="line">
            <a:avLst/>
          </a:prstGeom>
          <a:solidFill>
            <a:schemeClr val="accent1"/>
          </a:solidFill>
          <a:ln w="28575" cap="flat" cmpd="sng" algn="ctr">
            <a:solidFill>
              <a:srgbClr val="FF3300"/>
            </a:solidFill>
            <a:prstDash val="solid"/>
            <a:round/>
            <a:headEnd type="none" w="med" len="med"/>
            <a:tailEnd type="none" w="med" len="med"/>
          </a:ln>
          <a:effectLst/>
        </p:spPr>
      </p:cxnSp>
      <p:cxnSp>
        <p:nvCxnSpPr>
          <p:cNvPr id="6" name="Straight Connector 5">
            <a:extLst>
              <a:ext uri="{FF2B5EF4-FFF2-40B4-BE49-F238E27FC236}">
                <a16:creationId xmlns:a16="http://schemas.microsoft.com/office/drawing/2014/main" id="{8D43B92B-05C9-B2E7-10E9-93B5250C7385}"/>
              </a:ext>
            </a:extLst>
          </p:cNvPr>
          <p:cNvCxnSpPr/>
          <p:nvPr/>
        </p:nvCxnSpPr>
        <p:spPr bwMode="auto">
          <a:xfrm>
            <a:off x="8388424" y="5085184"/>
            <a:ext cx="720080" cy="0"/>
          </a:xfrm>
          <a:prstGeom prst="line">
            <a:avLst/>
          </a:prstGeom>
          <a:solidFill>
            <a:schemeClr val="accent1"/>
          </a:solidFill>
          <a:ln w="28575" cap="flat" cmpd="sng" algn="ctr">
            <a:solidFill>
              <a:srgbClr val="FF3300"/>
            </a:solidFill>
            <a:prstDash val="solid"/>
            <a:round/>
            <a:headEnd type="none" w="med" len="med"/>
            <a:tailEnd type="none" w="med" len="med"/>
          </a:ln>
          <a:effectLst/>
        </p:spPr>
      </p:cxn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153604" name="Rectangle 4">
            <a:extLst>
              <a:ext uri="{FF2B5EF4-FFF2-40B4-BE49-F238E27FC236}">
                <a16:creationId xmlns:a16="http://schemas.microsoft.com/office/drawing/2014/main" id="{CE663434-0A0B-8C47-E9C3-6D767C10C2CE}"/>
              </a:ext>
            </a:extLst>
          </p:cNvPr>
          <p:cNvSpPr>
            <a:spLocks noGrp="1" noChangeArrowheads="1"/>
          </p:cNvSpPr>
          <p:nvPr>
            <p:ph type="body" sz="half" idx="4294967295"/>
          </p:nvPr>
        </p:nvSpPr>
        <p:spPr>
          <a:xfrm>
            <a:off x="214313" y="642938"/>
            <a:ext cx="4752975" cy="5472112"/>
          </a:xfrm>
        </p:spPr>
        <p:txBody>
          <a:bodyPr/>
          <a:lstStyle/>
          <a:p>
            <a:pPr algn="ctr" eaLnBrk="1" hangingPunct="1">
              <a:lnSpc>
                <a:spcPct val="90000"/>
              </a:lnSpc>
              <a:buFont typeface="Wingdings" panose="05000000000000000000" pitchFamily="2" charset="2"/>
              <a:buNone/>
              <a:defRPr/>
            </a:pPr>
            <a:r>
              <a:rPr lang="en-US" u="sng" dirty="0">
                <a:solidFill>
                  <a:schemeClr val="bg1">
                    <a:lumMod val="50000"/>
                  </a:schemeClr>
                </a:solidFill>
              </a:rPr>
              <a:t>Parietal part of posterior association (multimodal) cortex</a:t>
            </a:r>
            <a:br>
              <a:rPr lang="en-US" u="sng" dirty="0">
                <a:solidFill>
                  <a:schemeClr val="bg1">
                    <a:lumMod val="50000"/>
                  </a:schemeClr>
                </a:solidFill>
              </a:rPr>
            </a:br>
            <a:endParaRPr lang="en-US" sz="1400" u="sng" dirty="0">
              <a:solidFill>
                <a:schemeClr val="bg1">
                  <a:lumMod val="50000"/>
                </a:schemeClr>
              </a:solidFill>
            </a:endParaRPr>
          </a:p>
          <a:p>
            <a:pPr eaLnBrk="1" hangingPunct="1">
              <a:lnSpc>
                <a:spcPct val="90000"/>
              </a:lnSpc>
              <a:buClr>
                <a:schemeClr val="bg1">
                  <a:lumMod val="50000"/>
                </a:schemeClr>
              </a:buClr>
              <a:defRPr/>
            </a:pPr>
            <a:r>
              <a:rPr lang="en-US" sz="2400" dirty="0">
                <a:solidFill>
                  <a:schemeClr val="bg1">
                    <a:lumMod val="50000"/>
                  </a:schemeClr>
                </a:solidFill>
                <a:effectLst/>
              </a:rPr>
              <a:t>Inferior parietal lobule </a:t>
            </a:r>
            <a:r>
              <a:rPr lang="en-US" sz="2400" dirty="0">
                <a:solidFill>
                  <a:schemeClr val="bg2"/>
                </a:solidFill>
                <a:effectLst/>
              </a:rPr>
              <a:t>interfaces between somatosensory cortex and the visual &amp; auditory cortices (and speech area in dominant hemisphere) – gyrus </a:t>
            </a:r>
            <a:r>
              <a:rPr lang="en-US" sz="2400" dirty="0" err="1">
                <a:solidFill>
                  <a:schemeClr val="bg2"/>
                </a:solidFill>
                <a:effectLst/>
              </a:rPr>
              <a:t>marginalis</a:t>
            </a:r>
            <a:r>
              <a:rPr lang="en-US" sz="2400" dirty="0">
                <a:solidFill>
                  <a:schemeClr val="bg2"/>
                </a:solidFill>
                <a:effectLst/>
              </a:rPr>
              <a:t> and gyrus angularis as the parts of inferior parietal lobule</a:t>
            </a:r>
          </a:p>
        </p:txBody>
      </p:sp>
      <p:pic>
        <p:nvPicPr>
          <p:cNvPr id="2" name="Picture 1">
            <a:extLst>
              <a:ext uri="{FF2B5EF4-FFF2-40B4-BE49-F238E27FC236}">
                <a16:creationId xmlns:a16="http://schemas.microsoft.com/office/drawing/2014/main" id="{28955CD9-D2D2-E0D7-5E69-3B6E79499962}"/>
              </a:ext>
            </a:extLst>
          </p:cNvPr>
          <p:cNvPicPr>
            <a:picLocks noChangeAspect="1"/>
          </p:cNvPicPr>
          <p:nvPr/>
        </p:nvPicPr>
        <p:blipFill>
          <a:blip r:embed="rId2"/>
          <a:stretch>
            <a:fillRect/>
          </a:stretch>
        </p:blipFill>
        <p:spPr>
          <a:xfrm>
            <a:off x="4776297" y="632510"/>
            <a:ext cx="4367703" cy="2376488"/>
          </a:xfrm>
          <a:prstGeom prst="rect">
            <a:avLst/>
          </a:prstGeom>
        </p:spPr>
      </p:pic>
      <p:pic>
        <p:nvPicPr>
          <p:cNvPr id="7" name="Picture 10243">
            <a:extLst>
              <a:ext uri="{FF2B5EF4-FFF2-40B4-BE49-F238E27FC236}">
                <a16:creationId xmlns:a16="http://schemas.microsoft.com/office/drawing/2014/main" id="{DA3F3A9E-FFA5-8F08-AB89-E8BD7FC196F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4214" t="4176" r="2829" b="4315"/>
          <a:stretch>
            <a:fillRect/>
          </a:stretch>
        </p:blipFill>
        <p:spPr bwMode="auto">
          <a:xfrm>
            <a:off x="4916488" y="3398282"/>
            <a:ext cx="4005262" cy="290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8" name="Straight Arrow Connector 7">
            <a:extLst>
              <a:ext uri="{FF2B5EF4-FFF2-40B4-BE49-F238E27FC236}">
                <a16:creationId xmlns:a16="http://schemas.microsoft.com/office/drawing/2014/main" id="{BBD7C9C7-9C74-0F68-F793-E53838261997}"/>
              </a:ext>
            </a:extLst>
          </p:cNvPr>
          <p:cNvCxnSpPr>
            <a:cxnSpLocks/>
          </p:cNvCxnSpPr>
          <p:nvPr/>
        </p:nvCxnSpPr>
        <p:spPr bwMode="auto">
          <a:xfrm flipH="1">
            <a:off x="7308304" y="1628800"/>
            <a:ext cx="1296144" cy="0"/>
          </a:xfrm>
          <a:prstGeom prst="straightConnector1">
            <a:avLst/>
          </a:prstGeom>
          <a:solidFill>
            <a:schemeClr val="accent1"/>
          </a:solidFill>
          <a:ln w="28575" cap="flat" cmpd="sng" algn="ctr">
            <a:solidFill>
              <a:srgbClr val="FF3300"/>
            </a:solidFill>
            <a:prstDash val="solid"/>
            <a:round/>
            <a:headEnd type="none" w="med" len="med"/>
            <a:tailEnd type="triangle"/>
          </a:ln>
          <a:effectLst/>
        </p:spPr>
      </p:cxnSp>
    </p:spTree>
    <p:extLst>
      <p:ext uri="{BB962C8B-B14F-4D97-AF65-F5344CB8AC3E}">
        <p14:creationId xmlns:p14="http://schemas.microsoft.com/office/powerpoint/2010/main" val="307520492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83C88AAC-6F69-02BE-CED1-FBC655A28D4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4609" t="19687" r="20898" b="20313"/>
          <a:stretch>
            <a:fillRect/>
          </a:stretch>
        </p:blipFill>
        <p:spPr bwMode="auto">
          <a:xfrm>
            <a:off x="1026659" y="3242395"/>
            <a:ext cx="5201525" cy="3580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6917" name="Rectangle 5">
            <a:extLst>
              <a:ext uri="{FF2B5EF4-FFF2-40B4-BE49-F238E27FC236}">
                <a16:creationId xmlns:a16="http://schemas.microsoft.com/office/drawing/2014/main" id="{240E464E-CDEC-986F-1A21-7B4AB8395EEF}"/>
              </a:ext>
            </a:extLst>
          </p:cNvPr>
          <p:cNvSpPr>
            <a:spLocks noGrp="1" noChangeArrowheads="1"/>
          </p:cNvSpPr>
          <p:nvPr>
            <p:ph type="body" sz="half" idx="4294967295"/>
          </p:nvPr>
        </p:nvSpPr>
        <p:spPr>
          <a:xfrm>
            <a:off x="142874" y="428625"/>
            <a:ext cx="5077197" cy="5616575"/>
          </a:xfrm>
        </p:spPr>
        <p:txBody>
          <a:bodyPr/>
          <a:lstStyle/>
          <a:p>
            <a:pPr algn="ctr" eaLnBrk="1" hangingPunct="1">
              <a:buFont typeface="Wingdings" panose="05000000000000000000" pitchFamily="2" charset="2"/>
              <a:buNone/>
              <a:defRPr/>
            </a:pPr>
            <a:r>
              <a:rPr lang="en-US" u="sng" dirty="0">
                <a:solidFill>
                  <a:schemeClr val="bg1">
                    <a:lumMod val="50000"/>
                  </a:schemeClr>
                </a:solidFill>
              </a:rPr>
              <a:t>Limbic association cortex</a:t>
            </a:r>
          </a:p>
          <a:p>
            <a:pPr eaLnBrk="1" hangingPunct="1">
              <a:buClr>
                <a:schemeClr val="bg1">
                  <a:lumMod val="50000"/>
                </a:schemeClr>
              </a:buClr>
              <a:defRPr/>
            </a:pPr>
            <a:r>
              <a:rPr lang="en-US" sz="2400" dirty="0">
                <a:solidFill>
                  <a:schemeClr val="bg2"/>
                </a:solidFill>
                <a:effectLst/>
              </a:rPr>
              <a:t>Posterior part of cingulate gyrus</a:t>
            </a:r>
          </a:p>
          <a:p>
            <a:pPr eaLnBrk="1" hangingPunct="1">
              <a:buClr>
                <a:schemeClr val="bg1">
                  <a:lumMod val="50000"/>
                </a:schemeClr>
              </a:buClr>
              <a:defRPr/>
            </a:pPr>
            <a:r>
              <a:rPr lang="en-GB" sz="2200" b="0" i="0" dirty="0">
                <a:solidFill>
                  <a:srgbClr val="000000"/>
                </a:solidFill>
                <a:effectLst/>
                <a:highlight>
                  <a:srgbClr val="FFFFFF"/>
                </a:highlight>
              </a:rPr>
              <a:t>Links emotion with many sensory inputs.</a:t>
            </a:r>
            <a:endParaRPr lang="en-US" sz="2200" dirty="0">
              <a:solidFill>
                <a:schemeClr val="bg1">
                  <a:lumMod val="50000"/>
                </a:schemeClr>
              </a:solidFill>
              <a:effectLst/>
            </a:endParaRPr>
          </a:p>
        </p:txBody>
      </p:sp>
      <p:sp>
        <p:nvSpPr>
          <p:cNvPr id="50180" name="Line 8">
            <a:extLst>
              <a:ext uri="{FF2B5EF4-FFF2-40B4-BE49-F238E27FC236}">
                <a16:creationId xmlns:a16="http://schemas.microsoft.com/office/drawing/2014/main" id="{0E736036-12E2-C280-DD71-F4CD42F2EE6C}"/>
              </a:ext>
            </a:extLst>
          </p:cNvPr>
          <p:cNvSpPr>
            <a:spLocks noChangeShapeType="1"/>
          </p:cNvSpPr>
          <p:nvPr/>
        </p:nvSpPr>
        <p:spPr bwMode="auto">
          <a:xfrm>
            <a:off x="1993578" y="1772816"/>
            <a:ext cx="2578422" cy="3024336"/>
          </a:xfrm>
          <a:prstGeom prst="line">
            <a:avLst/>
          </a:prstGeom>
          <a:noFill/>
          <a:ln w="57150">
            <a:solidFill>
              <a:schemeClr val="bg2"/>
            </a:solidFill>
            <a:round/>
            <a:headEnd/>
            <a:tailEnd type="triangle" w="med" len="med"/>
          </a:ln>
          <a:extLst>
            <a:ext uri="{909E8E84-426E-40DD-AFC4-6F175D3DCCD1}">
              <a14:hiddenFill xmlns:a14="http://schemas.microsoft.com/office/drawing/2010/main">
                <a:noFill/>
              </a14:hiddenFill>
            </a:ext>
          </a:extLst>
        </p:spPr>
        <p:txBody>
          <a:bodyPr wrap="none"/>
          <a:lstStyle/>
          <a:p>
            <a:endParaRPr lang="en-GB"/>
          </a:p>
        </p:txBody>
      </p:sp>
      <p:pic>
        <p:nvPicPr>
          <p:cNvPr id="3" name="Picture 1" descr="Picture11">
            <a:extLst>
              <a:ext uri="{FF2B5EF4-FFF2-40B4-BE49-F238E27FC236}">
                <a16:creationId xmlns:a16="http://schemas.microsoft.com/office/drawing/2014/main" id="{AF2944A2-0A65-9C97-ACCD-FD02F79C751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79439" y="97170"/>
            <a:ext cx="4149177" cy="3476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77954465"/>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46082" name="Rectangle 1026">
            <a:extLst>
              <a:ext uri="{FF2B5EF4-FFF2-40B4-BE49-F238E27FC236}">
                <a16:creationId xmlns:a16="http://schemas.microsoft.com/office/drawing/2014/main" id="{947D3AB9-3DEE-9D91-23C9-18D5B7F44A58}"/>
              </a:ext>
            </a:extLst>
          </p:cNvPr>
          <p:cNvSpPr>
            <a:spLocks noGrp="1" noChangeArrowheads="1"/>
          </p:cNvSpPr>
          <p:nvPr>
            <p:ph type="title"/>
          </p:nvPr>
        </p:nvSpPr>
        <p:spPr>
          <a:xfrm>
            <a:off x="642938" y="260350"/>
            <a:ext cx="8029575" cy="587375"/>
          </a:xfrm>
          <a:ln>
            <a:solidFill>
              <a:schemeClr val="bg1">
                <a:lumMod val="50000"/>
              </a:schemeClr>
            </a:solidFill>
          </a:ln>
        </p:spPr>
        <p:txBody>
          <a:bodyPr/>
          <a:lstStyle/>
          <a:p>
            <a:pPr algn="ctr" eaLnBrk="1" hangingPunct="1">
              <a:defRPr/>
            </a:pPr>
            <a:r>
              <a:rPr lang="en-US" altLang="en-US" sz="4000" dirty="0">
                <a:solidFill>
                  <a:schemeClr val="bg2"/>
                </a:solidFill>
              </a:rPr>
              <a:t>Temporal Lobe</a:t>
            </a:r>
          </a:p>
        </p:txBody>
      </p:sp>
      <p:sp>
        <p:nvSpPr>
          <p:cNvPr id="64522" name="Rectangle 1034">
            <a:extLst>
              <a:ext uri="{FF2B5EF4-FFF2-40B4-BE49-F238E27FC236}">
                <a16:creationId xmlns:a16="http://schemas.microsoft.com/office/drawing/2014/main" id="{1F8A2E42-0A69-59BE-7F23-D45AE16A1B5C}"/>
              </a:ext>
            </a:extLst>
          </p:cNvPr>
          <p:cNvSpPr>
            <a:spLocks noGrp="1" noChangeArrowheads="1"/>
          </p:cNvSpPr>
          <p:nvPr>
            <p:ph type="body" sz="half" idx="1"/>
          </p:nvPr>
        </p:nvSpPr>
        <p:spPr>
          <a:xfrm>
            <a:off x="214313" y="928688"/>
            <a:ext cx="4608512" cy="5400675"/>
          </a:xfrm>
        </p:spPr>
        <p:txBody>
          <a:bodyPr/>
          <a:lstStyle/>
          <a:p>
            <a:pPr algn="ctr" eaLnBrk="1" hangingPunct="1">
              <a:lnSpc>
                <a:spcPct val="90000"/>
              </a:lnSpc>
              <a:buFont typeface="Wingdings" panose="05000000000000000000" pitchFamily="2" charset="2"/>
              <a:buNone/>
              <a:defRPr/>
            </a:pPr>
            <a:r>
              <a:rPr lang="en-US" u="sng" dirty="0">
                <a:solidFill>
                  <a:schemeClr val="bg1">
                    <a:lumMod val="50000"/>
                  </a:schemeClr>
                </a:solidFill>
              </a:rPr>
              <a:t>Primary auditory cortex</a:t>
            </a:r>
          </a:p>
          <a:p>
            <a:pPr algn="ctr" eaLnBrk="1" hangingPunct="1">
              <a:lnSpc>
                <a:spcPct val="90000"/>
              </a:lnSpc>
              <a:buFont typeface="Wingdings" panose="05000000000000000000" pitchFamily="2" charset="2"/>
              <a:buNone/>
              <a:defRPr/>
            </a:pPr>
            <a:endParaRPr lang="en-US" sz="1400" u="sng" dirty="0">
              <a:solidFill>
                <a:schemeClr val="bg1">
                  <a:lumMod val="50000"/>
                </a:schemeClr>
              </a:solidFill>
            </a:endParaRPr>
          </a:p>
          <a:p>
            <a:pPr eaLnBrk="1" hangingPunct="1">
              <a:lnSpc>
                <a:spcPct val="90000"/>
              </a:lnSpc>
              <a:buClr>
                <a:schemeClr val="bg1">
                  <a:lumMod val="50000"/>
                </a:schemeClr>
              </a:buClr>
              <a:defRPr/>
            </a:pPr>
            <a:r>
              <a:rPr lang="en-US" sz="2400" dirty="0">
                <a:solidFill>
                  <a:schemeClr val="bg2"/>
                </a:solidFill>
                <a:effectLst/>
              </a:rPr>
              <a:t>Located in the </a:t>
            </a:r>
            <a:r>
              <a:rPr lang="en-US" sz="2400" dirty="0">
                <a:solidFill>
                  <a:schemeClr val="bg1">
                    <a:lumMod val="50000"/>
                  </a:schemeClr>
                </a:solidFill>
                <a:effectLst/>
              </a:rPr>
              <a:t>superior surface of the superior temporal gyrus (Brodmann’s area 41, 42)</a:t>
            </a:r>
          </a:p>
          <a:p>
            <a:pPr eaLnBrk="1" hangingPunct="1">
              <a:lnSpc>
                <a:spcPct val="90000"/>
              </a:lnSpc>
              <a:buClr>
                <a:schemeClr val="bg1">
                  <a:lumMod val="50000"/>
                </a:schemeClr>
              </a:buClr>
              <a:defRPr/>
            </a:pPr>
            <a:r>
              <a:rPr lang="en-US" sz="2400" dirty="0">
                <a:solidFill>
                  <a:schemeClr val="bg2"/>
                </a:solidFill>
                <a:effectLst/>
              </a:rPr>
              <a:t>Composed of small transverse </a:t>
            </a:r>
            <a:r>
              <a:rPr lang="en-US" sz="2400" dirty="0" err="1">
                <a:solidFill>
                  <a:schemeClr val="bg2"/>
                </a:solidFill>
                <a:effectLst/>
              </a:rPr>
              <a:t>gyri</a:t>
            </a:r>
            <a:r>
              <a:rPr lang="en-US" sz="2400" dirty="0">
                <a:solidFill>
                  <a:schemeClr val="bg2"/>
                </a:solidFill>
                <a:effectLst/>
              </a:rPr>
              <a:t> called </a:t>
            </a:r>
            <a:r>
              <a:rPr lang="en-US" sz="2400" dirty="0" err="1">
                <a:solidFill>
                  <a:schemeClr val="bg1">
                    <a:lumMod val="50000"/>
                  </a:schemeClr>
                </a:solidFill>
                <a:effectLst/>
              </a:rPr>
              <a:t>Heschl’s</a:t>
            </a:r>
            <a:r>
              <a:rPr lang="en-US" sz="2400" dirty="0">
                <a:solidFill>
                  <a:schemeClr val="bg1">
                    <a:lumMod val="50000"/>
                  </a:schemeClr>
                </a:solidFill>
                <a:effectLst/>
              </a:rPr>
              <a:t> convolutions</a:t>
            </a:r>
          </a:p>
          <a:p>
            <a:pPr eaLnBrk="1" hangingPunct="1">
              <a:lnSpc>
                <a:spcPct val="90000"/>
              </a:lnSpc>
              <a:buClr>
                <a:schemeClr val="bg1">
                  <a:lumMod val="50000"/>
                </a:schemeClr>
              </a:buClr>
              <a:defRPr/>
            </a:pPr>
            <a:r>
              <a:rPr lang="en-US" sz="2400" dirty="0">
                <a:solidFill>
                  <a:schemeClr val="bg2"/>
                </a:solidFill>
                <a:effectLst/>
              </a:rPr>
              <a:t>Responsible for </a:t>
            </a:r>
            <a:r>
              <a:rPr lang="en-US" sz="2400" dirty="0">
                <a:solidFill>
                  <a:srgbClr val="C00000"/>
                </a:solidFill>
                <a:effectLst/>
              </a:rPr>
              <a:t>conscious perception of sound</a:t>
            </a:r>
          </a:p>
          <a:p>
            <a:pPr eaLnBrk="1" hangingPunct="1">
              <a:lnSpc>
                <a:spcPct val="90000"/>
              </a:lnSpc>
              <a:buClr>
                <a:schemeClr val="bg1">
                  <a:lumMod val="50000"/>
                </a:schemeClr>
              </a:buClr>
              <a:defRPr/>
            </a:pPr>
            <a:r>
              <a:rPr lang="en-US" sz="2400" dirty="0">
                <a:solidFill>
                  <a:schemeClr val="bg2"/>
                </a:solidFill>
                <a:effectLst/>
              </a:rPr>
              <a:t>There is</a:t>
            </a:r>
            <a:r>
              <a:rPr lang="en-US" sz="2400" dirty="0">
                <a:effectLst/>
              </a:rPr>
              <a:t> </a:t>
            </a:r>
            <a:r>
              <a:rPr lang="en-US" sz="2400" dirty="0">
                <a:solidFill>
                  <a:srgbClr val="C00000"/>
                </a:solidFill>
                <a:effectLst/>
              </a:rPr>
              <a:t>bilateral, </a:t>
            </a:r>
            <a:r>
              <a:rPr lang="en-US" sz="2400" dirty="0" err="1">
                <a:solidFill>
                  <a:srgbClr val="C00000"/>
                </a:solidFill>
                <a:effectLst/>
              </a:rPr>
              <a:t>tonotopic</a:t>
            </a:r>
            <a:r>
              <a:rPr lang="en-US" sz="2400" dirty="0">
                <a:solidFill>
                  <a:srgbClr val="C00000"/>
                </a:solidFill>
                <a:effectLst/>
              </a:rPr>
              <a:t> representation of the cochlear duct</a:t>
            </a:r>
          </a:p>
          <a:p>
            <a:pPr eaLnBrk="1" hangingPunct="1">
              <a:lnSpc>
                <a:spcPct val="90000"/>
              </a:lnSpc>
              <a:buClr>
                <a:schemeClr val="bg1">
                  <a:lumMod val="50000"/>
                </a:schemeClr>
              </a:buClr>
              <a:defRPr/>
            </a:pPr>
            <a:r>
              <a:rPr lang="en-US" sz="2400" dirty="0">
                <a:solidFill>
                  <a:schemeClr val="bg2"/>
                </a:solidFill>
                <a:effectLst/>
              </a:rPr>
              <a:t>Afferents: from </a:t>
            </a:r>
            <a:r>
              <a:rPr lang="en-US" sz="2400" u="sng" dirty="0">
                <a:solidFill>
                  <a:schemeClr val="bg2"/>
                </a:solidFill>
                <a:effectLst/>
              </a:rPr>
              <a:t>medial </a:t>
            </a:r>
            <a:r>
              <a:rPr lang="en-US" sz="2400" u="sng" dirty="0" err="1">
                <a:solidFill>
                  <a:schemeClr val="bg2"/>
                </a:solidFill>
                <a:effectLst/>
              </a:rPr>
              <a:t>geniculate</a:t>
            </a:r>
            <a:r>
              <a:rPr lang="en-US" sz="2400" u="sng" dirty="0">
                <a:solidFill>
                  <a:schemeClr val="bg2"/>
                </a:solidFill>
                <a:effectLst/>
              </a:rPr>
              <a:t> nucleus of thalamus</a:t>
            </a:r>
          </a:p>
        </p:txBody>
      </p:sp>
      <p:pic>
        <p:nvPicPr>
          <p:cNvPr id="55300" name="Picture 1040" descr="Copy of b5">
            <a:extLst>
              <a:ext uri="{FF2B5EF4-FFF2-40B4-BE49-F238E27FC236}">
                <a16:creationId xmlns:a16="http://schemas.microsoft.com/office/drawing/2014/main" id="{0B5F48A8-1A9A-94F4-4AAA-9E15B3441EB5}"/>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l="1044" r="17989" b="45593"/>
          <a:stretch>
            <a:fillRect/>
          </a:stretch>
        </p:blipFill>
        <p:spPr>
          <a:xfrm>
            <a:off x="4716463" y="1125538"/>
            <a:ext cx="3998912" cy="2522537"/>
          </a:xfrm>
        </p:spPr>
      </p:pic>
      <p:pic>
        <p:nvPicPr>
          <p:cNvPr id="55301" name="Picture 1041" descr="b7">
            <a:extLst>
              <a:ext uri="{FF2B5EF4-FFF2-40B4-BE49-F238E27FC236}">
                <a16:creationId xmlns:a16="http://schemas.microsoft.com/office/drawing/2014/main" id="{680F9716-FBE8-18B9-915B-D3A59F8A3B7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4875" t="3180" b="18167"/>
          <a:stretch>
            <a:fillRect/>
          </a:stretch>
        </p:blipFill>
        <p:spPr bwMode="auto">
          <a:xfrm>
            <a:off x="4572000" y="3810000"/>
            <a:ext cx="4038600" cy="2295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302" name="Oval 1042">
            <a:extLst>
              <a:ext uri="{FF2B5EF4-FFF2-40B4-BE49-F238E27FC236}">
                <a16:creationId xmlns:a16="http://schemas.microsoft.com/office/drawing/2014/main" id="{DDBB50AC-F4D6-E994-EE0C-C0CF9ADE2C9C}"/>
              </a:ext>
            </a:extLst>
          </p:cNvPr>
          <p:cNvSpPr>
            <a:spLocks noChangeArrowheads="1"/>
          </p:cNvSpPr>
          <p:nvPr/>
        </p:nvSpPr>
        <p:spPr bwMode="auto">
          <a:xfrm>
            <a:off x="6705600" y="5410200"/>
            <a:ext cx="152400" cy="152400"/>
          </a:xfrm>
          <a:prstGeom prst="ellipse">
            <a:avLst/>
          </a:prstGeom>
          <a:solidFill>
            <a:schemeClr val="accent1"/>
          </a:solidFill>
          <a:ln w="9525">
            <a:solidFill>
              <a:schemeClr val="tx1"/>
            </a:solidFill>
            <a:round/>
            <a:headEnd/>
            <a:tailEnd/>
          </a:ln>
        </p:spPr>
        <p:txBody>
          <a:bodyPr wrap="none" anchor="ctr"/>
          <a:lstStyle>
            <a:lvl1pPr>
              <a:spcBef>
                <a:spcPct val="20000"/>
              </a:spcBef>
              <a:buClr>
                <a:schemeClr val="tx2"/>
              </a:buClr>
              <a:buSzPct val="75000"/>
              <a:buFont typeface="Wingdings" panose="05000000000000000000" pitchFamily="2" charset="2"/>
              <a:buChar char="n"/>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chemeClr val="folHlink"/>
              </a:buClr>
              <a:buSzPct val="60000"/>
              <a:buFont typeface="Wingdings" panose="05000000000000000000" pitchFamily="2" charset="2"/>
              <a:buChar char="u"/>
              <a:defRPr sz="32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chemeClr val="tx2"/>
              </a:buClr>
              <a:buSzPct val="60000"/>
              <a:buFont typeface="Wingdings" panose="05000000000000000000" pitchFamily="2" charset="2"/>
              <a:buChar char="t"/>
              <a:defRPr sz="32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SzTx/>
              <a:buFontTx/>
              <a:buNone/>
            </a:pPr>
            <a:endParaRPr lang="en-US" altLang="en-US" sz="2400"/>
          </a:p>
        </p:txBody>
      </p:sp>
      <p:sp>
        <p:nvSpPr>
          <p:cNvPr id="55303" name="Oval 1043">
            <a:extLst>
              <a:ext uri="{FF2B5EF4-FFF2-40B4-BE49-F238E27FC236}">
                <a16:creationId xmlns:a16="http://schemas.microsoft.com/office/drawing/2014/main" id="{0C15D45D-1430-2D84-FA4F-201154A387AC}"/>
              </a:ext>
            </a:extLst>
          </p:cNvPr>
          <p:cNvSpPr>
            <a:spLocks noChangeArrowheads="1"/>
          </p:cNvSpPr>
          <p:nvPr/>
        </p:nvSpPr>
        <p:spPr bwMode="auto">
          <a:xfrm>
            <a:off x="6500813" y="3143250"/>
            <a:ext cx="885825" cy="361950"/>
          </a:xfrm>
          <a:prstGeom prst="ellipse">
            <a:avLst/>
          </a:prstGeom>
          <a:noFill/>
          <a:ln w="28575">
            <a:solidFill>
              <a:srgbClr val="FF33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tx2"/>
              </a:buClr>
              <a:buSzPct val="75000"/>
              <a:buFont typeface="Wingdings" panose="05000000000000000000" pitchFamily="2" charset="2"/>
              <a:buChar char="n"/>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chemeClr val="folHlink"/>
              </a:buClr>
              <a:buSzPct val="60000"/>
              <a:buFont typeface="Wingdings" panose="05000000000000000000" pitchFamily="2" charset="2"/>
              <a:buChar char="u"/>
              <a:defRPr sz="32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chemeClr val="tx2"/>
              </a:buClr>
              <a:buSzPct val="60000"/>
              <a:buFont typeface="Wingdings" panose="05000000000000000000" pitchFamily="2" charset="2"/>
              <a:buChar char="t"/>
              <a:defRPr sz="32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SzTx/>
              <a:buFontTx/>
              <a:buNone/>
            </a:pPr>
            <a:endParaRPr lang="en-US" altLang="en-US" sz="240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useBgFill="1">
        <p:nvSpPr>
          <p:cNvPr id="59394" name="Rectangle 3"/>
          <p:cNvSpPr>
            <a:spLocks noGrp="1" noChangeArrowheads="1"/>
          </p:cNvSpPr>
          <p:nvPr>
            <p:ph type="body" idx="4294967295"/>
          </p:nvPr>
        </p:nvSpPr>
        <p:spPr>
          <a:xfrm>
            <a:off x="0" y="138113"/>
            <a:ext cx="9144000" cy="5357812"/>
          </a:xfrm>
        </p:spPr>
        <p:txBody>
          <a:bodyPr/>
          <a:lstStyle/>
          <a:p>
            <a:pPr eaLnBrk="1" hangingPunct="1">
              <a:buFontTx/>
              <a:buNone/>
            </a:pPr>
            <a:r>
              <a:rPr lang="sr-Cyrl-CS" altLang="en-US" b="1" dirty="0">
                <a:solidFill>
                  <a:schemeClr val="bg2"/>
                </a:solidFill>
              </a:rPr>
              <a:t>				</a:t>
            </a:r>
            <a:r>
              <a:rPr lang="en-US" altLang="en-US" b="1" dirty="0">
                <a:solidFill>
                  <a:schemeClr val="bg2"/>
                </a:solidFill>
                <a:latin typeface="Constantia" panose="02030602050306030303" pitchFamily="18" charset="0"/>
              </a:rPr>
              <a:t>Hemisphere</a:t>
            </a:r>
            <a:endParaRPr lang="sr-Cyrl-CS" altLang="en-US" b="1" dirty="0">
              <a:solidFill>
                <a:schemeClr val="bg2"/>
              </a:solidFill>
              <a:latin typeface="Constantia" panose="02030602050306030303" pitchFamily="18" charset="0"/>
            </a:endParaRPr>
          </a:p>
          <a:p>
            <a:pPr eaLnBrk="1" hangingPunct="1">
              <a:buFontTx/>
              <a:buNone/>
            </a:pPr>
            <a:endParaRPr lang="en-GB" altLang="en-US" sz="1800" b="1" dirty="0">
              <a:solidFill>
                <a:schemeClr val="bg2"/>
              </a:solidFill>
              <a:latin typeface="Constantia" panose="02030602050306030303" pitchFamily="18" charset="0"/>
            </a:endParaRPr>
          </a:p>
          <a:p>
            <a:pPr eaLnBrk="1" hangingPunct="1">
              <a:buFont typeface="Wingdings" panose="05000000000000000000" pitchFamily="2" charset="2"/>
              <a:buNone/>
            </a:pPr>
            <a:r>
              <a:rPr lang="sr-Cyrl-CS" altLang="en-US" b="1" dirty="0">
                <a:solidFill>
                  <a:schemeClr val="bg2"/>
                </a:solidFill>
                <a:latin typeface="Constantia" panose="02030602050306030303" pitchFamily="18" charset="0"/>
              </a:rPr>
              <a:t>- </a:t>
            </a:r>
            <a:r>
              <a:rPr lang="en-GB" altLang="en-US" sz="2400" b="1" dirty="0">
                <a:solidFill>
                  <a:schemeClr val="bg2"/>
                </a:solidFill>
                <a:latin typeface="Constantia" panose="02030602050306030303" pitchFamily="18" charset="0"/>
              </a:rPr>
              <a:t>The poles</a:t>
            </a:r>
            <a:r>
              <a:rPr lang="sr-Cyrl-CS" altLang="en-US" sz="2400" b="1" dirty="0">
                <a:solidFill>
                  <a:schemeClr val="bg2"/>
                </a:solidFill>
                <a:latin typeface="Constantia" panose="02030602050306030303" pitchFamily="18" charset="0"/>
              </a:rPr>
              <a:t>:</a:t>
            </a:r>
            <a:endParaRPr lang="en-US" altLang="en-US" sz="2400" b="1" dirty="0">
              <a:solidFill>
                <a:schemeClr val="bg2"/>
              </a:solidFill>
              <a:latin typeface="Constantia" panose="02030602050306030303" pitchFamily="18" charset="0"/>
            </a:endParaRPr>
          </a:p>
          <a:p>
            <a:pPr eaLnBrk="1" hangingPunct="1"/>
            <a:r>
              <a:rPr lang="en-US" altLang="en-US" sz="2400" b="1" dirty="0">
                <a:solidFill>
                  <a:schemeClr val="bg2"/>
                </a:solidFill>
                <a:latin typeface="Constantia" panose="02030602050306030303" pitchFamily="18" charset="0"/>
              </a:rPr>
              <a:t>1. </a:t>
            </a:r>
            <a:r>
              <a:rPr lang="en-GB" altLang="en-US" sz="2400" b="1" dirty="0">
                <a:solidFill>
                  <a:schemeClr val="bg2"/>
                </a:solidFill>
                <a:latin typeface="Constantia" panose="02030602050306030303" pitchFamily="18" charset="0"/>
              </a:rPr>
              <a:t>Frontal pole</a:t>
            </a:r>
            <a:endParaRPr lang="en-US" altLang="en-US" sz="2400" b="1" dirty="0">
              <a:solidFill>
                <a:schemeClr val="bg2"/>
              </a:solidFill>
              <a:latin typeface="Constantia" panose="02030602050306030303" pitchFamily="18" charset="0"/>
            </a:endParaRPr>
          </a:p>
          <a:p>
            <a:pPr eaLnBrk="1" hangingPunct="1">
              <a:buFont typeface="Wingdings" panose="05000000000000000000" pitchFamily="2" charset="2"/>
              <a:buNone/>
            </a:pPr>
            <a:r>
              <a:rPr lang="en-US" altLang="en-US" sz="2400" i="1" dirty="0">
                <a:solidFill>
                  <a:schemeClr val="bg2"/>
                </a:solidFill>
                <a:latin typeface="Constantia" panose="02030602050306030303" pitchFamily="18" charset="0"/>
              </a:rPr>
              <a:t>    (</a:t>
            </a:r>
            <a:r>
              <a:rPr lang="en-US" altLang="en-US" sz="2400" i="1" dirty="0" err="1">
                <a:solidFill>
                  <a:schemeClr val="bg2"/>
                </a:solidFill>
                <a:latin typeface="Constantia" panose="02030602050306030303" pitchFamily="18" charset="0"/>
              </a:rPr>
              <a:t>polus</a:t>
            </a:r>
            <a:r>
              <a:rPr lang="en-US" altLang="en-US" sz="2400" i="1" dirty="0">
                <a:solidFill>
                  <a:schemeClr val="bg2"/>
                </a:solidFill>
                <a:latin typeface="Constantia" panose="02030602050306030303" pitchFamily="18" charset="0"/>
              </a:rPr>
              <a:t> </a:t>
            </a:r>
            <a:r>
              <a:rPr lang="en-US" altLang="en-US" sz="2400" i="1" dirty="0" err="1">
                <a:solidFill>
                  <a:schemeClr val="bg2"/>
                </a:solidFill>
                <a:latin typeface="Constantia" panose="02030602050306030303" pitchFamily="18" charset="0"/>
              </a:rPr>
              <a:t>frontalis</a:t>
            </a:r>
            <a:r>
              <a:rPr lang="en-US" altLang="en-US" sz="2400" i="1" dirty="0">
                <a:solidFill>
                  <a:schemeClr val="bg2"/>
                </a:solidFill>
                <a:latin typeface="Constantia" panose="02030602050306030303" pitchFamily="18" charset="0"/>
              </a:rPr>
              <a:t>)</a:t>
            </a:r>
          </a:p>
          <a:p>
            <a:pPr eaLnBrk="1" hangingPunct="1"/>
            <a:r>
              <a:rPr lang="en-US" altLang="en-US" sz="2400" b="1" dirty="0">
                <a:solidFill>
                  <a:schemeClr val="bg2"/>
                </a:solidFill>
                <a:latin typeface="Constantia" panose="02030602050306030303" pitchFamily="18" charset="0"/>
              </a:rPr>
              <a:t>2. </a:t>
            </a:r>
            <a:r>
              <a:rPr lang="en-GB" altLang="en-US" sz="2400" b="1" dirty="0">
                <a:solidFill>
                  <a:schemeClr val="bg2"/>
                </a:solidFill>
                <a:latin typeface="Constantia" panose="02030602050306030303" pitchFamily="18" charset="0"/>
              </a:rPr>
              <a:t>Occipital pole</a:t>
            </a:r>
            <a:endParaRPr lang="en-US" altLang="en-US" sz="2400" b="1" dirty="0">
              <a:solidFill>
                <a:schemeClr val="bg2"/>
              </a:solidFill>
              <a:latin typeface="Constantia" panose="02030602050306030303" pitchFamily="18" charset="0"/>
            </a:endParaRPr>
          </a:p>
          <a:p>
            <a:pPr eaLnBrk="1" hangingPunct="1">
              <a:buFont typeface="Wingdings" panose="05000000000000000000" pitchFamily="2" charset="2"/>
              <a:buNone/>
            </a:pPr>
            <a:r>
              <a:rPr lang="en-US" altLang="en-US" sz="2400" i="1" dirty="0">
                <a:solidFill>
                  <a:schemeClr val="bg2"/>
                </a:solidFill>
                <a:latin typeface="Constantia" panose="02030602050306030303" pitchFamily="18" charset="0"/>
              </a:rPr>
              <a:t>    (</a:t>
            </a:r>
            <a:r>
              <a:rPr lang="en-US" altLang="en-US" sz="2400" i="1" dirty="0" err="1">
                <a:solidFill>
                  <a:schemeClr val="bg2"/>
                </a:solidFill>
                <a:latin typeface="Constantia" panose="02030602050306030303" pitchFamily="18" charset="0"/>
              </a:rPr>
              <a:t>polus</a:t>
            </a:r>
            <a:r>
              <a:rPr lang="en-US" altLang="en-US" sz="2400" i="1" dirty="0">
                <a:solidFill>
                  <a:schemeClr val="bg2"/>
                </a:solidFill>
                <a:latin typeface="Constantia" panose="02030602050306030303" pitchFamily="18" charset="0"/>
              </a:rPr>
              <a:t> </a:t>
            </a:r>
            <a:r>
              <a:rPr lang="en-US" altLang="en-US" sz="2400" i="1" dirty="0" err="1">
                <a:solidFill>
                  <a:schemeClr val="bg2"/>
                </a:solidFill>
                <a:latin typeface="Constantia" panose="02030602050306030303" pitchFamily="18" charset="0"/>
              </a:rPr>
              <a:t>occipitalis</a:t>
            </a:r>
            <a:r>
              <a:rPr lang="en-US" altLang="en-US" sz="2400" i="1" dirty="0">
                <a:solidFill>
                  <a:schemeClr val="bg2"/>
                </a:solidFill>
                <a:latin typeface="Constantia" panose="02030602050306030303" pitchFamily="18" charset="0"/>
              </a:rPr>
              <a:t>)</a:t>
            </a:r>
          </a:p>
          <a:p>
            <a:pPr eaLnBrk="1" hangingPunct="1"/>
            <a:r>
              <a:rPr lang="en-US" altLang="en-US" sz="2400" b="1" dirty="0">
                <a:solidFill>
                  <a:schemeClr val="bg2"/>
                </a:solidFill>
                <a:latin typeface="Constantia" panose="02030602050306030303" pitchFamily="18" charset="0"/>
              </a:rPr>
              <a:t>3. </a:t>
            </a:r>
            <a:r>
              <a:rPr lang="en-GB" altLang="en-US" sz="2400" b="1" dirty="0">
                <a:solidFill>
                  <a:schemeClr val="bg2"/>
                </a:solidFill>
                <a:latin typeface="Constantia" panose="02030602050306030303" pitchFamily="18" charset="0"/>
              </a:rPr>
              <a:t>Temporal pole</a:t>
            </a:r>
            <a:endParaRPr lang="sr-Cyrl-CS" altLang="en-US" sz="2400" b="1" dirty="0">
              <a:solidFill>
                <a:schemeClr val="bg2"/>
              </a:solidFill>
              <a:latin typeface="Constantia" panose="02030602050306030303" pitchFamily="18" charset="0"/>
            </a:endParaRPr>
          </a:p>
          <a:p>
            <a:pPr eaLnBrk="1" hangingPunct="1">
              <a:buFont typeface="Wingdings" panose="05000000000000000000" pitchFamily="2" charset="2"/>
              <a:buNone/>
            </a:pPr>
            <a:r>
              <a:rPr lang="sr-Cyrl-CS" altLang="en-US" sz="2400" i="1" dirty="0">
                <a:solidFill>
                  <a:schemeClr val="bg2"/>
                </a:solidFill>
                <a:latin typeface="Constantia" panose="02030602050306030303" pitchFamily="18" charset="0"/>
              </a:rPr>
              <a:t> </a:t>
            </a:r>
            <a:r>
              <a:rPr lang="en-US" altLang="en-US" sz="2400" i="1" dirty="0">
                <a:solidFill>
                  <a:schemeClr val="bg2"/>
                </a:solidFill>
                <a:latin typeface="Constantia" panose="02030602050306030303" pitchFamily="18" charset="0"/>
              </a:rPr>
              <a:t>   (</a:t>
            </a:r>
            <a:r>
              <a:rPr lang="en-US" altLang="en-US" sz="2400" i="1" dirty="0" err="1">
                <a:solidFill>
                  <a:schemeClr val="bg2"/>
                </a:solidFill>
                <a:latin typeface="Constantia" panose="02030602050306030303" pitchFamily="18" charset="0"/>
              </a:rPr>
              <a:t>polus</a:t>
            </a:r>
            <a:r>
              <a:rPr lang="en-US" altLang="en-US" sz="2400" i="1" dirty="0">
                <a:solidFill>
                  <a:schemeClr val="bg2"/>
                </a:solidFill>
                <a:latin typeface="Constantia" panose="02030602050306030303" pitchFamily="18" charset="0"/>
              </a:rPr>
              <a:t> temporalis)</a:t>
            </a:r>
          </a:p>
        </p:txBody>
      </p:sp>
      <p:pic>
        <p:nvPicPr>
          <p:cNvPr id="59395" name="Picture 2"/>
          <p:cNvPicPr>
            <a:picLocks noChangeAspect="1" noChangeArrowheads="1"/>
          </p:cNvPicPr>
          <p:nvPr/>
        </p:nvPicPr>
        <p:blipFill>
          <a:blip r:embed="rId2">
            <a:extLst>
              <a:ext uri="{28A0092B-C50C-407E-A947-70E740481C1C}">
                <a14:useLocalDpi xmlns:a14="http://schemas.microsoft.com/office/drawing/2010/main" val="0"/>
              </a:ext>
            </a:extLst>
          </a:blip>
          <a:srcRect l="7751" t="-148" r="38239" b="40994"/>
          <a:stretch>
            <a:fillRect/>
          </a:stretch>
        </p:blipFill>
        <p:spPr bwMode="auto">
          <a:xfrm>
            <a:off x="3924300" y="2492375"/>
            <a:ext cx="4714875" cy="3892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TextBox 1">
            <a:extLst>
              <a:ext uri="{FF2B5EF4-FFF2-40B4-BE49-F238E27FC236}">
                <a16:creationId xmlns:a16="http://schemas.microsoft.com/office/drawing/2014/main" id="{EE3FF6C8-1962-5798-F47C-4B35C2364093}"/>
              </a:ext>
            </a:extLst>
          </p:cNvPr>
          <p:cNvSpPr txBox="1"/>
          <p:nvPr/>
        </p:nvSpPr>
        <p:spPr>
          <a:xfrm>
            <a:off x="1979712" y="5373216"/>
            <a:ext cx="1428596" cy="400110"/>
          </a:xfrm>
          <a:prstGeom prst="rect">
            <a:avLst/>
          </a:prstGeom>
          <a:noFill/>
          <a:ln>
            <a:solidFill>
              <a:srgbClr val="FF0000"/>
            </a:solidFill>
          </a:ln>
        </p:spPr>
        <p:txBody>
          <a:bodyPr wrap="none" rtlCol="0">
            <a:spAutoFit/>
          </a:bodyPr>
          <a:lstStyle/>
          <a:p>
            <a:r>
              <a:rPr lang="en-GB" sz="2000" dirty="0">
                <a:solidFill>
                  <a:schemeClr val="bg2"/>
                </a:solidFill>
              </a:rPr>
              <a:t>Frontal pole</a:t>
            </a:r>
          </a:p>
        </p:txBody>
      </p:sp>
      <p:sp>
        <p:nvSpPr>
          <p:cNvPr id="3" name="TextBox 2">
            <a:extLst>
              <a:ext uri="{FF2B5EF4-FFF2-40B4-BE49-F238E27FC236}">
                <a16:creationId xmlns:a16="http://schemas.microsoft.com/office/drawing/2014/main" id="{7C967229-D7FC-89F2-1FFC-BBF9B3867943}"/>
              </a:ext>
            </a:extLst>
          </p:cNvPr>
          <p:cNvSpPr txBox="1"/>
          <p:nvPr/>
        </p:nvSpPr>
        <p:spPr>
          <a:xfrm>
            <a:off x="3958620" y="6319777"/>
            <a:ext cx="1667188" cy="400110"/>
          </a:xfrm>
          <a:prstGeom prst="rect">
            <a:avLst/>
          </a:prstGeom>
          <a:noFill/>
          <a:ln>
            <a:solidFill>
              <a:srgbClr val="FF0000"/>
            </a:solidFill>
          </a:ln>
        </p:spPr>
        <p:txBody>
          <a:bodyPr wrap="none" rtlCol="0">
            <a:spAutoFit/>
          </a:bodyPr>
          <a:lstStyle/>
          <a:p>
            <a:r>
              <a:rPr lang="en-GB" sz="2000" dirty="0">
                <a:solidFill>
                  <a:schemeClr val="bg2"/>
                </a:solidFill>
              </a:rPr>
              <a:t>Temporal pole</a:t>
            </a:r>
          </a:p>
        </p:txBody>
      </p:sp>
      <p:sp>
        <p:nvSpPr>
          <p:cNvPr id="4" name="TextBox 3">
            <a:extLst>
              <a:ext uri="{FF2B5EF4-FFF2-40B4-BE49-F238E27FC236}">
                <a16:creationId xmlns:a16="http://schemas.microsoft.com/office/drawing/2014/main" id="{4E4E63A7-D53B-89AB-7BAC-8F6A638329E3}"/>
              </a:ext>
            </a:extLst>
          </p:cNvPr>
          <p:cNvSpPr txBox="1"/>
          <p:nvPr/>
        </p:nvSpPr>
        <p:spPr>
          <a:xfrm>
            <a:off x="6876256" y="6350385"/>
            <a:ext cx="1627369" cy="400110"/>
          </a:xfrm>
          <a:prstGeom prst="rect">
            <a:avLst/>
          </a:prstGeom>
          <a:noFill/>
          <a:ln>
            <a:solidFill>
              <a:srgbClr val="FF0000"/>
            </a:solidFill>
          </a:ln>
        </p:spPr>
        <p:txBody>
          <a:bodyPr wrap="none" rtlCol="0">
            <a:spAutoFit/>
          </a:bodyPr>
          <a:lstStyle/>
          <a:p>
            <a:r>
              <a:rPr lang="en-GB" sz="2000" dirty="0">
                <a:solidFill>
                  <a:schemeClr val="bg2"/>
                </a:solidFill>
              </a:rPr>
              <a:t>Occipital pole</a:t>
            </a:r>
          </a:p>
        </p:txBody>
      </p:sp>
      <p:cxnSp>
        <p:nvCxnSpPr>
          <p:cNvPr id="6" name="Straight Arrow Connector 5">
            <a:extLst>
              <a:ext uri="{FF2B5EF4-FFF2-40B4-BE49-F238E27FC236}">
                <a16:creationId xmlns:a16="http://schemas.microsoft.com/office/drawing/2014/main" id="{B162E87B-3B5E-C800-4F91-A39F206A3E68}"/>
              </a:ext>
            </a:extLst>
          </p:cNvPr>
          <p:cNvCxnSpPr>
            <a:stCxn id="2" idx="3"/>
          </p:cNvCxnSpPr>
          <p:nvPr/>
        </p:nvCxnSpPr>
        <p:spPr bwMode="auto">
          <a:xfrm flipV="1">
            <a:off x="3408308" y="5373216"/>
            <a:ext cx="947668" cy="200055"/>
          </a:xfrm>
          <a:prstGeom prst="straightConnector1">
            <a:avLst/>
          </a:prstGeom>
          <a:solidFill>
            <a:schemeClr val="accent1"/>
          </a:solidFill>
          <a:ln w="28575" cap="flat" cmpd="sng" algn="ctr">
            <a:solidFill>
              <a:srgbClr val="FF0000"/>
            </a:solidFill>
            <a:prstDash val="solid"/>
            <a:round/>
            <a:headEnd type="none" w="med" len="med"/>
            <a:tailEnd type="triangle"/>
          </a:ln>
          <a:effectLst/>
        </p:spPr>
      </p:cxnSp>
      <p:cxnSp>
        <p:nvCxnSpPr>
          <p:cNvPr id="7" name="Straight Arrow Connector 6">
            <a:extLst>
              <a:ext uri="{FF2B5EF4-FFF2-40B4-BE49-F238E27FC236}">
                <a16:creationId xmlns:a16="http://schemas.microsoft.com/office/drawing/2014/main" id="{A9E8A4B4-B85D-E42F-274D-8B035A1F3A96}"/>
              </a:ext>
            </a:extLst>
          </p:cNvPr>
          <p:cNvCxnSpPr>
            <a:cxnSpLocks/>
          </p:cNvCxnSpPr>
          <p:nvPr/>
        </p:nvCxnSpPr>
        <p:spPr bwMode="auto">
          <a:xfrm flipV="1">
            <a:off x="4572000" y="5840397"/>
            <a:ext cx="832387" cy="479380"/>
          </a:xfrm>
          <a:prstGeom prst="straightConnector1">
            <a:avLst/>
          </a:prstGeom>
          <a:solidFill>
            <a:schemeClr val="accent1"/>
          </a:solidFill>
          <a:ln w="28575" cap="flat" cmpd="sng" algn="ctr">
            <a:solidFill>
              <a:srgbClr val="FF0000"/>
            </a:solidFill>
            <a:prstDash val="solid"/>
            <a:round/>
            <a:headEnd type="none" w="med" len="med"/>
            <a:tailEnd type="triangle"/>
          </a:ln>
          <a:effectLst/>
        </p:spPr>
      </p:cxnSp>
      <p:cxnSp>
        <p:nvCxnSpPr>
          <p:cNvPr id="9" name="Straight Arrow Connector 8">
            <a:extLst>
              <a:ext uri="{FF2B5EF4-FFF2-40B4-BE49-F238E27FC236}">
                <a16:creationId xmlns:a16="http://schemas.microsoft.com/office/drawing/2014/main" id="{6FBFF181-F2BA-01CD-9C69-855221DFDEB5}"/>
              </a:ext>
            </a:extLst>
          </p:cNvPr>
          <p:cNvCxnSpPr>
            <a:cxnSpLocks/>
          </p:cNvCxnSpPr>
          <p:nvPr/>
        </p:nvCxnSpPr>
        <p:spPr bwMode="auto">
          <a:xfrm flipV="1">
            <a:off x="7452320" y="5434571"/>
            <a:ext cx="576064" cy="885206"/>
          </a:xfrm>
          <a:prstGeom prst="straightConnector1">
            <a:avLst/>
          </a:prstGeom>
          <a:solidFill>
            <a:schemeClr val="accent1"/>
          </a:solidFill>
          <a:ln w="28575" cap="flat" cmpd="sng" algn="ctr">
            <a:solidFill>
              <a:srgbClr val="FF0000"/>
            </a:solidFill>
            <a:prstDash val="solid"/>
            <a:round/>
            <a:headEnd type="none" w="med" len="med"/>
            <a:tailEnd type="triangle"/>
          </a:ln>
          <a:effectLst/>
        </p:spPr>
      </p:cxn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177157" name="Rectangle 5">
            <a:extLst>
              <a:ext uri="{FF2B5EF4-FFF2-40B4-BE49-F238E27FC236}">
                <a16:creationId xmlns:a16="http://schemas.microsoft.com/office/drawing/2014/main" id="{88605A3E-2F9C-DD97-535A-746FD7F392CB}"/>
              </a:ext>
            </a:extLst>
          </p:cNvPr>
          <p:cNvSpPr>
            <a:spLocks noGrp="1" noChangeArrowheads="1"/>
          </p:cNvSpPr>
          <p:nvPr>
            <p:ph type="body" sz="half" idx="1"/>
          </p:nvPr>
        </p:nvSpPr>
        <p:spPr>
          <a:xfrm>
            <a:off x="310302" y="129754"/>
            <a:ext cx="4679950" cy="6611614"/>
          </a:xfrm>
        </p:spPr>
        <p:txBody>
          <a:bodyPr/>
          <a:lstStyle/>
          <a:p>
            <a:pPr algn="ctr" eaLnBrk="1" hangingPunct="1">
              <a:lnSpc>
                <a:spcPct val="90000"/>
              </a:lnSpc>
              <a:buFont typeface="Wingdings" panose="05000000000000000000" pitchFamily="2" charset="2"/>
              <a:buNone/>
              <a:defRPr/>
            </a:pPr>
            <a:r>
              <a:rPr lang="en-US" u="sng" dirty="0">
                <a:solidFill>
                  <a:schemeClr val="bg1">
                    <a:lumMod val="50000"/>
                  </a:schemeClr>
                </a:solidFill>
              </a:rPr>
              <a:t>Auditory association cortex</a:t>
            </a:r>
            <a:br>
              <a:rPr lang="en-US" u="sng" dirty="0">
                <a:solidFill>
                  <a:schemeClr val="bg1">
                    <a:lumMod val="50000"/>
                  </a:schemeClr>
                </a:solidFill>
              </a:rPr>
            </a:br>
            <a:endParaRPr lang="en-US" sz="1400" u="sng" dirty="0">
              <a:solidFill>
                <a:schemeClr val="bg1">
                  <a:lumMod val="50000"/>
                </a:schemeClr>
              </a:solidFill>
            </a:endParaRPr>
          </a:p>
          <a:p>
            <a:pPr eaLnBrk="1" hangingPunct="1">
              <a:lnSpc>
                <a:spcPct val="90000"/>
              </a:lnSpc>
              <a:buClr>
                <a:schemeClr val="bg1">
                  <a:lumMod val="50000"/>
                </a:schemeClr>
              </a:buClr>
              <a:defRPr/>
            </a:pPr>
            <a:r>
              <a:rPr lang="en-US" sz="2400" dirty="0">
                <a:solidFill>
                  <a:schemeClr val="bg2"/>
                </a:solidFill>
                <a:effectLst/>
              </a:rPr>
              <a:t>Cortex that surrounds primary</a:t>
            </a:r>
            <a:br>
              <a:rPr lang="en-US" sz="2400" dirty="0">
                <a:solidFill>
                  <a:schemeClr val="bg2"/>
                </a:solidFill>
                <a:effectLst/>
              </a:rPr>
            </a:br>
            <a:r>
              <a:rPr lang="en-US" sz="2400" dirty="0">
                <a:solidFill>
                  <a:schemeClr val="bg2"/>
                </a:solidFill>
                <a:effectLst/>
              </a:rPr>
              <a:t>auditory cortex anteriorly, laterally and </a:t>
            </a:r>
            <a:r>
              <a:rPr lang="en-US" sz="2400" dirty="0" err="1">
                <a:solidFill>
                  <a:schemeClr val="bg2"/>
                </a:solidFill>
                <a:effectLst/>
              </a:rPr>
              <a:t>posetriorly</a:t>
            </a:r>
            <a:r>
              <a:rPr lang="en-US" sz="2400" dirty="0">
                <a:solidFill>
                  <a:schemeClr val="bg2"/>
                </a:solidFill>
                <a:effectLst/>
              </a:rPr>
              <a:t> </a:t>
            </a:r>
          </a:p>
          <a:p>
            <a:pPr eaLnBrk="1" hangingPunct="1">
              <a:lnSpc>
                <a:spcPct val="90000"/>
              </a:lnSpc>
              <a:buClr>
                <a:schemeClr val="bg1">
                  <a:lumMod val="50000"/>
                </a:schemeClr>
              </a:buClr>
              <a:defRPr/>
            </a:pPr>
            <a:r>
              <a:rPr lang="en-US" sz="2400" dirty="0">
                <a:solidFill>
                  <a:schemeClr val="bg2"/>
                </a:solidFill>
                <a:effectLst/>
              </a:rPr>
              <a:t>The part of this cortex located </a:t>
            </a:r>
            <a:r>
              <a:rPr lang="en-US" sz="2400" dirty="0">
                <a:solidFill>
                  <a:schemeClr val="bg1">
                    <a:lumMod val="50000"/>
                  </a:schemeClr>
                </a:solidFill>
                <a:effectLst/>
              </a:rPr>
              <a:t>posterior to the primary auditory cortex – posterior part of superior temporal gyrus is named planum </a:t>
            </a:r>
            <a:r>
              <a:rPr lang="en-US" sz="2400" dirty="0" err="1">
                <a:solidFill>
                  <a:schemeClr val="bg1">
                    <a:lumMod val="50000"/>
                  </a:schemeClr>
                </a:solidFill>
                <a:effectLst/>
              </a:rPr>
              <a:t>temporale</a:t>
            </a:r>
            <a:r>
              <a:rPr lang="en-US" sz="2400" dirty="0">
                <a:solidFill>
                  <a:schemeClr val="bg1">
                    <a:lumMod val="50000"/>
                  </a:schemeClr>
                </a:solidFill>
                <a:effectLst/>
              </a:rPr>
              <a:t> </a:t>
            </a:r>
            <a:r>
              <a:rPr lang="en-US" sz="2400" dirty="0">
                <a:solidFill>
                  <a:schemeClr val="bg2"/>
                </a:solidFill>
                <a:effectLst/>
              </a:rPr>
              <a:t>– involved in language and music</a:t>
            </a:r>
          </a:p>
          <a:p>
            <a:pPr eaLnBrk="1" hangingPunct="1">
              <a:lnSpc>
                <a:spcPct val="90000"/>
              </a:lnSpc>
              <a:buClr>
                <a:schemeClr val="bg1">
                  <a:lumMod val="50000"/>
                </a:schemeClr>
              </a:buClr>
              <a:defRPr/>
            </a:pPr>
            <a:r>
              <a:rPr lang="en-US" sz="2400" dirty="0">
                <a:solidFill>
                  <a:schemeClr val="bg2"/>
                </a:solidFill>
                <a:effectLst/>
              </a:rPr>
              <a:t>Planum </a:t>
            </a:r>
            <a:r>
              <a:rPr lang="en-US" sz="2400" dirty="0" err="1">
                <a:solidFill>
                  <a:schemeClr val="bg2"/>
                </a:solidFill>
                <a:effectLst/>
              </a:rPr>
              <a:t>temporale</a:t>
            </a:r>
            <a:r>
              <a:rPr lang="en-US" sz="2400" dirty="0">
                <a:solidFill>
                  <a:schemeClr val="bg2"/>
                </a:solidFill>
                <a:effectLst/>
              </a:rPr>
              <a:t> is the part of </a:t>
            </a:r>
            <a:r>
              <a:rPr lang="en-US" sz="2400" dirty="0" err="1">
                <a:solidFill>
                  <a:schemeClr val="bg1">
                    <a:lumMod val="50000"/>
                  </a:schemeClr>
                </a:solidFill>
                <a:effectLst/>
              </a:rPr>
              <a:t>Wernick’s</a:t>
            </a:r>
            <a:r>
              <a:rPr lang="en-US" sz="2400" dirty="0">
                <a:solidFill>
                  <a:schemeClr val="bg1">
                    <a:lumMod val="50000"/>
                  </a:schemeClr>
                </a:solidFill>
                <a:effectLst/>
              </a:rPr>
              <a:t> area </a:t>
            </a:r>
            <a:r>
              <a:rPr lang="en-US" sz="2400" dirty="0">
                <a:solidFill>
                  <a:schemeClr val="bg2"/>
                </a:solidFill>
                <a:effectLst/>
              </a:rPr>
              <a:t>in dominant hemisphere (in most people the left one).</a:t>
            </a:r>
          </a:p>
          <a:p>
            <a:pPr eaLnBrk="1" hangingPunct="1">
              <a:lnSpc>
                <a:spcPct val="90000"/>
              </a:lnSpc>
              <a:buClr>
                <a:schemeClr val="bg1">
                  <a:lumMod val="50000"/>
                </a:schemeClr>
              </a:buClr>
              <a:defRPr/>
            </a:pPr>
            <a:r>
              <a:rPr lang="en-US" sz="2400" dirty="0">
                <a:solidFill>
                  <a:schemeClr val="bg2"/>
                </a:solidFill>
                <a:effectLst/>
              </a:rPr>
              <a:t>Plays major role in </a:t>
            </a:r>
            <a:r>
              <a:rPr lang="en-US" sz="2400" dirty="0">
                <a:solidFill>
                  <a:srgbClr val="C00000"/>
                </a:solidFill>
                <a:effectLst/>
              </a:rPr>
              <a:t>understanding of the spoken words, </a:t>
            </a:r>
            <a:r>
              <a:rPr lang="en-US" sz="2400" dirty="0">
                <a:solidFill>
                  <a:schemeClr val="bg2"/>
                </a:solidFill>
                <a:effectLst/>
              </a:rPr>
              <a:t>has important connections with other language areas</a:t>
            </a:r>
          </a:p>
        </p:txBody>
      </p:sp>
      <p:pic>
        <p:nvPicPr>
          <p:cNvPr id="56323" name="Picture 7" descr="Copy of b5">
            <a:extLst>
              <a:ext uri="{FF2B5EF4-FFF2-40B4-BE49-F238E27FC236}">
                <a16:creationId xmlns:a16="http://schemas.microsoft.com/office/drawing/2014/main" id="{D7EDF47D-A62C-DC33-7583-FC6DFE3FC7FC}"/>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l="1044" r="17989" b="45593"/>
          <a:stretch>
            <a:fillRect/>
          </a:stretch>
        </p:blipFill>
        <p:spPr>
          <a:xfrm>
            <a:off x="5072063" y="732631"/>
            <a:ext cx="4071937" cy="2593975"/>
          </a:xfrm>
        </p:spPr>
      </p:pic>
      <p:sp>
        <p:nvSpPr>
          <p:cNvPr id="56324" name="Oval 8">
            <a:extLst>
              <a:ext uri="{FF2B5EF4-FFF2-40B4-BE49-F238E27FC236}">
                <a16:creationId xmlns:a16="http://schemas.microsoft.com/office/drawing/2014/main" id="{E14FDCE1-8C81-D881-9887-5707B67C223C}"/>
              </a:ext>
            </a:extLst>
          </p:cNvPr>
          <p:cNvSpPr>
            <a:spLocks noChangeArrowheads="1"/>
          </p:cNvSpPr>
          <p:nvPr/>
        </p:nvSpPr>
        <p:spPr bwMode="auto">
          <a:xfrm flipH="1" flipV="1">
            <a:off x="6858000" y="3143250"/>
            <a:ext cx="71438" cy="71438"/>
          </a:xfrm>
          <a:prstGeom prst="ellipse">
            <a:avLst/>
          </a:prstGeom>
          <a:solidFill>
            <a:srgbClr val="FF3300"/>
          </a:solidFill>
          <a:ln w="9525">
            <a:solidFill>
              <a:schemeClr val="tx1"/>
            </a:solidFill>
            <a:round/>
            <a:headEnd/>
            <a:tailEnd/>
          </a:ln>
        </p:spPr>
        <p:txBody>
          <a:bodyPr wrap="none" anchor="ctr"/>
          <a:lstStyle>
            <a:lvl1pPr>
              <a:spcBef>
                <a:spcPct val="20000"/>
              </a:spcBef>
              <a:buClr>
                <a:schemeClr val="tx2"/>
              </a:buClr>
              <a:buSzPct val="75000"/>
              <a:buFont typeface="Wingdings" panose="05000000000000000000" pitchFamily="2" charset="2"/>
              <a:buChar char="n"/>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chemeClr val="folHlink"/>
              </a:buClr>
              <a:buSzPct val="60000"/>
              <a:buFont typeface="Wingdings" panose="05000000000000000000" pitchFamily="2" charset="2"/>
              <a:buChar char="u"/>
              <a:defRPr sz="32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chemeClr val="tx2"/>
              </a:buClr>
              <a:buSzPct val="60000"/>
              <a:buFont typeface="Wingdings" panose="05000000000000000000" pitchFamily="2" charset="2"/>
              <a:buChar char="t"/>
              <a:defRPr sz="32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SzTx/>
              <a:buFontTx/>
              <a:buNone/>
            </a:pPr>
            <a:endParaRPr lang="en-US" altLang="en-US" sz="2400"/>
          </a:p>
        </p:txBody>
      </p:sp>
      <p:sp>
        <p:nvSpPr>
          <p:cNvPr id="56325" name="Rectangle 5">
            <a:extLst>
              <a:ext uri="{FF2B5EF4-FFF2-40B4-BE49-F238E27FC236}">
                <a16:creationId xmlns:a16="http://schemas.microsoft.com/office/drawing/2014/main" id="{F968D615-A5B8-8762-88E3-ACCE65F5B943}"/>
              </a:ext>
            </a:extLst>
          </p:cNvPr>
          <p:cNvSpPr>
            <a:spLocks noChangeArrowheads="1"/>
          </p:cNvSpPr>
          <p:nvPr/>
        </p:nvSpPr>
        <p:spPr bwMode="auto">
          <a:xfrm>
            <a:off x="7500938" y="2708920"/>
            <a:ext cx="1643062" cy="214313"/>
          </a:xfrm>
          <a:prstGeom prst="rect">
            <a:avLst/>
          </a:prstGeom>
          <a:noFill/>
          <a:ln w="28575"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lstStyle>
            <a:lvl1pPr>
              <a:spcBef>
                <a:spcPct val="20000"/>
              </a:spcBef>
              <a:buClr>
                <a:schemeClr val="tx2"/>
              </a:buClr>
              <a:buSzPct val="75000"/>
              <a:buFont typeface="Wingdings" panose="05000000000000000000" pitchFamily="2" charset="2"/>
              <a:buChar char="n"/>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chemeClr val="folHlink"/>
              </a:buClr>
              <a:buSzPct val="60000"/>
              <a:buFont typeface="Wingdings" panose="05000000000000000000" pitchFamily="2" charset="2"/>
              <a:buChar char="u"/>
              <a:defRPr sz="32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chemeClr val="tx2"/>
              </a:buClr>
              <a:buSzPct val="60000"/>
              <a:buFont typeface="Wingdings" panose="05000000000000000000" pitchFamily="2" charset="2"/>
              <a:buChar char="t"/>
              <a:defRPr sz="32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SzTx/>
              <a:buFontTx/>
              <a:buNone/>
            </a:pPr>
            <a:endParaRPr lang="en-US" altLang="en-US" sz="2400"/>
          </a:p>
        </p:txBody>
      </p:sp>
      <p:pic>
        <p:nvPicPr>
          <p:cNvPr id="2" name="Picture 10243">
            <a:extLst>
              <a:ext uri="{FF2B5EF4-FFF2-40B4-BE49-F238E27FC236}">
                <a16:creationId xmlns:a16="http://schemas.microsoft.com/office/drawing/2014/main" id="{8F49EC85-07DE-28C1-8F0E-67AD91372CA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4214" t="4176" r="2829" b="4315"/>
          <a:stretch>
            <a:fillRect/>
          </a:stretch>
        </p:blipFill>
        <p:spPr bwMode="auto">
          <a:xfrm>
            <a:off x="5006340" y="3474245"/>
            <a:ext cx="4005262" cy="290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57347" name="Picture 6" descr="b5">
            <a:extLst>
              <a:ext uri="{FF2B5EF4-FFF2-40B4-BE49-F238E27FC236}">
                <a16:creationId xmlns:a16="http://schemas.microsoft.com/office/drawing/2014/main" id="{252E748A-4F47-8390-A922-6AA5390D5031}"/>
              </a:ext>
            </a:extLst>
          </p:cNvPr>
          <p:cNvPicPr>
            <a:picLocks noGrp="1" noChangeAspect="1" noChangeArrowheads="1"/>
          </p:cNvPicPr>
          <p:nvPr>
            <p:ph sz="half" idx="4294967295"/>
          </p:nvPr>
        </p:nvPicPr>
        <p:blipFill>
          <a:blip r:embed="rId2">
            <a:extLst>
              <a:ext uri="{28A0092B-C50C-407E-A947-70E740481C1C}">
                <a14:useLocalDpi xmlns:a14="http://schemas.microsoft.com/office/drawing/2010/main" val="0"/>
              </a:ext>
            </a:extLst>
          </a:blip>
          <a:srcRect l="28975" t="50000" r="2689" b="4462"/>
          <a:stretch>
            <a:fillRect/>
          </a:stretch>
        </p:blipFill>
        <p:spPr>
          <a:xfrm>
            <a:off x="4866550" y="620688"/>
            <a:ext cx="4249738" cy="2894013"/>
          </a:xfrm>
        </p:spPr>
      </p:pic>
      <p:sp>
        <p:nvSpPr>
          <p:cNvPr id="152580" name="Rectangle 4">
            <a:extLst>
              <a:ext uri="{FF2B5EF4-FFF2-40B4-BE49-F238E27FC236}">
                <a16:creationId xmlns:a16="http://schemas.microsoft.com/office/drawing/2014/main" id="{49C0BB7A-4FA0-3E95-799B-7CC10FC1A415}"/>
              </a:ext>
            </a:extLst>
          </p:cNvPr>
          <p:cNvSpPr>
            <a:spLocks noGrp="1" noChangeArrowheads="1"/>
          </p:cNvSpPr>
          <p:nvPr>
            <p:ph type="body" sz="half" idx="4294967295"/>
          </p:nvPr>
        </p:nvSpPr>
        <p:spPr>
          <a:xfrm>
            <a:off x="159857" y="188640"/>
            <a:ext cx="4948718" cy="6408712"/>
          </a:xfrm>
        </p:spPr>
        <p:txBody>
          <a:bodyPr/>
          <a:lstStyle/>
          <a:p>
            <a:pPr algn="ctr" eaLnBrk="1" hangingPunct="1">
              <a:buFont typeface="Wingdings" panose="05000000000000000000" pitchFamily="2" charset="2"/>
              <a:buNone/>
              <a:defRPr/>
            </a:pPr>
            <a:r>
              <a:rPr lang="en-US" u="sng" dirty="0">
                <a:solidFill>
                  <a:schemeClr val="bg1">
                    <a:lumMod val="50000"/>
                  </a:schemeClr>
                </a:solidFill>
              </a:rPr>
              <a:t>Limbic association area</a:t>
            </a:r>
          </a:p>
          <a:p>
            <a:pPr algn="ctr" eaLnBrk="1" hangingPunct="1">
              <a:buFont typeface="Wingdings" panose="05000000000000000000" pitchFamily="2" charset="2"/>
              <a:buNone/>
              <a:defRPr/>
            </a:pPr>
            <a:br>
              <a:rPr lang="en-US" sz="1000" u="sng" dirty="0">
                <a:solidFill>
                  <a:schemeClr val="bg1">
                    <a:lumMod val="50000"/>
                  </a:schemeClr>
                </a:solidFill>
              </a:rPr>
            </a:br>
            <a:r>
              <a:rPr lang="en-US" sz="2000" u="sng" dirty="0">
                <a:solidFill>
                  <a:schemeClr val="bg1">
                    <a:lumMod val="50000"/>
                  </a:schemeClr>
                </a:solidFill>
              </a:rPr>
              <a:t>a) </a:t>
            </a:r>
            <a:r>
              <a:rPr lang="en-US" sz="2400" u="sng" dirty="0" err="1">
                <a:solidFill>
                  <a:schemeClr val="bg1">
                    <a:lumMod val="50000"/>
                  </a:schemeClr>
                </a:solidFill>
              </a:rPr>
              <a:t>Parahippocampal</a:t>
            </a:r>
            <a:r>
              <a:rPr lang="en-US" sz="2400" u="sng" dirty="0">
                <a:solidFill>
                  <a:schemeClr val="bg1">
                    <a:lumMod val="50000"/>
                  </a:schemeClr>
                </a:solidFill>
              </a:rPr>
              <a:t> gyrus:</a:t>
            </a:r>
            <a:br>
              <a:rPr lang="en-US" sz="2400" u="sng" dirty="0">
                <a:solidFill>
                  <a:schemeClr val="bg1">
                    <a:lumMod val="50000"/>
                  </a:schemeClr>
                </a:solidFill>
              </a:rPr>
            </a:br>
            <a:endParaRPr lang="en-US" sz="2400" u="sng" dirty="0">
              <a:solidFill>
                <a:schemeClr val="bg1">
                  <a:lumMod val="50000"/>
                </a:schemeClr>
              </a:solidFill>
            </a:endParaRPr>
          </a:p>
          <a:p>
            <a:pPr eaLnBrk="1" hangingPunct="1">
              <a:buClr>
                <a:schemeClr val="bg1">
                  <a:lumMod val="50000"/>
                </a:schemeClr>
              </a:buClr>
              <a:defRPr/>
            </a:pPr>
            <a:r>
              <a:rPr lang="en-US" sz="2000" dirty="0">
                <a:solidFill>
                  <a:schemeClr val="bg2"/>
                </a:solidFill>
                <a:effectLst/>
              </a:rPr>
              <a:t>Located in the </a:t>
            </a:r>
            <a:r>
              <a:rPr lang="en-US" sz="2000" dirty="0">
                <a:solidFill>
                  <a:schemeClr val="bg1">
                    <a:lumMod val="50000"/>
                  </a:schemeClr>
                </a:solidFill>
                <a:effectLst/>
              </a:rPr>
              <a:t>inferomedial part of temporal lobe</a:t>
            </a:r>
          </a:p>
          <a:p>
            <a:pPr eaLnBrk="1" hangingPunct="1">
              <a:buClr>
                <a:schemeClr val="bg1">
                  <a:lumMod val="50000"/>
                </a:schemeClr>
              </a:buClr>
              <a:defRPr/>
            </a:pPr>
            <a:r>
              <a:rPr lang="en-US" sz="2000" dirty="0">
                <a:solidFill>
                  <a:schemeClr val="bg1">
                    <a:lumMod val="50000"/>
                  </a:schemeClr>
                </a:solidFill>
                <a:effectLst/>
              </a:rPr>
              <a:t>Entorhinal cortex </a:t>
            </a:r>
            <a:r>
              <a:rPr lang="en-US" sz="2000" dirty="0">
                <a:solidFill>
                  <a:schemeClr val="bg2"/>
                </a:solidFill>
                <a:effectLst/>
              </a:rPr>
              <a:t>as the part</a:t>
            </a:r>
            <a:br>
              <a:rPr lang="en-US" sz="2000" dirty="0">
                <a:solidFill>
                  <a:schemeClr val="bg2"/>
                </a:solidFill>
                <a:effectLst/>
              </a:rPr>
            </a:br>
            <a:r>
              <a:rPr lang="en-US" sz="2000" dirty="0">
                <a:solidFill>
                  <a:schemeClr val="bg2"/>
                </a:solidFill>
                <a:effectLst/>
              </a:rPr>
              <a:t>of </a:t>
            </a:r>
            <a:r>
              <a:rPr lang="en-US" sz="2000" dirty="0" err="1">
                <a:solidFill>
                  <a:schemeClr val="bg2"/>
                </a:solidFill>
                <a:effectLst/>
              </a:rPr>
              <a:t>parahippocampal</a:t>
            </a:r>
            <a:r>
              <a:rPr lang="en-US" sz="2000" dirty="0">
                <a:solidFill>
                  <a:schemeClr val="bg2"/>
                </a:solidFill>
                <a:effectLst/>
              </a:rPr>
              <a:t> gyrus </a:t>
            </a:r>
            <a:r>
              <a:rPr lang="en-GB" sz="2000" b="0" i="0" dirty="0">
                <a:solidFill>
                  <a:srgbClr val="202122"/>
                </a:solidFill>
                <a:effectLst/>
                <a:highlight>
                  <a:srgbClr val="FFFFFF"/>
                </a:highlight>
              </a:rPr>
              <a:t>plays an important role in declarative (autobiographical/episodic/semantic) memories and in particular </a:t>
            </a:r>
            <a:r>
              <a:rPr lang="en-GB" sz="2000" b="0" i="0" u="none" strike="noStrike" dirty="0">
                <a:solidFill>
                  <a:schemeClr val="bg2"/>
                </a:solidFill>
                <a:effectLst/>
                <a:highlight>
                  <a:srgbClr val="FFFFFF"/>
                </a:highlight>
              </a:rPr>
              <a:t>spatial memories</a:t>
            </a:r>
            <a:r>
              <a:rPr lang="en-GB" sz="2000" b="0" i="0" dirty="0">
                <a:solidFill>
                  <a:schemeClr val="bg2"/>
                </a:solidFill>
                <a:effectLst/>
                <a:highlight>
                  <a:srgbClr val="FFFFFF"/>
                </a:highlight>
              </a:rPr>
              <a:t> including </a:t>
            </a:r>
            <a:r>
              <a:rPr lang="en-GB" sz="2000" b="0" i="0" u="none" strike="noStrike" dirty="0">
                <a:solidFill>
                  <a:schemeClr val="bg2"/>
                </a:solidFill>
                <a:effectLst/>
                <a:highlight>
                  <a:srgbClr val="FFFFFF"/>
                </a:highlight>
              </a:rPr>
              <a:t>memory formation</a:t>
            </a:r>
            <a:r>
              <a:rPr lang="en-GB" sz="2000" b="0" i="0" dirty="0">
                <a:solidFill>
                  <a:schemeClr val="bg2"/>
                </a:solidFill>
                <a:effectLst/>
                <a:highlight>
                  <a:srgbClr val="FFFFFF"/>
                </a:highlight>
              </a:rPr>
              <a:t>, </a:t>
            </a:r>
            <a:r>
              <a:rPr lang="en-GB" sz="2000" b="0" i="0" u="none" strike="noStrike" dirty="0">
                <a:solidFill>
                  <a:schemeClr val="bg2"/>
                </a:solidFill>
                <a:effectLst/>
                <a:highlight>
                  <a:srgbClr val="FFFFFF"/>
                </a:highlight>
              </a:rPr>
              <a:t>memory consolidation</a:t>
            </a:r>
            <a:r>
              <a:rPr lang="en-GB" sz="2000" b="0" i="0" dirty="0">
                <a:solidFill>
                  <a:schemeClr val="bg2"/>
                </a:solidFill>
                <a:effectLst/>
                <a:highlight>
                  <a:srgbClr val="FFFFFF"/>
                </a:highlight>
              </a:rPr>
              <a:t>, and memory optimization in </a:t>
            </a:r>
            <a:r>
              <a:rPr lang="en-GB" sz="2000" b="0" i="0" u="none" strike="noStrike" dirty="0">
                <a:solidFill>
                  <a:schemeClr val="bg2"/>
                </a:solidFill>
                <a:effectLst/>
                <a:highlight>
                  <a:srgbClr val="FFFFFF"/>
                </a:highlight>
              </a:rPr>
              <a:t>sleep</a:t>
            </a:r>
            <a:r>
              <a:rPr lang="en-GB" sz="2000" b="0" i="0" dirty="0">
                <a:solidFill>
                  <a:schemeClr val="bg2"/>
                </a:solidFill>
                <a:effectLst/>
                <a:highlight>
                  <a:srgbClr val="FFFFFF"/>
                </a:highlight>
              </a:rPr>
              <a:t>.</a:t>
            </a:r>
            <a:endParaRPr lang="en-US" sz="2000" dirty="0">
              <a:solidFill>
                <a:schemeClr val="bg2"/>
              </a:solidFill>
              <a:effectLst/>
            </a:endParaRPr>
          </a:p>
          <a:p>
            <a:pPr eaLnBrk="1" hangingPunct="1">
              <a:buClr>
                <a:schemeClr val="bg1">
                  <a:lumMod val="50000"/>
                </a:schemeClr>
              </a:buClr>
              <a:defRPr/>
            </a:pPr>
            <a:r>
              <a:rPr lang="en-US" sz="2000" dirty="0">
                <a:solidFill>
                  <a:schemeClr val="bg2"/>
                </a:solidFill>
                <a:effectLst/>
              </a:rPr>
              <a:t>Deep to this gyrus lies the </a:t>
            </a:r>
            <a:r>
              <a:rPr lang="en-US" sz="2000" u="sng" dirty="0">
                <a:solidFill>
                  <a:schemeClr val="bg2"/>
                </a:solidFill>
                <a:effectLst/>
              </a:rPr>
              <a:t>hippocampus</a:t>
            </a:r>
            <a:r>
              <a:rPr lang="en-US" sz="2000" dirty="0">
                <a:solidFill>
                  <a:schemeClr val="bg2"/>
                </a:solidFill>
                <a:effectLst/>
              </a:rPr>
              <a:t> and the </a:t>
            </a:r>
            <a:r>
              <a:rPr lang="en-US" sz="2000" u="sng" dirty="0">
                <a:solidFill>
                  <a:schemeClr val="bg2"/>
                </a:solidFill>
                <a:effectLst/>
              </a:rPr>
              <a:t>amygdala,</a:t>
            </a:r>
            <a:r>
              <a:rPr lang="en-US" sz="2000" dirty="0">
                <a:solidFill>
                  <a:schemeClr val="bg2"/>
                </a:solidFill>
                <a:effectLst/>
              </a:rPr>
              <a:t> which are parts of limbic system</a:t>
            </a:r>
            <a:r>
              <a:rPr lang="en-GB" sz="2000" b="0" i="0" dirty="0">
                <a:solidFill>
                  <a:srgbClr val="000000"/>
                </a:solidFill>
                <a:effectLst/>
                <a:highlight>
                  <a:srgbClr val="FFFFFF"/>
                </a:highlight>
              </a:rPr>
              <a:t>.</a:t>
            </a:r>
            <a:br>
              <a:rPr lang="en-GB" sz="2000" b="0" i="0" dirty="0">
                <a:solidFill>
                  <a:srgbClr val="000000"/>
                </a:solidFill>
                <a:effectLst/>
                <a:highlight>
                  <a:srgbClr val="FFFFFF"/>
                </a:highlight>
              </a:rPr>
            </a:br>
            <a:endParaRPr lang="en-GB" sz="1000" b="0" i="0" dirty="0">
              <a:solidFill>
                <a:srgbClr val="000000"/>
              </a:solidFill>
              <a:effectLst/>
              <a:highlight>
                <a:srgbClr val="FFFFFF"/>
              </a:highlight>
            </a:endParaRPr>
          </a:p>
          <a:p>
            <a:pPr marL="0" indent="0" eaLnBrk="1" hangingPunct="1">
              <a:buClr>
                <a:schemeClr val="bg1">
                  <a:lumMod val="50000"/>
                </a:schemeClr>
              </a:buClr>
              <a:buNone/>
              <a:defRPr/>
            </a:pPr>
            <a:r>
              <a:rPr lang="en-US" sz="2400" u="sng" dirty="0">
                <a:solidFill>
                  <a:schemeClr val="bg1">
                    <a:lumMod val="50000"/>
                  </a:schemeClr>
                </a:solidFill>
              </a:rPr>
              <a:t>b) Anterolateral part of temporal lobe</a:t>
            </a:r>
            <a:endParaRPr lang="en-US" sz="2400" dirty="0">
              <a:solidFill>
                <a:schemeClr val="bg2"/>
              </a:solidFill>
              <a:effectLst/>
            </a:endParaRPr>
          </a:p>
        </p:txBody>
      </p:sp>
      <p:sp>
        <p:nvSpPr>
          <p:cNvPr id="57348" name="Rectangle 5">
            <a:extLst>
              <a:ext uri="{FF2B5EF4-FFF2-40B4-BE49-F238E27FC236}">
                <a16:creationId xmlns:a16="http://schemas.microsoft.com/office/drawing/2014/main" id="{7B5AA8A9-4AD9-A7C1-ACE7-D2B142FD9279}"/>
              </a:ext>
            </a:extLst>
          </p:cNvPr>
          <p:cNvSpPr>
            <a:spLocks noChangeArrowheads="1"/>
          </p:cNvSpPr>
          <p:nvPr/>
        </p:nvSpPr>
        <p:spPr bwMode="auto">
          <a:xfrm>
            <a:off x="6732240" y="3285840"/>
            <a:ext cx="1214438" cy="214312"/>
          </a:xfrm>
          <a:prstGeom prst="rect">
            <a:avLst/>
          </a:prstGeom>
          <a:noFill/>
          <a:ln w="28575"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lstStyle>
            <a:lvl1pPr>
              <a:spcBef>
                <a:spcPct val="20000"/>
              </a:spcBef>
              <a:buClr>
                <a:schemeClr val="tx2"/>
              </a:buClr>
              <a:buSzPct val="75000"/>
              <a:buFont typeface="Wingdings" panose="05000000000000000000" pitchFamily="2" charset="2"/>
              <a:buChar char="n"/>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chemeClr val="folHlink"/>
              </a:buClr>
              <a:buSzPct val="60000"/>
              <a:buFont typeface="Wingdings" panose="05000000000000000000" pitchFamily="2" charset="2"/>
              <a:buChar char="u"/>
              <a:defRPr sz="32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chemeClr val="tx2"/>
              </a:buClr>
              <a:buSzPct val="60000"/>
              <a:buFont typeface="Wingdings" panose="05000000000000000000" pitchFamily="2" charset="2"/>
              <a:buChar char="t"/>
              <a:defRPr sz="32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SzTx/>
              <a:buFontTx/>
              <a:buNone/>
            </a:pPr>
            <a:endParaRPr lang="en-US" altLang="en-US" sz="2400"/>
          </a:p>
        </p:txBody>
      </p:sp>
      <p:pic>
        <p:nvPicPr>
          <p:cNvPr id="1026" name="Picture 2" descr="undefined">
            <a:extLst>
              <a:ext uri="{FF2B5EF4-FFF2-40B4-BE49-F238E27FC236}">
                <a16:creationId xmlns:a16="http://schemas.microsoft.com/office/drawing/2014/main" id="{6D7D7868-1B56-1ADF-3980-E705BCE2CEF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04048" y="3701913"/>
            <a:ext cx="4139952" cy="262268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49154" name="Rectangle 7">
            <a:extLst>
              <a:ext uri="{FF2B5EF4-FFF2-40B4-BE49-F238E27FC236}">
                <a16:creationId xmlns:a16="http://schemas.microsoft.com/office/drawing/2014/main" id="{4E1FCC55-99C8-80EE-3474-61A114CBEB78}"/>
              </a:ext>
            </a:extLst>
          </p:cNvPr>
          <p:cNvSpPr>
            <a:spLocks noGrp="1" noChangeArrowheads="1"/>
          </p:cNvSpPr>
          <p:nvPr>
            <p:ph type="title"/>
          </p:nvPr>
        </p:nvSpPr>
        <p:spPr>
          <a:xfrm>
            <a:off x="827088" y="188913"/>
            <a:ext cx="7772400" cy="647700"/>
          </a:xfrm>
          <a:ln>
            <a:solidFill>
              <a:schemeClr val="bg1">
                <a:lumMod val="50000"/>
              </a:schemeClr>
            </a:solidFill>
          </a:ln>
        </p:spPr>
        <p:txBody>
          <a:bodyPr/>
          <a:lstStyle/>
          <a:p>
            <a:pPr algn="ctr" eaLnBrk="1" hangingPunct="1">
              <a:defRPr/>
            </a:pPr>
            <a:r>
              <a:rPr lang="en-US" altLang="en-US" sz="4000" dirty="0">
                <a:solidFill>
                  <a:schemeClr val="bg2"/>
                </a:solidFill>
              </a:rPr>
              <a:t>Occipital Lobe</a:t>
            </a:r>
          </a:p>
        </p:txBody>
      </p:sp>
      <p:sp>
        <p:nvSpPr>
          <p:cNvPr id="65552" name="Rectangle 16">
            <a:extLst>
              <a:ext uri="{FF2B5EF4-FFF2-40B4-BE49-F238E27FC236}">
                <a16:creationId xmlns:a16="http://schemas.microsoft.com/office/drawing/2014/main" id="{36587A24-27BE-824A-F167-F734D340A8B3}"/>
              </a:ext>
            </a:extLst>
          </p:cNvPr>
          <p:cNvSpPr>
            <a:spLocks noGrp="1" noChangeArrowheads="1"/>
          </p:cNvSpPr>
          <p:nvPr>
            <p:ph type="body" sz="half" idx="1"/>
          </p:nvPr>
        </p:nvSpPr>
        <p:spPr>
          <a:xfrm>
            <a:off x="77788" y="1096962"/>
            <a:ext cx="4681537" cy="5572125"/>
          </a:xfrm>
        </p:spPr>
        <p:txBody>
          <a:bodyPr/>
          <a:lstStyle/>
          <a:p>
            <a:pPr algn="ctr" eaLnBrk="1" hangingPunct="1">
              <a:lnSpc>
                <a:spcPct val="80000"/>
              </a:lnSpc>
              <a:buFont typeface="Wingdings" panose="05000000000000000000" pitchFamily="2" charset="2"/>
              <a:buNone/>
              <a:defRPr/>
            </a:pPr>
            <a:r>
              <a:rPr lang="en-US" u="sng" dirty="0">
                <a:solidFill>
                  <a:schemeClr val="bg1">
                    <a:lumMod val="50000"/>
                  </a:schemeClr>
                </a:solidFill>
              </a:rPr>
              <a:t>Primary visual cortex</a:t>
            </a:r>
            <a:br>
              <a:rPr lang="en-US" u="sng" dirty="0">
                <a:solidFill>
                  <a:schemeClr val="bg1">
                    <a:lumMod val="50000"/>
                  </a:schemeClr>
                </a:solidFill>
              </a:rPr>
            </a:br>
            <a:endParaRPr lang="en-US" sz="1400" u="sng" dirty="0">
              <a:solidFill>
                <a:schemeClr val="bg1">
                  <a:lumMod val="50000"/>
                </a:schemeClr>
              </a:solidFill>
            </a:endParaRPr>
          </a:p>
          <a:p>
            <a:pPr eaLnBrk="1" hangingPunct="1">
              <a:lnSpc>
                <a:spcPct val="80000"/>
              </a:lnSpc>
              <a:buClr>
                <a:schemeClr val="bg1">
                  <a:lumMod val="50000"/>
                </a:schemeClr>
              </a:buClr>
              <a:defRPr/>
            </a:pPr>
            <a:r>
              <a:rPr lang="en-US" sz="2400" dirty="0">
                <a:solidFill>
                  <a:schemeClr val="bg2"/>
                </a:solidFill>
                <a:effectLst/>
              </a:rPr>
              <a:t>Located on the </a:t>
            </a:r>
            <a:r>
              <a:rPr lang="en-US" sz="2400" dirty="0">
                <a:solidFill>
                  <a:schemeClr val="bg1">
                    <a:lumMod val="50000"/>
                  </a:schemeClr>
                </a:solidFill>
                <a:effectLst/>
              </a:rPr>
              <a:t>medial surface of the hemisphere, in the gyri surrounding the calcarine sulcus- named </a:t>
            </a:r>
            <a:r>
              <a:rPr lang="en-US" sz="2400" b="1" dirty="0">
                <a:solidFill>
                  <a:schemeClr val="bg1">
                    <a:lumMod val="50000"/>
                  </a:schemeClr>
                </a:solidFill>
                <a:effectLst/>
              </a:rPr>
              <a:t>area striata </a:t>
            </a:r>
            <a:r>
              <a:rPr lang="en-US" sz="2400" dirty="0">
                <a:solidFill>
                  <a:schemeClr val="bg1">
                    <a:lumMod val="50000"/>
                  </a:schemeClr>
                </a:solidFill>
                <a:effectLst/>
              </a:rPr>
              <a:t>(Brodmann’s area 17)</a:t>
            </a:r>
          </a:p>
          <a:p>
            <a:pPr eaLnBrk="1" hangingPunct="1">
              <a:lnSpc>
                <a:spcPct val="80000"/>
              </a:lnSpc>
              <a:buClr>
                <a:schemeClr val="bg1">
                  <a:lumMod val="50000"/>
                </a:schemeClr>
              </a:buClr>
              <a:defRPr/>
            </a:pPr>
            <a:r>
              <a:rPr lang="en-US" sz="2400" dirty="0">
                <a:solidFill>
                  <a:schemeClr val="bg2"/>
                </a:solidFill>
                <a:effectLst/>
              </a:rPr>
              <a:t>Responsible for </a:t>
            </a:r>
            <a:r>
              <a:rPr lang="en-US" sz="2400" dirty="0">
                <a:solidFill>
                  <a:srgbClr val="C00000"/>
                </a:solidFill>
                <a:effectLst/>
              </a:rPr>
              <a:t>visual perception</a:t>
            </a:r>
          </a:p>
          <a:p>
            <a:pPr eaLnBrk="1" hangingPunct="1">
              <a:lnSpc>
                <a:spcPct val="80000"/>
              </a:lnSpc>
              <a:buClr>
                <a:schemeClr val="bg1">
                  <a:lumMod val="50000"/>
                </a:schemeClr>
              </a:buClr>
              <a:defRPr/>
            </a:pPr>
            <a:r>
              <a:rPr lang="en-US" sz="2400" u="sng" dirty="0">
                <a:solidFill>
                  <a:schemeClr val="bg2"/>
                </a:solidFill>
                <a:effectLst/>
              </a:rPr>
              <a:t>Afferents</a:t>
            </a:r>
            <a:r>
              <a:rPr lang="en-US" sz="2400" dirty="0">
                <a:solidFill>
                  <a:schemeClr val="bg2"/>
                </a:solidFill>
                <a:effectLst/>
              </a:rPr>
              <a:t>: from lateral geniculate nucleus through optic radiation</a:t>
            </a:r>
          </a:p>
          <a:p>
            <a:pPr eaLnBrk="1" hangingPunct="1">
              <a:lnSpc>
                <a:spcPct val="80000"/>
              </a:lnSpc>
              <a:buClr>
                <a:schemeClr val="bg1">
                  <a:lumMod val="50000"/>
                </a:schemeClr>
              </a:buClr>
              <a:defRPr/>
            </a:pPr>
            <a:r>
              <a:rPr lang="en-US" sz="2400" dirty="0">
                <a:solidFill>
                  <a:schemeClr val="bg2"/>
                </a:solidFill>
                <a:effectLst/>
              </a:rPr>
              <a:t>Each</a:t>
            </a:r>
            <a:r>
              <a:rPr lang="en-US" sz="2400" dirty="0">
                <a:effectLst/>
              </a:rPr>
              <a:t> </a:t>
            </a:r>
            <a:r>
              <a:rPr lang="en-US" sz="2400" dirty="0">
                <a:solidFill>
                  <a:srgbClr val="C00000"/>
                </a:solidFill>
                <a:effectLst/>
              </a:rPr>
              <a:t>lateral half of visual field </a:t>
            </a:r>
            <a:r>
              <a:rPr lang="en-US" sz="2400" dirty="0">
                <a:solidFill>
                  <a:schemeClr val="bg2"/>
                </a:solidFill>
                <a:effectLst/>
              </a:rPr>
              <a:t>is represented in the</a:t>
            </a:r>
            <a:r>
              <a:rPr lang="en-US" sz="2400" dirty="0">
                <a:effectLst/>
              </a:rPr>
              <a:t> </a:t>
            </a:r>
            <a:r>
              <a:rPr lang="en-US" sz="2400" dirty="0">
                <a:solidFill>
                  <a:srgbClr val="C00000"/>
                </a:solidFill>
                <a:effectLst/>
              </a:rPr>
              <a:t>primary visual cortex of the contralateral hemisphere</a:t>
            </a:r>
          </a:p>
          <a:p>
            <a:pPr eaLnBrk="1" hangingPunct="1">
              <a:lnSpc>
                <a:spcPct val="80000"/>
              </a:lnSpc>
              <a:buClr>
                <a:schemeClr val="bg1">
                  <a:lumMod val="50000"/>
                </a:schemeClr>
              </a:buClr>
              <a:defRPr/>
            </a:pPr>
            <a:r>
              <a:rPr lang="en-US" sz="2400" dirty="0">
                <a:solidFill>
                  <a:srgbClr val="C00000"/>
                </a:solidFill>
                <a:effectLst/>
              </a:rPr>
              <a:t>Upper half of visual field </a:t>
            </a:r>
            <a:r>
              <a:rPr lang="en-US" sz="2400" dirty="0">
                <a:solidFill>
                  <a:schemeClr val="bg2"/>
                </a:solidFill>
                <a:effectLst/>
              </a:rPr>
              <a:t>represented</a:t>
            </a:r>
            <a:r>
              <a:rPr lang="en-US" sz="2400" dirty="0">
                <a:effectLst/>
              </a:rPr>
              <a:t> </a:t>
            </a:r>
            <a:r>
              <a:rPr lang="en-US" sz="2400" dirty="0">
                <a:solidFill>
                  <a:srgbClr val="C00000"/>
                </a:solidFill>
                <a:effectLst/>
              </a:rPr>
              <a:t>below the calcarine sulcus, and the lower half above the sulcus</a:t>
            </a:r>
          </a:p>
          <a:p>
            <a:pPr eaLnBrk="1" hangingPunct="1">
              <a:lnSpc>
                <a:spcPct val="80000"/>
              </a:lnSpc>
              <a:defRPr/>
            </a:pPr>
            <a:endParaRPr lang="en-US" sz="2400" dirty="0"/>
          </a:p>
          <a:p>
            <a:pPr eaLnBrk="1" hangingPunct="1">
              <a:lnSpc>
                <a:spcPct val="80000"/>
              </a:lnSpc>
              <a:defRPr/>
            </a:pPr>
            <a:endParaRPr lang="en-US" sz="2400" dirty="0"/>
          </a:p>
        </p:txBody>
      </p:sp>
      <p:pic>
        <p:nvPicPr>
          <p:cNvPr id="58372" name="Picture 18" descr="b5">
            <a:extLst>
              <a:ext uri="{FF2B5EF4-FFF2-40B4-BE49-F238E27FC236}">
                <a16:creationId xmlns:a16="http://schemas.microsoft.com/office/drawing/2014/main" id="{56B2EE26-CA88-F820-F0B1-CFC687289A39}"/>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l="28975" t="50000" r="2689" b="4462"/>
          <a:stretch>
            <a:fillRect/>
          </a:stretch>
        </p:blipFill>
        <p:spPr>
          <a:xfrm>
            <a:off x="5003800" y="1268413"/>
            <a:ext cx="3810000" cy="2447925"/>
          </a:xfrm>
        </p:spPr>
      </p:pic>
      <p:pic>
        <p:nvPicPr>
          <p:cNvPr id="58373" name="Picture 19" descr="Copy of b5">
            <a:extLst>
              <a:ext uri="{FF2B5EF4-FFF2-40B4-BE49-F238E27FC236}">
                <a16:creationId xmlns:a16="http://schemas.microsoft.com/office/drawing/2014/main" id="{EEA36B0D-D284-71F7-E691-74F0584C06C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044" r="17989" b="45593"/>
          <a:stretch>
            <a:fillRect/>
          </a:stretch>
        </p:blipFill>
        <p:spPr bwMode="auto">
          <a:xfrm>
            <a:off x="4857750" y="3933825"/>
            <a:ext cx="3997325" cy="2376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8374" name="Rectangle 5">
            <a:extLst>
              <a:ext uri="{FF2B5EF4-FFF2-40B4-BE49-F238E27FC236}">
                <a16:creationId xmlns:a16="http://schemas.microsoft.com/office/drawing/2014/main" id="{CBB60250-0F84-D098-427A-385EBA3DBBBC}"/>
              </a:ext>
            </a:extLst>
          </p:cNvPr>
          <p:cNvSpPr>
            <a:spLocks noChangeArrowheads="1"/>
          </p:cNvSpPr>
          <p:nvPr/>
        </p:nvSpPr>
        <p:spPr bwMode="auto">
          <a:xfrm>
            <a:off x="7786688" y="3357563"/>
            <a:ext cx="928687" cy="285750"/>
          </a:xfrm>
          <a:prstGeom prst="rect">
            <a:avLst/>
          </a:prstGeom>
          <a:noFill/>
          <a:ln w="28575"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lstStyle>
            <a:lvl1pPr>
              <a:spcBef>
                <a:spcPct val="20000"/>
              </a:spcBef>
              <a:buClr>
                <a:schemeClr val="tx2"/>
              </a:buClr>
              <a:buSzPct val="75000"/>
              <a:buFont typeface="Wingdings" panose="05000000000000000000" pitchFamily="2" charset="2"/>
              <a:buChar char="n"/>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chemeClr val="folHlink"/>
              </a:buClr>
              <a:buSzPct val="60000"/>
              <a:buFont typeface="Wingdings" panose="05000000000000000000" pitchFamily="2" charset="2"/>
              <a:buChar char="u"/>
              <a:defRPr sz="32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chemeClr val="tx2"/>
              </a:buClr>
              <a:buSzPct val="60000"/>
              <a:buFont typeface="Wingdings" panose="05000000000000000000" pitchFamily="2" charset="2"/>
              <a:buChar char="t"/>
              <a:defRPr sz="32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SzTx/>
              <a:buFontTx/>
              <a:buNone/>
            </a:pPr>
            <a:endParaRPr lang="en-US" altLang="en-US" sz="2400"/>
          </a:p>
        </p:txBody>
      </p:sp>
      <p:sp>
        <p:nvSpPr>
          <p:cNvPr id="58375" name="Rectangle 6">
            <a:extLst>
              <a:ext uri="{FF2B5EF4-FFF2-40B4-BE49-F238E27FC236}">
                <a16:creationId xmlns:a16="http://schemas.microsoft.com/office/drawing/2014/main" id="{5FCAD2B2-BD6D-2539-BEEE-5C2C3AC64BFE}"/>
              </a:ext>
            </a:extLst>
          </p:cNvPr>
          <p:cNvSpPr>
            <a:spLocks noChangeArrowheads="1"/>
          </p:cNvSpPr>
          <p:nvPr/>
        </p:nvSpPr>
        <p:spPr bwMode="auto">
          <a:xfrm>
            <a:off x="7715250" y="5500688"/>
            <a:ext cx="1071563" cy="214312"/>
          </a:xfrm>
          <a:prstGeom prst="rect">
            <a:avLst/>
          </a:prstGeom>
          <a:noFill/>
          <a:ln w="28575"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lstStyle>
            <a:lvl1pPr>
              <a:spcBef>
                <a:spcPct val="20000"/>
              </a:spcBef>
              <a:buClr>
                <a:schemeClr val="tx2"/>
              </a:buClr>
              <a:buSzPct val="75000"/>
              <a:buFont typeface="Wingdings" panose="05000000000000000000" pitchFamily="2" charset="2"/>
              <a:buChar char="n"/>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chemeClr val="folHlink"/>
              </a:buClr>
              <a:buSzPct val="60000"/>
              <a:buFont typeface="Wingdings" panose="05000000000000000000" pitchFamily="2" charset="2"/>
              <a:buChar char="u"/>
              <a:defRPr sz="32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chemeClr val="tx2"/>
              </a:buClr>
              <a:buSzPct val="60000"/>
              <a:buFont typeface="Wingdings" panose="05000000000000000000" pitchFamily="2" charset="2"/>
              <a:buChar char="t"/>
              <a:defRPr sz="32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SzTx/>
              <a:buFontTx/>
              <a:buNone/>
            </a:pPr>
            <a:endParaRPr lang="en-US" altLang="en-US" sz="2400"/>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59394" name="Picture 12" descr="b5">
            <a:extLst>
              <a:ext uri="{FF2B5EF4-FFF2-40B4-BE49-F238E27FC236}">
                <a16:creationId xmlns:a16="http://schemas.microsoft.com/office/drawing/2014/main" id="{A16B1939-A4E0-383F-1D23-B0268EDA68CF}"/>
              </a:ext>
            </a:extLst>
          </p:cNvPr>
          <p:cNvPicPr>
            <a:picLocks noGrp="1" noChangeAspect="1" noChangeArrowheads="1"/>
          </p:cNvPicPr>
          <p:nvPr>
            <p:ph sz="half" idx="4294967295"/>
          </p:nvPr>
        </p:nvPicPr>
        <p:blipFill>
          <a:blip r:embed="rId2">
            <a:extLst>
              <a:ext uri="{28A0092B-C50C-407E-A947-70E740481C1C}">
                <a14:useLocalDpi xmlns:a14="http://schemas.microsoft.com/office/drawing/2010/main" val="0"/>
              </a:ext>
            </a:extLst>
          </a:blip>
          <a:srcRect l="28975" t="50000" r="2689" b="4462"/>
          <a:stretch>
            <a:fillRect/>
          </a:stretch>
        </p:blipFill>
        <p:spPr>
          <a:xfrm>
            <a:off x="4929188" y="928688"/>
            <a:ext cx="3810000" cy="2119312"/>
          </a:xfrm>
        </p:spPr>
      </p:pic>
      <p:sp>
        <p:nvSpPr>
          <p:cNvPr id="111630" name="Rectangle 14">
            <a:extLst>
              <a:ext uri="{FF2B5EF4-FFF2-40B4-BE49-F238E27FC236}">
                <a16:creationId xmlns:a16="http://schemas.microsoft.com/office/drawing/2014/main" id="{88A1BF6F-CC71-3525-4368-F90919CBD29B}"/>
              </a:ext>
            </a:extLst>
          </p:cNvPr>
          <p:cNvSpPr>
            <a:spLocks noGrp="1" noChangeArrowheads="1"/>
          </p:cNvSpPr>
          <p:nvPr>
            <p:ph sz="half" idx="4294967295"/>
          </p:nvPr>
        </p:nvSpPr>
        <p:spPr>
          <a:xfrm>
            <a:off x="357188" y="928688"/>
            <a:ext cx="4321175" cy="5524648"/>
          </a:xfrm>
        </p:spPr>
        <p:txBody>
          <a:bodyPr/>
          <a:lstStyle/>
          <a:p>
            <a:pPr algn="ctr" eaLnBrk="1" hangingPunct="1">
              <a:buFont typeface="Wingdings" panose="05000000000000000000" pitchFamily="2" charset="2"/>
              <a:buNone/>
              <a:defRPr/>
            </a:pPr>
            <a:r>
              <a:rPr lang="en-US" u="sng" dirty="0">
                <a:solidFill>
                  <a:schemeClr val="bg1">
                    <a:lumMod val="50000"/>
                  </a:schemeClr>
                </a:solidFill>
              </a:rPr>
              <a:t>Visual association cortex</a:t>
            </a:r>
            <a:br>
              <a:rPr lang="en-US" u="sng" dirty="0">
                <a:solidFill>
                  <a:schemeClr val="bg1">
                    <a:lumMod val="50000"/>
                  </a:schemeClr>
                </a:solidFill>
              </a:rPr>
            </a:br>
            <a:endParaRPr lang="en-US" sz="1400" u="sng" dirty="0">
              <a:solidFill>
                <a:schemeClr val="bg1">
                  <a:lumMod val="50000"/>
                </a:schemeClr>
              </a:solidFill>
            </a:endParaRPr>
          </a:p>
          <a:p>
            <a:pPr eaLnBrk="1" hangingPunct="1">
              <a:buClr>
                <a:schemeClr val="bg1">
                  <a:lumMod val="50000"/>
                </a:schemeClr>
              </a:buClr>
              <a:defRPr/>
            </a:pPr>
            <a:r>
              <a:rPr lang="en-US" dirty="0">
                <a:solidFill>
                  <a:schemeClr val="bg2"/>
                </a:solidFill>
                <a:effectLst/>
              </a:rPr>
              <a:t>Responsible for the interpretation of visual images (medial surface of occipital lobe, adjacent to area striata)</a:t>
            </a:r>
          </a:p>
          <a:p>
            <a:pPr eaLnBrk="1" hangingPunct="1">
              <a:buClr>
                <a:schemeClr val="bg1">
                  <a:lumMod val="50000"/>
                </a:schemeClr>
              </a:buClr>
              <a:defRPr/>
            </a:pPr>
            <a:r>
              <a:rPr lang="en-US" dirty="0">
                <a:solidFill>
                  <a:schemeClr val="bg2"/>
                </a:solidFill>
                <a:effectLst/>
              </a:rPr>
              <a:t>Lesion results in deficits in visual interpretation and recognition</a:t>
            </a:r>
          </a:p>
        </p:txBody>
      </p:sp>
      <p:pic>
        <p:nvPicPr>
          <p:cNvPr id="59396" name="Picture 13" descr="Copy of b5">
            <a:extLst>
              <a:ext uri="{FF2B5EF4-FFF2-40B4-BE49-F238E27FC236}">
                <a16:creationId xmlns:a16="http://schemas.microsoft.com/office/drawing/2014/main" id="{07D359B6-CAB0-2B95-4E6D-08A9CFFD54E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044" r="17989" b="45593"/>
          <a:stretch>
            <a:fillRect/>
          </a:stretch>
        </p:blipFill>
        <p:spPr bwMode="auto">
          <a:xfrm>
            <a:off x="4857750" y="3286125"/>
            <a:ext cx="4000500" cy="2376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397" name="Rectangle 5">
            <a:extLst>
              <a:ext uri="{FF2B5EF4-FFF2-40B4-BE49-F238E27FC236}">
                <a16:creationId xmlns:a16="http://schemas.microsoft.com/office/drawing/2014/main" id="{D174DEA9-54D3-F1E3-CA2B-8F4E7EFD8256}"/>
              </a:ext>
            </a:extLst>
          </p:cNvPr>
          <p:cNvSpPr>
            <a:spLocks noChangeArrowheads="1"/>
          </p:cNvSpPr>
          <p:nvPr/>
        </p:nvSpPr>
        <p:spPr bwMode="auto">
          <a:xfrm>
            <a:off x="7929563" y="2000250"/>
            <a:ext cx="785812" cy="285750"/>
          </a:xfrm>
          <a:prstGeom prst="rect">
            <a:avLst/>
          </a:prstGeom>
          <a:noFill/>
          <a:ln w="28575"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lstStyle>
            <a:lvl1pPr>
              <a:spcBef>
                <a:spcPct val="20000"/>
              </a:spcBef>
              <a:buClr>
                <a:schemeClr val="tx2"/>
              </a:buClr>
              <a:buSzPct val="75000"/>
              <a:buFont typeface="Wingdings" panose="05000000000000000000" pitchFamily="2" charset="2"/>
              <a:buChar char="n"/>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chemeClr val="folHlink"/>
              </a:buClr>
              <a:buSzPct val="60000"/>
              <a:buFont typeface="Wingdings" panose="05000000000000000000" pitchFamily="2" charset="2"/>
              <a:buChar char="u"/>
              <a:defRPr sz="32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chemeClr val="tx2"/>
              </a:buClr>
              <a:buSzPct val="60000"/>
              <a:buFont typeface="Wingdings" panose="05000000000000000000" pitchFamily="2" charset="2"/>
              <a:buChar char="t"/>
              <a:defRPr sz="32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SzTx/>
              <a:buFontTx/>
              <a:buNone/>
            </a:pPr>
            <a:endParaRPr lang="en-US" altLang="en-US" sz="2400"/>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49154" name="Rectangle 7">
            <a:extLst>
              <a:ext uri="{FF2B5EF4-FFF2-40B4-BE49-F238E27FC236}">
                <a16:creationId xmlns:a16="http://schemas.microsoft.com/office/drawing/2014/main" id="{4E1FCC55-99C8-80EE-3474-61A114CBEB78}"/>
              </a:ext>
            </a:extLst>
          </p:cNvPr>
          <p:cNvSpPr>
            <a:spLocks noGrp="1" noChangeArrowheads="1"/>
          </p:cNvSpPr>
          <p:nvPr>
            <p:ph type="title"/>
          </p:nvPr>
        </p:nvSpPr>
        <p:spPr>
          <a:xfrm>
            <a:off x="827088" y="188913"/>
            <a:ext cx="7772400" cy="647700"/>
          </a:xfrm>
          <a:ln>
            <a:solidFill>
              <a:schemeClr val="bg1">
                <a:lumMod val="50000"/>
              </a:schemeClr>
            </a:solidFill>
          </a:ln>
        </p:spPr>
        <p:txBody>
          <a:bodyPr/>
          <a:lstStyle/>
          <a:p>
            <a:pPr algn="ctr" eaLnBrk="1" hangingPunct="1">
              <a:defRPr/>
            </a:pPr>
            <a:r>
              <a:rPr lang="en-US" altLang="en-US" sz="4000" dirty="0">
                <a:solidFill>
                  <a:schemeClr val="bg2"/>
                </a:solidFill>
              </a:rPr>
              <a:t>Insula</a:t>
            </a:r>
          </a:p>
        </p:txBody>
      </p:sp>
      <p:sp>
        <p:nvSpPr>
          <p:cNvPr id="65552" name="Rectangle 16">
            <a:extLst>
              <a:ext uri="{FF2B5EF4-FFF2-40B4-BE49-F238E27FC236}">
                <a16:creationId xmlns:a16="http://schemas.microsoft.com/office/drawing/2014/main" id="{36587A24-27BE-824A-F167-F734D340A8B3}"/>
              </a:ext>
            </a:extLst>
          </p:cNvPr>
          <p:cNvSpPr>
            <a:spLocks noGrp="1" noChangeArrowheads="1"/>
          </p:cNvSpPr>
          <p:nvPr>
            <p:ph type="body" sz="half" idx="1"/>
          </p:nvPr>
        </p:nvSpPr>
        <p:spPr>
          <a:xfrm>
            <a:off x="64687" y="864077"/>
            <a:ext cx="5587433" cy="5877291"/>
          </a:xfrm>
        </p:spPr>
        <p:txBody>
          <a:bodyPr/>
          <a:lstStyle/>
          <a:p>
            <a:pPr eaLnBrk="1" hangingPunct="1">
              <a:lnSpc>
                <a:spcPct val="80000"/>
              </a:lnSpc>
              <a:buClr>
                <a:schemeClr val="bg1">
                  <a:lumMod val="50000"/>
                </a:schemeClr>
              </a:buClr>
              <a:defRPr/>
            </a:pPr>
            <a:r>
              <a:rPr lang="en-GB" sz="2200" dirty="0">
                <a:solidFill>
                  <a:schemeClr val="bg2"/>
                </a:solidFill>
                <a:effectLst/>
              </a:rPr>
              <a:t>It is divided into a number of small gyri and is crossed by the middle cerebral artery</a:t>
            </a:r>
            <a:br>
              <a:rPr lang="en-GB" sz="2200" dirty="0">
                <a:solidFill>
                  <a:schemeClr val="bg2"/>
                </a:solidFill>
                <a:effectLst/>
              </a:rPr>
            </a:br>
            <a:endParaRPr lang="en-GB" sz="800" dirty="0">
              <a:solidFill>
                <a:schemeClr val="bg2"/>
              </a:solidFill>
              <a:effectLst/>
            </a:endParaRPr>
          </a:p>
          <a:p>
            <a:pPr eaLnBrk="1" hangingPunct="1">
              <a:lnSpc>
                <a:spcPct val="80000"/>
              </a:lnSpc>
              <a:buClr>
                <a:schemeClr val="bg1">
                  <a:lumMod val="50000"/>
                </a:schemeClr>
              </a:buClr>
              <a:defRPr/>
            </a:pPr>
            <a:r>
              <a:rPr lang="en-GB" sz="2200" dirty="0">
                <a:solidFill>
                  <a:schemeClr val="bg2"/>
                </a:solidFill>
                <a:effectLst/>
              </a:rPr>
              <a:t>It is also divided  into anterior and posterior part</a:t>
            </a:r>
            <a:br>
              <a:rPr lang="en-GB" sz="2200" dirty="0">
                <a:solidFill>
                  <a:schemeClr val="bg2"/>
                </a:solidFill>
                <a:effectLst/>
              </a:rPr>
            </a:br>
            <a:endParaRPr lang="en-GB" sz="800" dirty="0">
              <a:solidFill>
                <a:schemeClr val="bg2"/>
              </a:solidFill>
              <a:effectLst/>
            </a:endParaRPr>
          </a:p>
          <a:p>
            <a:pPr eaLnBrk="1" hangingPunct="1">
              <a:lnSpc>
                <a:spcPct val="80000"/>
              </a:lnSpc>
              <a:buClr>
                <a:schemeClr val="bg1">
                  <a:lumMod val="50000"/>
                </a:schemeClr>
              </a:buClr>
              <a:defRPr/>
            </a:pPr>
            <a:r>
              <a:rPr lang="en-GB" sz="2200" dirty="0">
                <a:solidFill>
                  <a:schemeClr val="bg2"/>
                </a:solidFill>
                <a:effectLst/>
              </a:rPr>
              <a:t>Its upper-anterior part, which abuts on the sensory cortex probably represents the </a:t>
            </a:r>
            <a:r>
              <a:rPr lang="en-GB" sz="2200" dirty="0">
                <a:solidFill>
                  <a:schemeClr val="bg1">
                    <a:lumMod val="75000"/>
                  </a:schemeClr>
                </a:solidFill>
                <a:effectLst/>
              </a:rPr>
              <a:t>taste area of the cerebral cortex. </a:t>
            </a:r>
            <a:br>
              <a:rPr lang="en-GB" sz="2200" dirty="0">
                <a:solidFill>
                  <a:schemeClr val="bg1">
                    <a:lumMod val="75000"/>
                  </a:schemeClr>
                </a:solidFill>
                <a:effectLst/>
              </a:rPr>
            </a:br>
            <a:endParaRPr lang="en-GB" sz="800" dirty="0">
              <a:solidFill>
                <a:schemeClr val="bg1">
                  <a:lumMod val="75000"/>
                </a:schemeClr>
              </a:solidFill>
              <a:effectLst/>
            </a:endParaRPr>
          </a:p>
          <a:p>
            <a:pPr eaLnBrk="1" hangingPunct="1">
              <a:lnSpc>
                <a:spcPct val="80000"/>
              </a:lnSpc>
              <a:buClr>
                <a:schemeClr val="bg1">
                  <a:lumMod val="50000"/>
                </a:schemeClr>
              </a:buClr>
              <a:defRPr/>
            </a:pPr>
            <a:r>
              <a:rPr lang="en-GB" sz="2200" dirty="0">
                <a:solidFill>
                  <a:schemeClr val="bg2"/>
                </a:solidFill>
                <a:effectLst/>
              </a:rPr>
              <a:t>Its </a:t>
            </a:r>
            <a:r>
              <a:rPr lang="en-GB" sz="2200" dirty="0" err="1">
                <a:solidFill>
                  <a:schemeClr val="bg2"/>
                </a:solidFill>
                <a:effectLst/>
              </a:rPr>
              <a:t>posetrior</a:t>
            </a:r>
            <a:r>
              <a:rPr lang="en-GB" sz="2200" dirty="0">
                <a:solidFill>
                  <a:schemeClr val="bg2"/>
                </a:solidFill>
                <a:effectLst/>
              </a:rPr>
              <a:t> part is </a:t>
            </a:r>
            <a:r>
              <a:rPr lang="en-GB" sz="2200" dirty="0">
                <a:solidFill>
                  <a:schemeClr val="bg1">
                    <a:lumMod val="75000"/>
                  </a:schemeClr>
                </a:solidFill>
                <a:effectLst/>
              </a:rPr>
              <a:t>vestibular area of cerebral cortex</a:t>
            </a:r>
            <a:br>
              <a:rPr lang="en-GB" sz="2200" dirty="0">
                <a:solidFill>
                  <a:schemeClr val="bg1">
                    <a:lumMod val="75000"/>
                  </a:schemeClr>
                </a:solidFill>
                <a:effectLst/>
              </a:rPr>
            </a:br>
            <a:endParaRPr lang="en-GB" sz="800" dirty="0">
              <a:solidFill>
                <a:schemeClr val="bg1">
                  <a:lumMod val="75000"/>
                </a:schemeClr>
              </a:solidFill>
              <a:effectLst/>
            </a:endParaRPr>
          </a:p>
          <a:p>
            <a:pPr eaLnBrk="1" hangingPunct="1">
              <a:lnSpc>
                <a:spcPct val="80000"/>
              </a:lnSpc>
              <a:buClr>
                <a:schemeClr val="bg1">
                  <a:lumMod val="50000"/>
                </a:schemeClr>
              </a:buClr>
              <a:defRPr/>
            </a:pPr>
            <a:r>
              <a:rPr lang="en-GB" sz="2200" dirty="0">
                <a:solidFill>
                  <a:schemeClr val="bg2"/>
                </a:solidFill>
                <a:effectLst/>
              </a:rPr>
              <a:t>The function of other parts of the insula </a:t>
            </a:r>
            <a:br>
              <a:rPr lang="en-GB" sz="2200" dirty="0">
                <a:solidFill>
                  <a:schemeClr val="bg2"/>
                </a:solidFill>
                <a:effectLst/>
              </a:rPr>
            </a:br>
            <a:r>
              <a:rPr lang="en-GB" sz="2200" dirty="0">
                <a:solidFill>
                  <a:schemeClr val="bg2"/>
                </a:solidFill>
                <a:effectLst/>
              </a:rPr>
              <a:t>is unknown. Its stimulation excites </a:t>
            </a:r>
            <a:br>
              <a:rPr lang="en-GB" sz="2200" dirty="0">
                <a:solidFill>
                  <a:schemeClr val="bg2"/>
                </a:solidFill>
                <a:effectLst/>
              </a:rPr>
            </a:br>
            <a:r>
              <a:rPr lang="en-GB" sz="2200" dirty="0">
                <a:solidFill>
                  <a:schemeClr val="bg2"/>
                </a:solidFill>
                <a:effectLst/>
              </a:rPr>
              <a:t>visceral effects such as belching, </a:t>
            </a:r>
            <a:br>
              <a:rPr lang="en-GB" sz="2200" dirty="0">
                <a:solidFill>
                  <a:schemeClr val="bg2"/>
                </a:solidFill>
                <a:effectLst/>
              </a:rPr>
            </a:br>
            <a:r>
              <a:rPr lang="en-GB" sz="2200" dirty="0">
                <a:solidFill>
                  <a:schemeClr val="bg2"/>
                </a:solidFill>
                <a:effectLst/>
              </a:rPr>
              <a:t>increased salivation, gastric movements </a:t>
            </a:r>
            <a:br>
              <a:rPr lang="en-GB" sz="2200" dirty="0">
                <a:solidFill>
                  <a:schemeClr val="bg2"/>
                </a:solidFill>
                <a:effectLst/>
              </a:rPr>
            </a:br>
            <a:r>
              <a:rPr lang="en-GB" sz="2200" dirty="0">
                <a:solidFill>
                  <a:schemeClr val="bg2"/>
                </a:solidFill>
                <a:effectLst/>
              </a:rPr>
              <a:t>and vomiting.</a:t>
            </a:r>
          </a:p>
          <a:p>
            <a:pPr eaLnBrk="1" hangingPunct="1">
              <a:lnSpc>
                <a:spcPct val="80000"/>
              </a:lnSpc>
              <a:buClr>
                <a:schemeClr val="bg1">
                  <a:lumMod val="50000"/>
                </a:schemeClr>
              </a:buClr>
              <a:defRPr/>
            </a:pPr>
            <a:r>
              <a:rPr lang="en-GB" sz="2200" dirty="0">
                <a:solidFill>
                  <a:schemeClr val="bg2"/>
                </a:solidFill>
                <a:effectLst/>
              </a:rPr>
              <a:t>By its connections with limbic areas, it </a:t>
            </a:r>
            <a:br>
              <a:rPr lang="en-GB" sz="2200" dirty="0">
                <a:solidFill>
                  <a:schemeClr val="bg2"/>
                </a:solidFill>
                <a:effectLst/>
              </a:rPr>
            </a:br>
            <a:r>
              <a:rPr lang="en-GB" sz="2200" dirty="0">
                <a:solidFill>
                  <a:schemeClr val="bg2"/>
                </a:solidFill>
                <a:effectLst/>
              </a:rPr>
              <a:t>also has role in </a:t>
            </a:r>
            <a:r>
              <a:rPr lang="en-GB" sz="2200" dirty="0" err="1">
                <a:solidFill>
                  <a:schemeClr val="bg2"/>
                </a:solidFill>
                <a:effectLst/>
              </a:rPr>
              <a:t>behavior</a:t>
            </a:r>
            <a:r>
              <a:rPr lang="en-GB" sz="2200" dirty="0">
                <a:solidFill>
                  <a:schemeClr val="bg2"/>
                </a:solidFill>
                <a:effectLst/>
              </a:rPr>
              <a:t> </a:t>
            </a:r>
            <a:br>
              <a:rPr lang="en-GB" sz="2200" dirty="0">
                <a:solidFill>
                  <a:schemeClr val="bg2"/>
                </a:solidFill>
                <a:effectLst/>
              </a:rPr>
            </a:br>
            <a:r>
              <a:rPr lang="en-GB" sz="2200" dirty="0">
                <a:solidFill>
                  <a:schemeClr val="bg2"/>
                </a:solidFill>
                <a:effectLst/>
              </a:rPr>
              <a:t>responses characteristic for </a:t>
            </a:r>
            <a:r>
              <a:rPr lang="en-GB" sz="2200" b="0" i="0" dirty="0">
                <a:solidFill>
                  <a:schemeClr val="bg2"/>
                </a:solidFill>
                <a:effectLst/>
                <a:highlight>
                  <a:srgbClr val="FFFFFF"/>
                </a:highlight>
              </a:rPr>
              <a:t>desires, cravings, and addiction.</a:t>
            </a:r>
            <a:endParaRPr lang="en-US" sz="2200" dirty="0">
              <a:solidFill>
                <a:schemeClr val="bg2"/>
              </a:solidFill>
              <a:effectLst/>
            </a:endParaRPr>
          </a:p>
          <a:p>
            <a:pPr eaLnBrk="1" hangingPunct="1">
              <a:lnSpc>
                <a:spcPct val="80000"/>
              </a:lnSpc>
              <a:defRPr/>
            </a:pPr>
            <a:endParaRPr lang="en-US" sz="2400" dirty="0"/>
          </a:p>
        </p:txBody>
      </p:sp>
      <p:pic>
        <p:nvPicPr>
          <p:cNvPr id="5" name="Picture 4">
            <a:extLst>
              <a:ext uri="{FF2B5EF4-FFF2-40B4-BE49-F238E27FC236}">
                <a16:creationId xmlns:a16="http://schemas.microsoft.com/office/drawing/2014/main" id="{651106F6-7C7C-FFC1-B522-A7AFD55CB2D2}"/>
              </a:ext>
            </a:extLst>
          </p:cNvPr>
          <p:cNvPicPr>
            <a:picLocks noChangeAspect="1"/>
          </p:cNvPicPr>
          <p:nvPr/>
        </p:nvPicPr>
        <p:blipFill>
          <a:blip r:embed="rId2"/>
          <a:stretch>
            <a:fillRect/>
          </a:stretch>
        </p:blipFill>
        <p:spPr>
          <a:xfrm>
            <a:off x="5076056" y="1916832"/>
            <a:ext cx="3686689" cy="3953427"/>
          </a:xfrm>
          <a:prstGeom prst="rect">
            <a:avLst/>
          </a:prstGeom>
        </p:spPr>
      </p:pic>
    </p:spTree>
    <p:extLst>
      <p:ext uri="{BB962C8B-B14F-4D97-AF65-F5344CB8AC3E}">
        <p14:creationId xmlns:p14="http://schemas.microsoft.com/office/powerpoint/2010/main" val="786866871"/>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60418" name="Rectangle 5">
            <a:extLst>
              <a:ext uri="{FF2B5EF4-FFF2-40B4-BE49-F238E27FC236}">
                <a16:creationId xmlns:a16="http://schemas.microsoft.com/office/drawing/2014/main" id="{2FDB62DE-E131-559E-0AF2-F022519019C4}"/>
              </a:ext>
            </a:extLst>
          </p:cNvPr>
          <p:cNvSpPr>
            <a:spLocks noGrp="1" noChangeArrowheads="1"/>
          </p:cNvSpPr>
          <p:nvPr>
            <p:ph type="title"/>
          </p:nvPr>
        </p:nvSpPr>
        <p:spPr>
          <a:xfrm>
            <a:off x="755650" y="333375"/>
            <a:ext cx="7772400" cy="428625"/>
          </a:xfrm>
        </p:spPr>
        <p:txBody>
          <a:bodyPr/>
          <a:lstStyle/>
          <a:p>
            <a:pPr algn="ctr" eaLnBrk="1" hangingPunct="1"/>
            <a:r>
              <a:rPr lang="en-US" altLang="en-US" sz="4000">
                <a:solidFill>
                  <a:srgbClr val="C00000"/>
                </a:solidFill>
              </a:rPr>
              <a:t>Language Areas</a:t>
            </a:r>
          </a:p>
        </p:txBody>
      </p:sp>
      <p:sp>
        <p:nvSpPr>
          <p:cNvPr id="60419" name="Rectangle 6">
            <a:extLst>
              <a:ext uri="{FF2B5EF4-FFF2-40B4-BE49-F238E27FC236}">
                <a16:creationId xmlns:a16="http://schemas.microsoft.com/office/drawing/2014/main" id="{BD2FC193-8E35-606F-B974-EEF6860BC272}"/>
              </a:ext>
            </a:extLst>
          </p:cNvPr>
          <p:cNvSpPr>
            <a:spLocks noGrp="1" noChangeArrowheads="1"/>
          </p:cNvSpPr>
          <p:nvPr>
            <p:ph type="body" sz="half" idx="1"/>
          </p:nvPr>
        </p:nvSpPr>
        <p:spPr>
          <a:xfrm>
            <a:off x="214313" y="1000125"/>
            <a:ext cx="4643437" cy="5153025"/>
          </a:xfrm>
        </p:spPr>
        <p:txBody>
          <a:bodyPr/>
          <a:lstStyle/>
          <a:p>
            <a:pPr marL="533400" indent="-533400" eaLnBrk="1" hangingPunct="1">
              <a:buClr>
                <a:schemeClr val="bg2"/>
              </a:buClr>
            </a:pPr>
            <a:r>
              <a:rPr lang="en-US" altLang="en-US" sz="2400">
                <a:solidFill>
                  <a:schemeClr val="bg2"/>
                </a:solidFill>
                <a:effectLst/>
              </a:rPr>
              <a:t>Organized around the lateral fissure</a:t>
            </a:r>
          </a:p>
          <a:p>
            <a:pPr marL="533400" indent="-533400" eaLnBrk="1" hangingPunct="1">
              <a:buClr>
                <a:schemeClr val="bg2"/>
              </a:buClr>
              <a:buFont typeface="Wingdings" panose="05000000000000000000" pitchFamily="2" charset="2"/>
              <a:buAutoNum type="arabicPeriod"/>
            </a:pPr>
            <a:r>
              <a:rPr lang="en-US" altLang="en-US" sz="2400">
                <a:solidFill>
                  <a:srgbClr val="C00000"/>
                </a:solidFill>
                <a:effectLst/>
              </a:rPr>
              <a:t>Broca’s area: </a:t>
            </a:r>
            <a:r>
              <a:rPr lang="en-US" altLang="en-US" sz="2400">
                <a:solidFill>
                  <a:schemeClr val="bg2"/>
                </a:solidFill>
                <a:effectLst/>
              </a:rPr>
              <a:t>concerned with expressive aspects of language</a:t>
            </a:r>
          </a:p>
          <a:p>
            <a:pPr marL="533400" indent="-533400" eaLnBrk="1" hangingPunct="1">
              <a:buClr>
                <a:schemeClr val="bg2"/>
              </a:buClr>
              <a:buFont typeface="Wingdings" panose="05000000000000000000" pitchFamily="2" charset="2"/>
              <a:buAutoNum type="arabicPeriod"/>
            </a:pPr>
            <a:r>
              <a:rPr lang="en-US" altLang="en-US" sz="2400">
                <a:solidFill>
                  <a:srgbClr val="C00000"/>
                </a:solidFill>
                <a:effectLst/>
              </a:rPr>
              <a:t>Wernick’s area: responsible </a:t>
            </a:r>
            <a:r>
              <a:rPr lang="en-US" altLang="en-US" sz="2400">
                <a:solidFill>
                  <a:schemeClr val="bg2"/>
                </a:solidFill>
                <a:effectLst/>
              </a:rPr>
              <a:t>for comprehension of the spoken words</a:t>
            </a:r>
          </a:p>
          <a:p>
            <a:pPr marL="533400" indent="-533400" eaLnBrk="1" hangingPunct="1">
              <a:buClr>
                <a:schemeClr val="bg2"/>
              </a:buClr>
              <a:buFont typeface="Wingdings" panose="05000000000000000000" pitchFamily="2" charset="2"/>
              <a:buAutoNum type="arabicPeriod"/>
            </a:pPr>
            <a:r>
              <a:rPr lang="en-US" altLang="en-US" sz="2400">
                <a:solidFill>
                  <a:srgbClr val="C00000"/>
                </a:solidFill>
                <a:effectLst/>
              </a:rPr>
              <a:t>Angular gyrus</a:t>
            </a:r>
            <a:r>
              <a:rPr lang="en-US" altLang="en-US" sz="2400">
                <a:solidFill>
                  <a:srgbClr val="FFFF66"/>
                </a:solidFill>
                <a:effectLst/>
              </a:rPr>
              <a:t> </a:t>
            </a:r>
            <a:r>
              <a:rPr lang="en-US" altLang="en-US" sz="2400">
                <a:solidFill>
                  <a:schemeClr val="bg2"/>
                </a:solidFill>
                <a:effectLst/>
              </a:rPr>
              <a:t>(nearby regions of temporal &amp; parietal lobes) &amp;</a:t>
            </a:r>
            <a:r>
              <a:rPr lang="en-US" altLang="en-US" sz="2400">
                <a:solidFill>
                  <a:srgbClr val="FFCC66"/>
                </a:solidFill>
                <a:effectLst/>
              </a:rPr>
              <a:t> </a:t>
            </a:r>
          </a:p>
          <a:p>
            <a:pPr marL="533400" indent="-533400" eaLnBrk="1" hangingPunct="1">
              <a:buClr>
                <a:schemeClr val="bg2"/>
              </a:buClr>
              <a:buFont typeface="Wingdings" panose="05000000000000000000" pitchFamily="2" charset="2"/>
              <a:buAutoNum type="arabicPeriod"/>
            </a:pPr>
            <a:r>
              <a:rPr lang="en-US" altLang="en-US" sz="2400">
                <a:solidFill>
                  <a:srgbClr val="C00000"/>
                </a:solidFill>
                <a:effectLst/>
              </a:rPr>
              <a:t>Supramarginal gyrus of the inferior parietal lobule </a:t>
            </a:r>
            <a:r>
              <a:rPr lang="en-US" altLang="en-US" sz="2400">
                <a:solidFill>
                  <a:schemeClr val="bg2"/>
                </a:solidFill>
                <a:effectLst/>
              </a:rPr>
              <a:t>are important in naming, reading, writing and calculation </a:t>
            </a:r>
          </a:p>
        </p:txBody>
      </p:sp>
      <p:graphicFrame>
        <p:nvGraphicFramePr>
          <p:cNvPr id="60420" name="Object 8">
            <a:extLst>
              <a:ext uri="{FF2B5EF4-FFF2-40B4-BE49-F238E27FC236}">
                <a16:creationId xmlns:a16="http://schemas.microsoft.com/office/drawing/2014/main" id="{F1A83A91-659B-792F-57B4-50665EE566C7}"/>
              </a:ext>
            </a:extLst>
          </p:cNvPr>
          <p:cNvGraphicFramePr>
            <a:graphicFrameLocks noGrp="1" noChangeAspect="1"/>
          </p:cNvGraphicFramePr>
          <p:nvPr>
            <p:ph sz="half" idx="2"/>
          </p:nvPr>
        </p:nvGraphicFramePr>
        <p:xfrm>
          <a:off x="4860925" y="1676400"/>
          <a:ext cx="4054475" cy="3252788"/>
        </p:xfrm>
        <a:graphic>
          <a:graphicData uri="http://schemas.openxmlformats.org/presentationml/2006/ole">
            <mc:AlternateContent xmlns:mc="http://schemas.openxmlformats.org/markup-compatibility/2006">
              <mc:Choice xmlns:v="urn:schemas-microsoft-com:vml" Requires="v">
                <p:oleObj name="Photo Editor Photo" r:id="rId2" imgW="6400000" imgH="5133333" progId="">
                  <p:embed/>
                </p:oleObj>
              </mc:Choice>
              <mc:Fallback>
                <p:oleObj name="Photo Editor Photo" r:id="rId2" imgW="6400000" imgH="5133333" progId="">
                  <p:embed/>
                  <p:pic>
                    <p:nvPicPr>
                      <p:cNvPr id="0" name="Object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60925" y="1676400"/>
                        <a:ext cx="4054475" cy="3252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0421" name="Oval 4">
            <a:extLst>
              <a:ext uri="{FF2B5EF4-FFF2-40B4-BE49-F238E27FC236}">
                <a16:creationId xmlns:a16="http://schemas.microsoft.com/office/drawing/2014/main" id="{B5F0EA20-95D7-4F7A-181A-19B4DE76C523}"/>
              </a:ext>
            </a:extLst>
          </p:cNvPr>
          <p:cNvSpPr>
            <a:spLocks noChangeArrowheads="1"/>
          </p:cNvSpPr>
          <p:nvPr/>
        </p:nvSpPr>
        <p:spPr bwMode="auto">
          <a:xfrm>
            <a:off x="5857875" y="3143250"/>
            <a:ext cx="285750" cy="285750"/>
          </a:xfrm>
          <a:prstGeom prst="ellipse">
            <a:avLst/>
          </a:prstGeom>
          <a:solidFill>
            <a:schemeClr val="accent1"/>
          </a:solidFill>
          <a:ln w="9525" algn="ctr">
            <a:solidFill>
              <a:schemeClr val="tx1"/>
            </a:solidFill>
            <a:round/>
            <a:headEnd/>
            <a:tailEnd/>
          </a:ln>
        </p:spPr>
        <p:txBody>
          <a:bodyPr wrap="none"/>
          <a:lstStyle>
            <a:lvl1pPr>
              <a:spcBef>
                <a:spcPct val="20000"/>
              </a:spcBef>
              <a:buClr>
                <a:schemeClr val="tx2"/>
              </a:buClr>
              <a:buSzPct val="75000"/>
              <a:buFont typeface="Wingdings" panose="05000000000000000000" pitchFamily="2" charset="2"/>
              <a:buChar char="n"/>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chemeClr val="folHlink"/>
              </a:buClr>
              <a:buSzPct val="60000"/>
              <a:buFont typeface="Wingdings" panose="05000000000000000000" pitchFamily="2" charset="2"/>
              <a:buChar char="u"/>
              <a:defRPr sz="32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chemeClr val="tx2"/>
              </a:buClr>
              <a:buSzPct val="60000"/>
              <a:buFont typeface="Wingdings" panose="05000000000000000000" pitchFamily="2" charset="2"/>
              <a:buChar char="t"/>
              <a:defRPr sz="32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SzTx/>
              <a:buFontTx/>
              <a:buNone/>
            </a:pPr>
            <a:endParaRPr lang="en-US" altLang="en-US" sz="2400"/>
          </a:p>
        </p:txBody>
      </p:sp>
      <p:sp>
        <p:nvSpPr>
          <p:cNvPr id="60422" name="Oval 5">
            <a:extLst>
              <a:ext uri="{FF2B5EF4-FFF2-40B4-BE49-F238E27FC236}">
                <a16:creationId xmlns:a16="http://schemas.microsoft.com/office/drawing/2014/main" id="{DF9FF499-E673-0449-5C5A-D62E9D512C6E}"/>
              </a:ext>
            </a:extLst>
          </p:cNvPr>
          <p:cNvSpPr>
            <a:spLocks noChangeArrowheads="1"/>
          </p:cNvSpPr>
          <p:nvPr/>
        </p:nvSpPr>
        <p:spPr bwMode="auto">
          <a:xfrm>
            <a:off x="6929438" y="3143250"/>
            <a:ext cx="285750" cy="285750"/>
          </a:xfrm>
          <a:prstGeom prst="ellipse">
            <a:avLst/>
          </a:prstGeom>
          <a:solidFill>
            <a:schemeClr val="accent1"/>
          </a:solidFill>
          <a:ln w="9525" algn="ctr">
            <a:solidFill>
              <a:schemeClr val="tx1"/>
            </a:solidFill>
            <a:round/>
            <a:headEnd/>
            <a:tailEnd/>
          </a:ln>
        </p:spPr>
        <p:txBody>
          <a:bodyPr wrap="none"/>
          <a:lstStyle>
            <a:lvl1pPr>
              <a:spcBef>
                <a:spcPct val="20000"/>
              </a:spcBef>
              <a:buClr>
                <a:schemeClr val="tx2"/>
              </a:buClr>
              <a:buSzPct val="75000"/>
              <a:buFont typeface="Wingdings" panose="05000000000000000000" pitchFamily="2" charset="2"/>
              <a:buChar char="n"/>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chemeClr val="folHlink"/>
              </a:buClr>
              <a:buSzPct val="60000"/>
              <a:buFont typeface="Wingdings" panose="05000000000000000000" pitchFamily="2" charset="2"/>
              <a:buChar char="u"/>
              <a:defRPr sz="32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chemeClr val="tx2"/>
              </a:buClr>
              <a:buSzPct val="60000"/>
              <a:buFont typeface="Wingdings" panose="05000000000000000000" pitchFamily="2" charset="2"/>
              <a:buChar char="t"/>
              <a:defRPr sz="32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SzTx/>
              <a:buFontTx/>
              <a:buNone/>
            </a:pPr>
            <a:endParaRPr lang="en-US" altLang="en-US" sz="2400"/>
          </a:p>
        </p:txBody>
      </p:sp>
      <p:sp>
        <p:nvSpPr>
          <p:cNvPr id="60423" name="Oval 6">
            <a:extLst>
              <a:ext uri="{FF2B5EF4-FFF2-40B4-BE49-F238E27FC236}">
                <a16:creationId xmlns:a16="http://schemas.microsoft.com/office/drawing/2014/main" id="{F40CC048-AB7F-7D92-F390-9DDA4657BC0F}"/>
              </a:ext>
            </a:extLst>
          </p:cNvPr>
          <p:cNvSpPr>
            <a:spLocks noChangeArrowheads="1"/>
          </p:cNvSpPr>
          <p:nvPr/>
        </p:nvSpPr>
        <p:spPr bwMode="auto">
          <a:xfrm>
            <a:off x="6877050" y="2781300"/>
            <a:ext cx="266700" cy="290513"/>
          </a:xfrm>
          <a:prstGeom prst="ellipse">
            <a:avLst/>
          </a:prstGeom>
          <a:solidFill>
            <a:schemeClr val="accent1"/>
          </a:solidFill>
          <a:ln w="9525" algn="ctr">
            <a:solidFill>
              <a:schemeClr val="tx1"/>
            </a:solidFill>
            <a:round/>
            <a:headEnd/>
            <a:tailEnd/>
          </a:ln>
        </p:spPr>
        <p:txBody>
          <a:bodyPr wrap="none"/>
          <a:lstStyle>
            <a:lvl1pPr>
              <a:spcBef>
                <a:spcPct val="20000"/>
              </a:spcBef>
              <a:buClr>
                <a:schemeClr val="tx2"/>
              </a:buClr>
              <a:buSzPct val="75000"/>
              <a:buFont typeface="Wingdings" panose="05000000000000000000" pitchFamily="2" charset="2"/>
              <a:buChar char="n"/>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chemeClr val="folHlink"/>
              </a:buClr>
              <a:buSzPct val="60000"/>
              <a:buFont typeface="Wingdings" panose="05000000000000000000" pitchFamily="2" charset="2"/>
              <a:buChar char="u"/>
              <a:defRPr sz="32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chemeClr val="tx2"/>
              </a:buClr>
              <a:buSzPct val="60000"/>
              <a:buFont typeface="Wingdings" panose="05000000000000000000" pitchFamily="2" charset="2"/>
              <a:buChar char="t"/>
              <a:defRPr sz="32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SzTx/>
              <a:buFontTx/>
              <a:buNone/>
            </a:pPr>
            <a:endParaRPr lang="en-US" altLang="en-US" sz="2400"/>
          </a:p>
        </p:txBody>
      </p:sp>
      <p:sp>
        <p:nvSpPr>
          <p:cNvPr id="60424" name="Oval 7">
            <a:extLst>
              <a:ext uri="{FF2B5EF4-FFF2-40B4-BE49-F238E27FC236}">
                <a16:creationId xmlns:a16="http://schemas.microsoft.com/office/drawing/2014/main" id="{82A1E4AD-C93C-59A4-9A75-FA337D3F7D20}"/>
              </a:ext>
            </a:extLst>
          </p:cNvPr>
          <p:cNvSpPr>
            <a:spLocks noChangeArrowheads="1"/>
          </p:cNvSpPr>
          <p:nvPr/>
        </p:nvSpPr>
        <p:spPr bwMode="auto">
          <a:xfrm>
            <a:off x="7235825" y="2852738"/>
            <a:ext cx="288925" cy="288925"/>
          </a:xfrm>
          <a:prstGeom prst="ellipse">
            <a:avLst/>
          </a:prstGeom>
          <a:solidFill>
            <a:schemeClr val="accent1"/>
          </a:solidFill>
          <a:ln w="9525" algn="ctr">
            <a:solidFill>
              <a:schemeClr val="tx1"/>
            </a:solidFill>
            <a:round/>
            <a:headEnd/>
            <a:tailEnd/>
          </a:ln>
        </p:spPr>
        <p:txBody>
          <a:bodyPr wrap="none"/>
          <a:lstStyle>
            <a:lvl1pPr>
              <a:spcBef>
                <a:spcPct val="20000"/>
              </a:spcBef>
              <a:buClr>
                <a:schemeClr val="tx2"/>
              </a:buClr>
              <a:buSzPct val="75000"/>
              <a:buFont typeface="Wingdings" panose="05000000000000000000" pitchFamily="2" charset="2"/>
              <a:buChar char="n"/>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chemeClr val="folHlink"/>
              </a:buClr>
              <a:buSzPct val="60000"/>
              <a:buFont typeface="Wingdings" panose="05000000000000000000" pitchFamily="2" charset="2"/>
              <a:buChar char="u"/>
              <a:defRPr sz="32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chemeClr val="tx2"/>
              </a:buClr>
              <a:buSzPct val="60000"/>
              <a:buFont typeface="Wingdings" panose="05000000000000000000" pitchFamily="2" charset="2"/>
              <a:buChar char="t"/>
              <a:defRPr sz="32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SzTx/>
              <a:buFontTx/>
              <a:buNone/>
            </a:pPr>
            <a:endParaRPr lang="en-US" altLang="en-US" sz="2400"/>
          </a:p>
        </p:txBody>
      </p:sp>
      <p:sp>
        <p:nvSpPr>
          <p:cNvPr id="4106" name="Text Box 10">
            <a:extLst>
              <a:ext uri="{FF2B5EF4-FFF2-40B4-BE49-F238E27FC236}">
                <a16:creationId xmlns:a16="http://schemas.microsoft.com/office/drawing/2014/main" id="{48C0D945-CE87-BAAE-6B3B-0D7A94FFFF88}"/>
              </a:ext>
            </a:extLst>
          </p:cNvPr>
          <p:cNvSpPr txBox="1">
            <a:spLocks noChangeArrowheads="1"/>
          </p:cNvSpPr>
          <p:nvPr/>
        </p:nvSpPr>
        <p:spPr bwMode="auto">
          <a:xfrm>
            <a:off x="6948488" y="3068638"/>
            <a:ext cx="246062" cy="396875"/>
          </a:xfrm>
          <a:prstGeom prst="rect">
            <a:avLst/>
          </a:prstGeom>
          <a:noFill/>
          <a:ln>
            <a:noFill/>
          </a:ln>
          <a:effectLst/>
        </p:spPr>
        <p:txBody>
          <a:bodyPr>
            <a:spAutoFit/>
          </a:bodyPr>
          <a:lstStyle/>
          <a:p>
            <a:pPr eaLnBrk="1" hangingPunct="1">
              <a:spcBef>
                <a:spcPct val="50000"/>
              </a:spcBef>
              <a:defRPr/>
            </a:pPr>
            <a:r>
              <a:rPr lang="en-US" altLang="en-US" sz="2000" b="1">
                <a:solidFill>
                  <a:schemeClr val="bg2"/>
                </a:solidFill>
                <a:effectLst>
                  <a:outerShdw blurRad="38100" dist="38100" dir="2700000" algn="tl">
                    <a:srgbClr val="FFFFFF"/>
                  </a:outerShdw>
                </a:effectLst>
              </a:rPr>
              <a:t>2</a:t>
            </a:r>
          </a:p>
        </p:txBody>
      </p:sp>
      <p:sp>
        <p:nvSpPr>
          <p:cNvPr id="4107" name="Text Box 11">
            <a:extLst>
              <a:ext uri="{FF2B5EF4-FFF2-40B4-BE49-F238E27FC236}">
                <a16:creationId xmlns:a16="http://schemas.microsoft.com/office/drawing/2014/main" id="{658CBC34-B191-7699-AB96-9D325E8EF519}"/>
              </a:ext>
            </a:extLst>
          </p:cNvPr>
          <p:cNvSpPr txBox="1">
            <a:spLocks noChangeArrowheads="1"/>
          </p:cNvSpPr>
          <p:nvPr/>
        </p:nvSpPr>
        <p:spPr bwMode="auto">
          <a:xfrm>
            <a:off x="5867400" y="3068638"/>
            <a:ext cx="246063" cy="396875"/>
          </a:xfrm>
          <a:prstGeom prst="rect">
            <a:avLst/>
          </a:prstGeom>
          <a:noFill/>
          <a:ln>
            <a:noFill/>
          </a:ln>
          <a:effectLst/>
        </p:spPr>
        <p:txBody>
          <a:bodyPr>
            <a:spAutoFit/>
          </a:bodyPr>
          <a:lstStyle/>
          <a:p>
            <a:pPr eaLnBrk="1" hangingPunct="1">
              <a:spcBef>
                <a:spcPct val="50000"/>
              </a:spcBef>
              <a:defRPr/>
            </a:pPr>
            <a:r>
              <a:rPr lang="en-US" altLang="en-US" sz="2000" b="1">
                <a:solidFill>
                  <a:schemeClr val="bg2"/>
                </a:solidFill>
                <a:effectLst>
                  <a:outerShdw blurRad="38100" dist="38100" dir="2700000" algn="tl">
                    <a:srgbClr val="FFFFFF"/>
                  </a:outerShdw>
                </a:effectLst>
              </a:rPr>
              <a:t>1</a:t>
            </a:r>
          </a:p>
        </p:txBody>
      </p:sp>
      <p:sp>
        <p:nvSpPr>
          <p:cNvPr id="4108" name="Text Box 12">
            <a:extLst>
              <a:ext uri="{FF2B5EF4-FFF2-40B4-BE49-F238E27FC236}">
                <a16:creationId xmlns:a16="http://schemas.microsoft.com/office/drawing/2014/main" id="{532BD993-405A-5007-B87D-680288228164}"/>
              </a:ext>
            </a:extLst>
          </p:cNvPr>
          <p:cNvSpPr txBox="1">
            <a:spLocks noChangeArrowheads="1"/>
          </p:cNvSpPr>
          <p:nvPr/>
        </p:nvSpPr>
        <p:spPr bwMode="auto">
          <a:xfrm>
            <a:off x="7235825" y="2781300"/>
            <a:ext cx="246063" cy="396875"/>
          </a:xfrm>
          <a:prstGeom prst="rect">
            <a:avLst/>
          </a:prstGeom>
          <a:noFill/>
          <a:ln>
            <a:noFill/>
          </a:ln>
          <a:effectLst/>
        </p:spPr>
        <p:txBody>
          <a:bodyPr>
            <a:spAutoFit/>
          </a:bodyPr>
          <a:lstStyle/>
          <a:p>
            <a:pPr eaLnBrk="1" hangingPunct="1">
              <a:spcBef>
                <a:spcPct val="50000"/>
              </a:spcBef>
              <a:defRPr/>
            </a:pPr>
            <a:r>
              <a:rPr lang="en-US" altLang="en-US" sz="2000" b="1">
                <a:solidFill>
                  <a:schemeClr val="bg2"/>
                </a:solidFill>
                <a:effectLst>
                  <a:outerShdw blurRad="38100" dist="38100" dir="2700000" algn="tl">
                    <a:srgbClr val="FFFFFF"/>
                  </a:outerShdw>
                </a:effectLst>
              </a:rPr>
              <a:t>3</a:t>
            </a:r>
          </a:p>
        </p:txBody>
      </p:sp>
      <p:sp>
        <p:nvSpPr>
          <p:cNvPr id="4109" name="Text Box 13">
            <a:extLst>
              <a:ext uri="{FF2B5EF4-FFF2-40B4-BE49-F238E27FC236}">
                <a16:creationId xmlns:a16="http://schemas.microsoft.com/office/drawing/2014/main" id="{50F6E672-31CA-C37F-DC57-CDD12F7EFAFA}"/>
              </a:ext>
            </a:extLst>
          </p:cNvPr>
          <p:cNvSpPr txBox="1">
            <a:spLocks noChangeArrowheads="1"/>
          </p:cNvSpPr>
          <p:nvPr/>
        </p:nvSpPr>
        <p:spPr bwMode="auto">
          <a:xfrm>
            <a:off x="6877050" y="2708275"/>
            <a:ext cx="246063" cy="396875"/>
          </a:xfrm>
          <a:prstGeom prst="rect">
            <a:avLst/>
          </a:prstGeom>
          <a:noFill/>
          <a:ln>
            <a:noFill/>
          </a:ln>
          <a:effectLst/>
        </p:spPr>
        <p:txBody>
          <a:bodyPr>
            <a:spAutoFit/>
          </a:bodyPr>
          <a:lstStyle/>
          <a:p>
            <a:pPr eaLnBrk="1" hangingPunct="1">
              <a:spcBef>
                <a:spcPct val="50000"/>
              </a:spcBef>
              <a:defRPr/>
            </a:pPr>
            <a:r>
              <a:rPr lang="en-US" altLang="en-US" sz="2000" b="1">
                <a:solidFill>
                  <a:schemeClr val="bg2"/>
                </a:solidFill>
                <a:effectLst>
                  <a:outerShdw blurRad="38100" dist="38100" dir="2700000" algn="tl">
                    <a:srgbClr val="FFFFFF"/>
                  </a:outerShdw>
                </a:effectLst>
              </a:rPr>
              <a:t>4</a:t>
            </a: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61442" name="Rectangle 2">
            <a:extLst>
              <a:ext uri="{FF2B5EF4-FFF2-40B4-BE49-F238E27FC236}">
                <a16:creationId xmlns:a16="http://schemas.microsoft.com/office/drawing/2014/main" id="{6C431129-DD83-D7D6-1B4D-65FA111F5F8A}"/>
              </a:ext>
            </a:extLst>
          </p:cNvPr>
          <p:cNvSpPr>
            <a:spLocks noGrp="1" noChangeArrowheads="1"/>
          </p:cNvSpPr>
          <p:nvPr>
            <p:ph type="title"/>
          </p:nvPr>
        </p:nvSpPr>
        <p:spPr>
          <a:xfrm>
            <a:off x="684213" y="260350"/>
            <a:ext cx="7772400" cy="762000"/>
          </a:xfrm>
        </p:spPr>
        <p:txBody>
          <a:bodyPr/>
          <a:lstStyle/>
          <a:p>
            <a:pPr algn="ctr" eaLnBrk="1" hangingPunct="1"/>
            <a:r>
              <a:rPr lang="en-US" altLang="en-US">
                <a:solidFill>
                  <a:srgbClr val="C00000"/>
                </a:solidFill>
              </a:rPr>
              <a:t>Hemispheric Dominance</a:t>
            </a:r>
          </a:p>
        </p:txBody>
      </p:sp>
      <p:sp>
        <p:nvSpPr>
          <p:cNvPr id="61443" name="Rectangle 3">
            <a:extLst>
              <a:ext uri="{FF2B5EF4-FFF2-40B4-BE49-F238E27FC236}">
                <a16:creationId xmlns:a16="http://schemas.microsoft.com/office/drawing/2014/main" id="{1C3F8E91-FCC7-CE91-7284-577D35178FDC}"/>
              </a:ext>
            </a:extLst>
          </p:cNvPr>
          <p:cNvSpPr>
            <a:spLocks noGrp="1" noChangeArrowheads="1"/>
          </p:cNvSpPr>
          <p:nvPr>
            <p:ph type="body" idx="1"/>
          </p:nvPr>
        </p:nvSpPr>
        <p:spPr>
          <a:xfrm>
            <a:off x="468313" y="1196975"/>
            <a:ext cx="7772400" cy="4114800"/>
          </a:xfrm>
        </p:spPr>
        <p:txBody>
          <a:bodyPr/>
          <a:lstStyle/>
          <a:p>
            <a:pPr eaLnBrk="1" hangingPunct="1">
              <a:buClr>
                <a:schemeClr val="bg2"/>
              </a:buClr>
              <a:buFont typeface="Wingdings" panose="05000000000000000000" pitchFamily="2" charset="2"/>
              <a:buChar char="q"/>
            </a:pPr>
            <a:r>
              <a:rPr lang="en-US" altLang="en-US" sz="2800">
                <a:solidFill>
                  <a:schemeClr val="bg2"/>
                </a:solidFill>
                <a:effectLst/>
              </a:rPr>
              <a:t>The localization of speech centers &amp; mathematical ability is the criterion for defining the dominant cerebral hemisphere</a:t>
            </a:r>
          </a:p>
          <a:p>
            <a:pPr eaLnBrk="1" hangingPunct="1">
              <a:buClr>
                <a:schemeClr val="bg2"/>
              </a:buClr>
              <a:buFont typeface="Wingdings" panose="05000000000000000000" pitchFamily="2" charset="2"/>
              <a:buChar char="q"/>
            </a:pPr>
            <a:r>
              <a:rPr lang="en-US" altLang="en-US" sz="2800">
                <a:solidFill>
                  <a:schemeClr val="bg2"/>
                </a:solidFill>
                <a:effectLst/>
              </a:rPr>
              <a:t>In 96% of normal right-handed individuals and 70% of normal left-handed individuals, the left hemisphere contains the language centers. These are </a:t>
            </a:r>
            <a:r>
              <a:rPr lang="en-US" altLang="en-US" sz="2800">
                <a:solidFill>
                  <a:srgbClr val="C00000"/>
                </a:solidFill>
                <a:effectLst/>
              </a:rPr>
              <a:t>left hemisphere dominant. </a:t>
            </a:r>
          </a:p>
          <a:p>
            <a:pPr eaLnBrk="1" hangingPunct="1">
              <a:buClr>
                <a:schemeClr val="bg2"/>
              </a:buClr>
              <a:buFont typeface="Wingdings" panose="05000000000000000000" pitchFamily="2" charset="2"/>
              <a:buChar char="q"/>
            </a:pPr>
            <a:r>
              <a:rPr lang="en-US" altLang="en-US" sz="2800">
                <a:solidFill>
                  <a:srgbClr val="C00000"/>
                </a:solidFill>
                <a:effectLst/>
              </a:rPr>
              <a:t>Cerebral dominance becomes established during the first few years after birth</a:t>
            </a: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62466" name="Picture 3">
            <a:extLst>
              <a:ext uri="{FF2B5EF4-FFF2-40B4-BE49-F238E27FC236}">
                <a16:creationId xmlns:a16="http://schemas.microsoft.com/office/drawing/2014/main" id="{62BB5BB3-0393-E01B-4D93-671739348A6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5938" y="1143000"/>
            <a:ext cx="5286375" cy="4595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Box 9">
            <a:extLst>
              <a:ext uri="{FF2B5EF4-FFF2-40B4-BE49-F238E27FC236}">
                <a16:creationId xmlns:a16="http://schemas.microsoft.com/office/drawing/2014/main" id="{15E82CF0-5157-E34F-95CB-993A32930177}"/>
              </a:ext>
            </a:extLst>
          </p:cNvPr>
          <p:cNvSpPr txBox="1">
            <a:spLocks noChangeArrowheads="1"/>
          </p:cNvSpPr>
          <p:nvPr/>
        </p:nvSpPr>
        <p:spPr bwMode="auto">
          <a:xfrm>
            <a:off x="1785938" y="3929063"/>
            <a:ext cx="1071562" cy="708025"/>
          </a:xfrm>
          <a:prstGeom prst="rect">
            <a:avLst/>
          </a:prstGeom>
          <a:noFill/>
          <a:ln w="9525">
            <a:noFill/>
            <a:miter lim="800000"/>
            <a:headEnd/>
            <a:tailEnd/>
          </a:ln>
        </p:spPr>
        <p:txBody>
          <a:bodyPr>
            <a:spAutoFit/>
          </a:bodyPr>
          <a:lstStyle/>
          <a:p>
            <a:pPr>
              <a:spcBef>
                <a:spcPct val="50000"/>
              </a:spcBef>
              <a:defRPr/>
            </a:pPr>
            <a:r>
              <a:rPr lang="en-US" sz="2000" dirty="0">
                <a:solidFill>
                  <a:schemeClr val="bg2">
                    <a:lumMod val="95000"/>
                    <a:lumOff val="5000"/>
                  </a:schemeClr>
                </a:solidFill>
              </a:rPr>
              <a:t>Verbal Memory</a:t>
            </a:r>
            <a:endParaRPr lang="en-US" dirty="0"/>
          </a:p>
        </p:txBody>
      </p:sp>
      <p:sp>
        <p:nvSpPr>
          <p:cNvPr id="8" name="Text Box 9">
            <a:extLst>
              <a:ext uri="{FF2B5EF4-FFF2-40B4-BE49-F238E27FC236}">
                <a16:creationId xmlns:a16="http://schemas.microsoft.com/office/drawing/2014/main" id="{FE20D061-E58A-9472-61F8-3A128BE8B6CE}"/>
              </a:ext>
            </a:extLst>
          </p:cNvPr>
          <p:cNvSpPr txBox="1">
            <a:spLocks noChangeArrowheads="1"/>
          </p:cNvSpPr>
          <p:nvPr/>
        </p:nvSpPr>
        <p:spPr bwMode="auto">
          <a:xfrm>
            <a:off x="6072188" y="3857625"/>
            <a:ext cx="1214437" cy="708025"/>
          </a:xfrm>
          <a:prstGeom prst="rect">
            <a:avLst/>
          </a:prstGeom>
          <a:noFill/>
          <a:ln w="9525">
            <a:noFill/>
            <a:miter lim="800000"/>
            <a:headEnd/>
            <a:tailEnd/>
          </a:ln>
        </p:spPr>
        <p:txBody>
          <a:bodyPr>
            <a:spAutoFit/>
          </a:bodyPr>
          <a:lstStyle/>
          <a:p>
            <a:pPr>
              <a:spcBef>
                <a:spcPct val="50000"/>
              </a:spcBef>
              <a:defRPr/>
            </a:pPr>
            <a:r>
              <a:rPr lang="en-US" sz="2000" dirty="0">
                <a:solidFill>
                  <a:schemeClr val="bg2">
                    <a:lumMod val="95000"/>
                    <a:lumOff val="5000"/>
                  </a:schemeClr>
                </a:solidFill>
              </a:rPr>
              <a:t>Shape Memory</a:t>
            </a:r>
            <a:endParaRPr lang="en-US" dirty="0"/>
          </a:p>
        </p:txBody>
      </p:sp>
      <p:sp>
        <p:nvSpPr>
          <p:cNvPr id="9" name="Rectangle 8">
            <a:extLst>
              <a:ext uri="{FF2B5EF4-FFF2-40B4-BE49-F238E27FC236}">
                <a16:creationId xmlns:a16="http://schemas.microsoft.com/office/drawing/2014/main" id="{1CBD8F49-5646-A296-ADBE-6BECA55BCFAC}"/>
              </a:ext>
            </a:extLst>
          </p:cNvPr>
          <p:cNvSpPr/>
          <p:nvPr/>
        </p:nvSpPr>
        <p:spPr>
          <a:xfrm>
            <a:off x="1000125" y="5715000"/>
            <a:ext cx="6858000" cy="461963"/>
          </a:xfrm>
          <a:prstGeom prst="rect">
            <a:avLst/>
          </a:prstGeom>
        </p:spPr>
        <p:txBody>
          <a:bodyPr>
            <a:spAutoFit/>
          </a:bodyPr>
          <a:lstStyle/>
          <a:p>
            <a:pPr>
              <a:spcBef>
                <a:spcPct val="50000"/>
              </a:spcBef>
              <a:defRPr/>
            </a:pPr>
            <a:r>
              <a:rPr lang="en-US" b="1" dirty="0">
                <a:solidFill>
                  <a:srgbClr val="C00000"/>
                </a:solidFill>
                <a:effectLst>
                  <a:outerShdw blurRad="38100" dist="38100" dir="2700000" algn="tl">
                    <a:srgbClr val="000000">
                      <a:alpha val="43137"/>
                    </a:srgbClr>
                  </a:outerShdw>
                </a:effectLst>
              </a:rPr>
              <a:t>Hemispheres communicate via the corpus </a:t>
            </a:r>
            <a:r>
              <a:rPr lang="en-US" b="1" dirty="0" err="1">
                <a:solidFill>
                  <a:srgbClr val="C00000"/>
                </a:solidFill>
                <a:effectLst>
                  <a:outerShdw blurRad="38100" dist="38100" dir="2700000" algn="tl">
                    <a:srgbClr val="000000">
                      <a:alpha val="43137"/>
                    </a:srgbClr>
                  </a:outerShdw>
                </a:effectLst>
              </a:rPr>
              <a:t>callosum</a:t>
            </a:r>
            <a:endParaRPr lang="en-US" b="1" dirty="0">
              <a:solidFill>
                <a:srgbClr val="C00000"/>
              </a:solidFill>
              <a:effectLst>
                <a:outerShdw blurRad="38100" dist="38100" dir="2700000" algn="tl">
                  <a:srgbClr val="000000">
                    <a:alpha val="43137"/>
                  </a:srgbClr>
                </a:outerShdw>
              </a:effectLst>
            </a:endParaRP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53250" name="Rectangle 2">
            <a:extLst>
              <a:ext uri="{FF2B5EF4-FFF2-40B4-BE49-F238E27FC236}">
                <a16:creationId xmlns:a16="http://schemas.microsoft.com/office/drawing/2014/main" id="{6D74872C-1D47-8469-2B0D-3F40D5554933}"/>
              </a:ext>
            </a:extLst>
          </p:cNvPr>
          <p:cNvSpPr>
            <a:spLocks noGrp="1" noChangeArrowheads="1"/>
          </p:cNvSpPr>
          <p:nvPr>
            <p:ph type="title"/>
          </p:nvPr>
        </p:nvSpPr>
        <p:spPr>
          <a:xfrm>
            <a:off x="685800" y="2362200"/>
            <a:ext cx="7772400" cy="1143000"/>
          </a:xfrm>
        </p:spPr>
        <p:txBody>
          <a:bodyPr/>
          <a:lstStyle/>
          <a:p>
            <a:pPr algn="ctr" eaLnBrk="1" hangingPunct="1">
              <a:defRPr/>
            </a:pPr>
            <a:r>
              <a:rPr lang="en-US" altLang="en-US" i="1" dirty="0">
                <a:solidFill>
                  <a:schemeClr val="bg1">
                    <a:lumMod val="50000"/>
                  </a:schemeClr>
                </a:solidFill>
              </a:rPr>
              <a:t>CLINICAL NOTES</a:t>
            </a: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54274" name="Rectangle 2">
            <a:extLst>
              <a:ext uri="{FF2B5EF4-FFF2-40B4-BE49-F238E27FC236}">
                <a16:creationId xmlns:a16="http://schemas.microsoft.com/office/drawing/2014/main" id="{BC82F7A9-50DA-A02D-C03E-9668C6F4109B}"/>
              </a:ext>
            </a:extLst>
          </p:cNvPr>
          <p:cNvSpPr>
            <a:spLocks noGrp="1" noChangeArrowheads="1"/>
          </p:cNvSpPr>
          <p:nvPr>
            <p:ph type="title"/>
          </p:nvPr>
        </p:nvSpPr>
        <p:spPr>
          <a:xfrm>
            <a:off x="685800" y="228600"/>
            <a:ext cx="7772400" cy="990600"/>
          </a:xfrm>
        </p:spPr>
        <p:txBody>
          <a:bodyPr/>
          <a:lstStyle/>
          <a:p>
            <a:pPr algn="ctr" eaLnBrk="1" hangingPunct="1">
              <a:defRPr/>
            </a:pPr>
            <a:r>
              <a:rPr lang="en-US" altLang="en-US" sz="3600" dirty="0">
                <a:solidFill>
                  <a:schemeClr val="bg1">
                    <a:lumMod val="50000"/>
                  </a:schemeClr>
                </a:solidFill>
              </a:rPr>
              <a:t>Focal Cerebral Lesions</a:t>
            </a:r>
            <a:br>
              <a:rPr lang="en-US" altLang="en-US" sz="3600" dirty="0">
                <a:solidFill>
                  <a:schemeClr val="bg1">
                    <a:lumMod val="50000"/>
                  </a:schemeClr>
                </a:solidFill>
              </a:rPr>
            </a:br>
            <a:r>
              <a:rPr lang="en-US" altLang="en-US" sz="3600" dirty="0">
                <a:solidFill>
                  <a:schemeClr val="bg1">
                    <a:lumMod val="50000"/>
                  </a:schemeClr>
                </a:solidFill>
              </a:rPr>
              <a:t> (vascular or tumor)</a:t>
            </a:r>
          </a:p>
        </p:txBody>
      </p:sp>
      <p:sp>
        <p:nvSpPr>
          <p:cNvPr id="67587" name="Rectangle 3">
            <a:extLst>
              <a:ext uri="{FF2B5EF4-FFF2-40B4-BE49-F238E27FC236}">
                <a16:creationId xmlns:a16="http://schemas.microsoft.com/office/drawing/2014/main" id="{91AF8687-C735-E12D-8A4D-384C566E0A51}"/>
              </a:ext>
            </a:extLst>
          </p:cNvPr>
          <p:cNvSpPr>
            <a:spLocks noGrp="1" noChangeArrowheads="1"/>
          </p:cNvSpPr>
          <p:nvPr>
            <p:ph type="body" idx="1"/>
          </p:nvPr>
        </p:nvSpPr>
        <p:spPr>
          <a:xfrm>
            <a:off x="304800" y="1447800"/>
            <a:ext cx="8610600" cy="4724400"/>
          </a:xfrm>
        </p:spPr>
        <p:txBody>
          <a:bodyPr/>
          <a:lstStyle/>
          <a:p>
            <a:pPr eaLnBrk="1" hangingPunct="1">
              <a:lnSpc>
                <a:spcPct val="90000"/>
              </a:lnSpc>
              <a:buClr>
                <a:schemeClr val="bg1">
                  <a:lumMod val="50000"/>
                </a:schemeClr>
              </a:buClr>
              <a:defRPr/>
            </a:pPr>
            <a:r>
              <a:rPr lang="en-US" sz="2800" dirty="0">
                <a:solidFill>
                  <a:schemeClr val="bg2"/>
                </a:solidFill>
                <a:effectLst/>
              </a:rPr>
              <a:t>Give rise to 3 kinds of symptoms:</a:t>
            </a:r>
            <a:br>
              <a:rPr lang="en-US" sz="2800" dirty="0">
                <a:solidFill>
                  <a:schemeClr val="bg2"/>
                </a:solidFill>
                <a:effectLst/>
              </a:rPr>
            </a:br>
            <a:endParaRPr lang="en-US" sz="2800" dirty="0">
              <a:solidFill>
                <a:schemeClr val="bg2"/>
              </a:solidFill>
              <a:effectLst/>
            </a:endParaRPr>
          </a:p>
          <a:p>
            <a:pPr eaLnBrk="1" hangingPunct="1">
              <a:lnSpc>
                <a:spcPct val="90000"/>
              </a:lnSpc>
              <a:buClr>
                <a:schemeClr val="bg1">
                  <a:lumMod val="50000"/>
                </a:schemeClr>
              </a:buClr>
              <a:buFont typeface="Wingdings" panose="05000000000000000000" pitchFamily="2" charset="2"/>
              <a:buChar char="Ø"/>
              <a:defRPr/>
            </a:pPr>
            <a:r>
              <a:rPr lang="en-US" sz="2800" dirty="0">
                <a:solidFill>
                  <a:schemeClr val="bg2"/>
                </a:solidFill>
                <a:effectLst/>
              </a:rPr>
              <a:t>Partial epileptic seizures, due to repetitive discharges of group of neurons in the cerebral cortex. Patient may show abnormal movements, sudden change in behavior, perception and mood, or may trigger generalized seizures</a:t>
            </a:r>
            <a:br>
              <a:rPr lang="en-US" sz="2800" dirty="0">
                <a:solidFill>
                  <a:schemeClr val="bg2"/>
                </a:solidFill>
                <a:effectLst/>
              </a:rPr>
            </a:br>
            <a:endParaRPr lang="en-US" sz="2800" dirty="0">
              <a:solidFill>
                <a:schemeClr val="bg2"/>
              </a:solidFill>
              <a:effectLst/>
            </a:endParaRPr>
          </a:p>
          <a:p>
            <a:pPr eaLnBrk="1" hangingPunct="1">
              <a:lnSpc>
                <a:spcPct val="90000"/>
              </a:lnSpc>
              <a:buClr>
                <a:schemeClr val="bg1">
                  <a:lumMod val="50000"/>
                </a:schemeClr>
              </a:buClr>
              <a:buFont typeface="Wingdings" panose="05000000000000000000" pitchFamily="2" charset="2"/>
              <a:buChar char="Ø"/>
              <a:defRPr/>
            </a:pPr>
            <a:r>
              <a:rPr lang="en-US" sz="2800" dirty="0">
                <a:solidFill>
                  <a:schemeClr val="bg2"/>
                </a:solidFill>
                <a:effectLst/>
              </a:rPr>
              <a:t>Sensory/motor deficits</a:t>
            </a:r>
            <a:br>
              <a:rPr lang="en-US" sz="2800" dirty="0">
                <a:solidFill>
                  <a:schemeClr val="bg2"/>
                </a:solidFill>
                <a:effectLst/>
              </a:rPr>
            </a:br>
            <a:endParaRPr lang="en-US" sz="2800" dirty="0">
              <a:solidFill>
                <a:schemeClr val="bg2"/>
              </a:solidFill>
              <a:effectLst/>
            </a:endParaRPr>
          </a:p>
          <a:p>
            <a:pPr eaLnBrk="1" hangingPunct="1">
              <a:lnSpc>
                <a:spcPct val="90000"/>
              </a:lnSpc>
              <a:buClr>
                <a:schemeClr val="bg1">
                  <a:lumMod val="50000"/>
                </a:schemeClr>
              </a:buClr>
              <a:buFont typeface="Wingdings" panose="05000000000000000000" pitchFamily="2" charset="2"/>
              <a:buChar char="Ø"/>
              <a:defRPr/>
            </a:pPr>
            <a:r>
              <a:rPr lang="en-US" sz="2800" dirty="0">
                <a:solidFill>
                  <a:schemeClr val="bg2"/>
                </a:solidFill>
                <a:effectLst/>
              </a:rPr>
              <a:t>Psychological deficits (language, memory, perception)  </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graphicFrame>
        <p:nvGraphicFramePr>
          <p:cNvPr id="18434" name="Object 12">
            <a:extLst>
              <a:ext uri="{FF2B5EF4-FFF2-40B4-BE49-F238E27FC236}">
                <a16:creationId xmlns:a16="http://schemas.microsoft.com/office/drawing/2014/main" id="{E0FA0437-DACA-72CD-F2E4-AD54C1234C38}"/>
              </a:ext>
            </a:extLst>
          </p:cNvPr>
          <p:cNvGraphicFramePr>
            <a:graphicFrameLocks noGrp="1" noChangeAspect="1"/>
          </p:cNvGraphicFramePr>
          <p:nvPr>
            <p:ph type="clipArt" sz="half" idx="2"/>
          </p:nvPr>
        </p:nvGraphicFramePr>
        <p:xfrm>
          <a:off x="285750" y="428625"/>
          <a:ext cx="3865563" cy="3214688"/>
        </p:xfrm>
        <a:graphic>
          <a:graphicData uri="http://schemas.openxmlformats.org/presentationml/2006/ole">
            <mc:AlternateContent xmlns:mc="http://schemas.openxmlformats.org/markup-compatibility/2006">
              <mc:Choice xmlns:v="urn:schemas-microsoft-com:vml" Requires="v">
                <p:oleObj name="Photo Editor Photo" r:id="rId2" imgW="4923810" imgH="4095238" progId="">
                  <p:embed/>
                </p:oleObj>
              </mc:Choice>
              <mc:Fallback>
                <p:oleObj name="Photo Editor Photo" r:id="rId2" imgW="4923810" imgH="4095238" progId="">
                  <p:embed/>
                  <p:pic>
                    <p:nvPicPr>
                      <p:cNvPr id="0" name="Object 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5750" y="428625"/>
                        <a:ext cx="3865563" cy="3214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3" name="Rectangle 12">
            <a:extLst>
              <a:ext uri="{FF2B5EF4-FFF2-40B4-BE49-F238E27FC236}">
                <a16:creationId xmlns:a16="http://schemas.microsoft.com/office/drawing/2014/main" id="{D6F90F28-CE9A-8700-ED76-66A81D4A5992}"/>
              </a:ext>
            </a:extLst>
          </p:cNvPr>
          <p:cNvSpPr/>
          <p:nvPr/>
        </p:nvSpPr>
        <p:spPr>
          <a:xfrm>
            <a:off x="785813" y="1643063"/>
            <a:ext cx="2428875" cy="523875"/>
          </a:xfrm>
          <a:prstGeom prst="rect">
            <a:avLst/>
          </a:prstGeom>
          <a:ln>
            <a:solidFill>
              <a:schemeClr val="bg2"/>
            </a:solidFill>
          </a:ln>
        </p:spPr>
        <p:txBody>
          <a:bodyPr>
            <a:spAutoFit/>
          </a:bodyPr>
          <a:lstStyle/>
          <a:p>
            <a:pPr eaLnBrk="1" hangingPunct="1">
              <a:defRPr/>
            </a:pPr>
            <a:r>
              <a:rPr lang="en-US" sz="2800" b="1" dirty="0" err="1">
                <a:solidFill>
                  <a:schemeClr val="bg2"/>
                </a:solidFill>
                <a:effectLst>
                  <a:outerShdw blurRad="38100" dist="38100" dir="2700000" algn="tl">
                    <a:srgbClr val="000000">
                      <a:alpha val="43137"/>
                    </a:srgbClr>
                  </a:outerShdw>
                </a:effectLst>
              </a:rPr>
              <a:t>Superolateral</a:t>
            </a:r>
            <a:r>
              <a:rPr lang="en-US" sz="2800" b="1" dirty="0">
                <a:solidFill>
                  <a:schemeClr val="tx2">
                    <a:lumMod val="60000"/>
                    <a:lumOff val="40000"/>
                  </a:schemeClr>
                </a:solidFill>
                <a:effectLst>
                  <a:outerShdw blurRad="38100" dist="38100" dir="2700000" algn="tl">
                    <a:srgbClr val="000000">
                      <a:alpha val="43137"/>
                    </a:srgbClr>
                  </a:outerShdw>
                </a:effectLst>
              </a:rPr>
              <a:t>     </a:t>
            </a:r>
          </a:p>
        </p:txBody>
      </p:sp>
      <p:pic>
        <p:nvPicPr>
          <p:cNvPr id="18436" name="Picture 13" descr="C:\Documents and Settings\user\My Documents\My Pictures\Picture1cc.jpg">
            <a:extLst>
              <a:ext uri="{FF2B5EF4-FFF2-40B4-BE49-F238E27FC236}">
                <a16:creationId xmlns:a16="http://schemas.microsoft.com/office/drawing/2014/main" id="{1F8531C4-8F17-110A-3F37-F60E0B10697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29063" y="2714625"/>
            <a:ext cx="5029200" cy="3167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Rectangle 13">
            <a:extLst>
              <a:ext uri="{FF2B5EF4-FFF2-40B4-BE49-F238E27FC236}">
                <a16:creationId xmlns:a16="http://schemas.microsoft.com/office/drawing/2014/main" id="{11FF19B8-AE05-A014-F62F-8F32FA371333}"/>
              </a:ext>
            </a:extLst>
          </p:cNvPr>
          <p:cNvSpPr/>
          <p:nvPr/>
        </p:nvSpPr>
        <p:spPr>
          <a:xfrm>
            <a:off x="5929313" y="3357563"/>
            <a:ext cx="1285875" cy="523875"/>
          </a:xfrm>
          <a:prstGeom prst="rect">
            <a:avLst/>
          </a:prstGeom>
          <a:ln>
            <a:solidFill>
              <a:schemeClr val="bg2"/>
            </a:solidFill>
          </a:ln>
        </p:spPr>
        <p:txBody>
          <a:bodyPr>
            <a:spAutoFit/>
          </a:bodyPr>
          <a:lstStyle/>
          <a:p>
            <a:pPr eaLnBrk="1" hangingPunct="1">
              <a:defRPr/>
            </a:pPr>
            <a:r>
              <a:rPr lang="en-US" sz="2800" b="1" dirty="0">
                <a:solidFill>
                  <a:schemeClr val="bg2"/>
                </a:solidFill>
                <a:effectLst>
                  <a:outerShdw blurRad="38100" dist="38100" dir="2700000" algn="tl">
                    <a:srgbClr val="000000">
                      <a:alpha val="43137"/>
                    </a:srgbClr>
                  </a:outerShdw>
                </a:effectLst>
              </a:rPr>
              <a:t>Medial</a:t>
            </a:r>
          </a:p>
        </p:txBody>
      </p:sp>
      <p:sp>
        <p:nvSpPr>
          <p:cNvPr id="15" name="Rectangle 14">
            <a:extLst>
              <a:ext uri="{FF2B5EF4-FFF2-40B4-BE49-F238E27FC236}">
                <a16:creationId xmlns:a16="http://schemas.microsoft.com/office/drawing/2014/main" id="{1459B3BA-E2DB-675C-A842-89D0A2F4271E}"/>
              </a:ext>
            </a:extLst>
          </p:cNvPr>
          <p:cNvSpPr>
            <a:spLocks noChangeArrowheads="1"/>
          </p:cNvSpPr>
          <p:nvPr/>
        </p:nvSpPr>
        <p:spPr bwMode="auto">
          <a:xfrm>
            <a:off x="6000750" y="4786313"/>
            <a:ext cx="1428750" cy="523875"/>
          </a:xfrm>
          <a:prstGeom prst="rect">
            <a:avLst/>
          </a:prstGeom>
          <a:noFill/>
          <a:ln w="9525">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lr>
                <a:schemeClr val="tx2"/>
              </a:buClr>
              <a:buSzPct val="75000"/>
              <a:buFont typeface="Wingdings" panose="05000000000000000000" pitchFamily="2" charset="2"/>
              <a:buChar char="n"/>
              <a:defRPr sz="3200">
                <a:solidFill>
                  <a:schemeClr val="tx1"/>
                </a:solidFill>
                <a:latin typeface="Times New Roman" panose="02020603050405020304" pitchFamily="18" charset="0"/>
                <a:cs typeface="Times New Roman" panose="02020603050405020304" pitchFamily="18" charset="0"/>
              </a:defRPr>
            </a:lvl1pPr>
            <a:lvl2pPr marL="742950" indent="-285750">
              <a:spcBef>
                <a:spcPct val="20000"/>
              </a:spcBef>
              <a:buClr>
                <a:schemeClr val="folHlink"/>
              </a:buClr>
              <a:buSzPct val="60000"/>
              <a:buFont typeface="Wingdings" panose="05000000000000000000" pitchFamily="2" charset="2"/>
              <a:buChar char="u"/>
              <a:defRPr sz="3200">
                <a:solidFill>
                  <a:schemeClr val="tx1"/>
                </a:solidFill>
                <a:latin typeface="Times New Roman" panose="02020603050405020304" pitchFamily="18" charset="0"/>
                <a:cs typeface="Times New Roman" panose="02020603050405020304" pitchFamily="18" charset="0"/>
              </a:defRPr>
            </a:lvl2pPr>
            <a:lvl3pPr marL="1143000" indent="-228600">
              <a:spcBef>
                <a:spcPct val="20000"/>
              </a:spcBef>
              <a:buClr>
                <a:schemeClr val="tx2"/>
              </a:buClr>
              <a:buSzPct val="60000"/>
              <a:buFont typeface="Wingdings" panose="05000000000000000000" pitchFamily="2" charset="2"/>
              <a:buChar char="t"/>
              <a:defRPr sz="3200">
                <a:solidFill>
                  <a:schemeClr val="tx1"/>
                </a:solidFill>
                <a:latin typeface="Times New Roman" panose="02020603050405020304" pitchFamily="18" charset="0"/>
                <a:cs typeface="Times New Roman" panose="02020603050405020304" pitchFamily="18" charset="0"/>
              </a:defRPr>
            </a:lvl3pPr>
            <a:lvl4pPr marL="1600200" indent="-228600">
              <a:spcBef>
                <a:spcPct val="20000"/>
              </a:spcBef>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4pPr>
            <a:lvl5pPr marL="2057400" indent="-228600">
              <a:spcBef>
                <a:spcPct val="20000"/>
              </a:spcBef>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20000"/>
              </a:spcBef>
              <a:spcAft>
                <a:spcPct val="0"/>
              </a:spcAft>
              <a:buClr>
                <a:schemeClr val="tx1"/>
              </a:buClr>
              <a:buSzPct val="100000"/>
              <a:buChar char="–"/>
              <a:defRPr sz="3200">
                <a:solidFill>
                  <a:schemeClr val="tx1"/>
                </a:solidFill>
                <a:latin typeface="Times New Roman" panose="02020603050405020304" pitchFamily="18" charset="0"/>
                <a:cs typeface="Times New Roman" panose="02020603050405020304" pitchFamily="18" charset="0"/>
              </a:defRPr>
            </a:lvl9pPr>
          </a:lstStyle>
          <a:p>
            <a:pPr eaLnBrk="1" hangingPunct="1">
              <a:spcBef>
                <a:spcPct val="0"/>
              </a:spcBef>
              <a:buClrTx/>
              <a:buSzTx/>
              <a:buFontTx/>
              <a:buNone/>
            </a:pPr>
            <a:r>
              <a:rPr lang="en-US" altLang="en-US" sz="2800" b="1">
                <a:solidFill>
                  <a:schemeClr val="bg2"/>
                </a:solidFill>
              </a:rPr>
              <a:t>Inferior</a:t>
            </a:r>
          </a:p>
        </p:txBody>
      </p:sp>
      <p:sp>
        <p:nvSpPr>
          <p:cNvPr id="26" name="TextBox 25">
            <a:extLst>
              <a:ext uri="{FF2B5EF4-FFF2-40B4-BE49-F238E27FC236}">
                <a16:creationId xmlns:a16="http://schemas.microsoft.com/office/drawing/2014/main" id="{F31F1B5F-E932-6B2F-AC01-44AA1913FA0F}"/>
              </a:ext>
            </a:extLst>
          </p:cNvPr>
          <p:cNvSpPr txBox="1"/>
          <p:nvPr/>
        </p:nvSpPr>
        <p:spPr>
          <a:xfrm>
            <a:off x="5572125" y="945355"/>
            <a:ext cx="2286000" cy="769937"/>
          </a:xfrm>
          <a:prstGeom prst="rect">
            <a:avLst/>
          </a:prstGeom>
          <a:noFill/>
        </p:spPr>
        <p:txBody>
          <a:bodyPr>
            <a:spAutoFit/>
          </a:bodyPr>
          <a:lstStyle/>
          <a:p>
            <a:pPr eaLnBrk="1" hangingPunct="1">
              <a:defRPr/>
            </a:pPr>
            <a:r>
              <a:rPr lang="en-US" sz="4400" dirty="0">
                <a:solidFill>
                  <a:schemeClr val="bg1">
                    <a:lumMod val="50000"/>
                  </a:schemeClr>
                </a:solidFill>
                <a:effectLst>
                  <a:outerShdw blurRad="38100" dist="38100" dir="2700000" algn="tl">
                    <a:srgbClr val="000000">
                      <a:alpha val="43137"/>
                    </a:srgbClr>
                  </a:outerShdw>
                </a:effectLst>
              </a:rPr>
              <a:t>Surfaces</a:t>
            </a:r>
          </a:p>
        </p:txBody>
      </p:sp>
      <p:sp>
        <p:nvSpPr>
          <p:cNvPr id="21" name="Freeform 20">
            <a:extLst>
              <a:ext uri="{FF2B5EF4-FFF2-40B4-BE49-F238E27FC236}">
                <a16:creationId xmlns:a16="http://schemas.microsoft.com/office/drawing/2014/main" id="{C8BCE84E-ECA6-3F05-6408-EE7E20523D8C}"/>
              </a:ext>
            </a:extLst>
          </p:cNvPr>
          <p:cNvSpPr>
            <a:spLocks noChangeArrowheads="1"/>
          </p:cNvSpPr>
          <p:nvPr/>
        </p:nvSpPr>
        <p:spPr bwMode="auto">
          <a:xfrm>
            <a:off x="395288" y="860425"/>
            <a:ext cx="3248025" cy="2357438"/>
          </a:xfrm>
          <a:custGeom>
            <a:avLst/>
            <a:gdLst>
              <a:gd name="T0" fmla="*/ 764275 w 3248167"/>
              <a:gd name="T1" fmla="*/ 1951630 h 2357976"/>
              <a:gd name="T2" fmla="*/ 818866 w 3248167"/>
              <a:gd name="T3" fmla="*/ 2074460 h 2357976"/>
              <a:gd name="T4" fmla="*/ 955343 w 3248167"/>
              <a:gd name="T5" fmla="*/ 2197290 h 2357976"/>
              <a:gd name="T6" fmla="*/ 1105469 w 3248167"/>
              <a:gd name="T7" fmla="*/ 2279176 h 2357976"/>
              <a:gd name="T8" fmla="*/ 1419367 w 3248167"/>
              <a:gd name="T9" fmla="*/ 2210937 h 2357976"/>
              <a:gd name="T10" fmla="*/ 1610436 w 3248167"/>
              <a:gd name="T11" fmla="*/ 2142698 h 2357976"/>
              <a:gd name="T12" fmla="*/ 1719618 w 3248167"/>
              <a:gd name="T13" fmla="*/ 2074460 h 2357976"/>
              <a:gd name="T14" fmla="*/ 2183642 w 3248167"/>
              <a:gd name="T15" fmla="*/ 1992573 h 2357976"/>
              <a:gd name="T16" fmla="*/ 2306472 w 3248167"/>
              <a:gd name="T17" fmla="*/ 1924334 h 2357976"/>
              <a:gd name="T18" fmla="*/ 2388358 w 3248167"/>
              <a:gd name="T19" fmla="*/ 1883391 h 2357976"/>
              <a:gd name="T20" fmla="*/ 2470245 w 3248167"/>
              <a:gd name="T21" fmla="*/ 1842448 h 2357976"/>
              <a:gd name="T22" fmla="*/ 2565779 w 3248167"/>
              <a:gd name="T23" fmla="*/ 1774209 h 2357976"/>
              <a:gd name="T24" fmla="*/ 2825087 w 3248167"/>
              <a:gd name="T25" fmla="*/ 1733266 h 2357976"/>
              <a:gd name="T26" fmla="*/ 2947916 w 3248167"/>
              <a:gd name="T27" fmla="*/ 1692322 h 2357976"/>
              <a:gd name="T28" fmla="*/ 3220872 w 3248167"/>
              <a:gd name="T29" fmla="*/ 1555845 h 2357976"/>
              <a:gd name="T30" fmla="*/ 3220872 w 3248167"/>
              <a:gd name="T31" fmla="*/ 1269242 h 2357976"/>
              <a:gd name="T32" fmla="*/ 3220872 w 3248167"/>
              <a:gd name="T33" fmla="*/ 1146412 h 2357976"/>
              <a:gd name="T34" fmla="*/ 3166281 w 3248167"/>
              <a:gd name="T35" fmla="*/ 982639 h 2357976"/>
              <a:gd name="T36" fmla="*/ 3057099 w 3248167"/>
              <a:gd name="T37" fmla="*/ 873457 h 2357976"/>
              <a:gd name="T38" fmla="*/ 2975212 w 3248167"/>
              <a:gd name="T39" fmla="*/ 750627 h 2357976"/>
              <a:gd name="T40" fmla="*/ 2866030 w 3248167"/>
              <a:gd name="T41" fmla="*/ 655092 h 2357976"/>
              <a:gd name="T42" fmla="*/ 2797791 w 3248167"/>
              <a:gd name="T43" fmla="*/ 573206 h 2357976"/>
              <a:gd name="T44" fmla="*/ 2715905 w 3248167"/>
              <a:gd name="T45" fmla="*/ 450376 h 2357976"/>
              <a:gd name="T46" fmla="*/ 2606722 w 3248167"/>
              <a:gd name="T47" fmla="*/ 354842 h 2357976"/>
              <a:gd name="T48" fmla="*/ 2442949 w 3248167"/>
              <a:gd name="T49" fmla="*/ 245660 h 2357976"/>
              <a:gd name="T50" fmla="*/ 2361063 w 3248167"/>
              <a:gd name="T51" fmla="*/ 204716 h 2357976"/>
              <a:gd name="T52" fmla="*/ 2238233 w 3248167"/>
              <a:gd name="T53" fmla="*/ 150125 h 2357976"/>
              <a:gd name="T54" fmla="*/ 2060812 w 3248167"/>
              <a:gd name="T55" fmla="*/ 81887 h 2357976"/>
              <a:gd name="T56" fmla="*/ 1897039 w 3248167"/>
              <a:gd name="T57" fmla="*/ 0 h 2357976"/>
              <a:gd name="T58" fmla="*/ 1105469 w 3248167"/>
              <a:gd name="T59" fmla="*/ 27295 h 2357976"/>
              <a:gd name="T60" fmla="*/ 1009934 w 3248167"/>
              <a:gd name="T61" fmla="*/ 95534 h 2357976"/>
              <a:gd name="T62" fmla="*/ 832514 w 3248167"/>
              <a:gd name="T63" fmla="*/ 150125 h 2357976"/>
              <a:gd name="T64" fmla="*/ 641445 w 3248167"/>
              <a:gd name="T65" fmla="*/ 232012 h 2357976"/>
              <a:gd name="T66" fmla="*/ 545911 w 3248167"/>
              <a:gd name="T67" fmla="*/ 341194 h 2357976"/>
              <a:gd name="T68" fmla="*/ 491319 w 3248167"/>
              <a:gd name="T69" fmla="*/ 436728 h 2357976"/>
              <a:gd name="T70" fmla="*/ 395785 w 3248167"/>
              <a:gd name="T71" fmla="*/ 504967 h 2357976"/>
              <a:gd name="T72" fmla="*/ 218364 w 3248167"/>
              <a:gd name="T73" fmla="*/ 655092 h 2357976"/>
              <a:gd name="T74" fmla="*/ 81887 w 3248167"/>
              <a:gd name="T75" fmla="*/ 777922 h 2357976"/>
              <a:gd name="T76" fmla="*/ 0 w 3248167"/>
              <a:gd name="T77" fmla="*/ 968991 h 2357976"/>
              <a:gd name="T78" fmla="*/ 27296 w 3248167"/>
              <a:gd name="T79" fmla="*/ 1337481 h 2357976"/>
              <a:gd name="T80" fmla="*/ 109182 w 3248167"/>
              <a:gd name="T81" fmla="*/ 1678675 h 2357976"/>
              <a:gd name="T82" fmla="*/ 177421 w 3248167"/>
              <a:gd name="T83" fmla="*/ 1787857 h 2357976"/>
              <a:gd name="T84" fmla="*/ 272955 w 3248167"/>
              <a:gd name="T85" fmla="*/ 1869743 h 2357976"/>
              <a:gd name="T86" fmla="*/ 518615 w 3248167"/>
              <a:gd name="T87" fmla="*/ 1937982 h 2357976"/>
              <a:gd name="T88" fmla="*/ 682388 w 3248167"/>
              <a:gd name="T89" fmla="*/ 1883391 h 2357976"/>
              <a:gd name="T90" fmla="*/ 0 w 3248167"/>
              <a:gd name="T91" fmla="*/ 0 h 2357976"/>
              <a:gd name="T92" fmla="*/ 3248167 w 3248167"/>
              <a:gd name="T93" fmla="*/ 2357976 h 23579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T90" t="T91" r="T92" b="T93"/>
            <a:pathLst>
              <a:path w="3248167" h="2357976">
                <a:moveTo>
                  <a:pt x="750627" y="1910687"/>
                </a:moveTo>
                <a:cubicBezTo>
                  <a:pt x="755176" y="1924335"/>
                  <a:pt x="761702" y="1937476"/>
                  <a:pt x="764275" y="1951630"/>
                </a:cubicBezTo>
                <a:cubicBezTo>
                  <a:pt x="770836" y="1987716"/>
                  <a:pt x="763026" y="2027296"/>
                  <a:pt x="777922" y="2060812"/>
                </a:cubicBezTo>
                <a:cubicBezTo>
                  <a:pt x="783765" y="2073958"/>
                  <a:pt x="805218" y="2069911"/>
                  <a:pt x="818866" y="2074460"/>
                </a:cubicBezTo>
                <a:cubicBezTo>
                  <a:pt x="831575" y="2138002"/>
                  <a:pt x="816152" y="2144525"/>
                  <a:pt x="873457" y="2169994"/>
                </a:cubicBezTo>
                <a:cubicBezTo>
                  <a:pt x="899749" y="2181680"/>
                  <a:pt x="955343" y="2197290"/>
                  <a:pt x="955343" y="2197290"/>
                </a:cubicBezTo>
                <a:cubicBezTo>
                  <a:pt x="998599" y="2262172"/>
                  <a:pt x="967078" y="2233046"/>
                  <a:pt x="1064525" y="2265528"/>
                </a:cubicBezTo>
                <a:lnTo>
                  <a:pt x="1105469" y="2279176"/>
                </a:lnTo>
                <a:cubicBezTo>
                  <a:pt x="1199472" y="2341847"/>
                  <a:pt x="1205924" y="2357976"/>
                  <a:pt x="1392072" y="2292824"/>
                </a:cubicBezTo>
                <a:cubicBezTo>
                  <a:pt x="1419229" y="2283319"/>
                  <a:pt x="1395427" y="2226896"/>
                  <a:pt x="1419367" y="2210937"/>
                </a:cubicBezTo>
                <a:cubicBezTo>
                  <a:pt x="1433015" y="2201839"/>
                  <a:pt x="1445322" y="2190304"/>
                  <a:pt x="1460311" y="2183642"/>
                </a:cubicBezTo>
                <a:cubicBezTo>
                  <a:pt x="1547650" y="2144825"/>
                  <a:pt x="1527330" y="2165363"/>
                  <a:pt x="1610436" y="2142698"/>
                </a:cubicBezTo>
                <a:cubicBezTo>
                  <a:pt x="1638194" y="2135128"/>
                  <a:pt x="1692322" y="2115403"/>
                  <a:pt x="1692322" y="2115403"/>
                </a:cubicBezTo>
                <a:cubicBezTo>
                  <a:pt x="1701421" y="2101755"/>
                  <a:pt x="1707274" y="2085261"/>
                  <a:pt x="1719618" y="2074460"/>
                </a:cubicBezTo>
                <a:cubicBezTo>
                  <a:pt x="1735579" y="2060494"/>
                  <a:pt x="1804543" y="2008929"/>
                  <a:pt x="1842448" y="2006221"/>
                </a:cubicBezTo>
                <a:cubicBezTo>
                  <a:pt x="1955981" y="1998111"/>
                  <a:pt x="2069911" y="1997122"/>
                  <a:pt x="2183642" y="1992573"/>
                </a:cubicBezTo>
                <a:cubicBezTo>
                  <a:pt x="2210937" y="1974376"/>
                  <a:pt x="2234406" y="1948356"/>
                  <a:pt x="2265528" y="1937982"/>
                </a:cubicBezTo>
                <a:cubicBezTo>
                  <a:pt x="2279176" y="1933433"/>
                  <a:pt x="2293605" y="1930768"/>
                  <a:pt x="2306472" y="1924334"/>
                </a:cubicBezTo>
                <a:cubicBezTo>
                  <a:pt x="2321143" y="1916999"/>
                  <a:pt x="2332744" y="1904374"/>
                  <a:pt x="2347415" y="1897039"/>
                </a:cubicBezTo>
                <a:cubicBezTo>
                  <a:pt x="2360282" y="1890605"/>
                  <a:pt x="2375491" y="1889825"/>
                  <a:pt x="2388358" y="1883391"/>
                </a:cubicBezTo>
                <a:cubicBezTo>
                  <a:pt x="2403029" y="1876055"/>
                  <a:pt x="2414631" y="1863431"/>
                  <a:pt x="2429302" y="1856095"/>
                </a:cubicBezTo>
                <a:cubicBezTo>
                  <a:pt x="2442169" y="1849662"/>
                  <a:pt x="2457022" y="1848115"/>
                  <a:pt x="2470245" y="1842448"/>
                </a:cubicBezTo>
                <a:cubicBezTo>
                  <a:pt x="2488945" y="1834434"/>
                  <a:pt x="2508281" y="1826977"/>
                  <a:pt x="2524836" y="1815152"/>
                </a:cubicBezTo>
                <a:cubicBezTo>
                  <a:pt x="2540542" y="1803934"/>
                  <a:pt x="2547221" y="1779511"/>
                  <a:pt x="2565779" y="1774209"/>
                </a:cubicBezTo>
                <a:cubicBezTo>
                  <a:pt x="2614094" y="1760405"/>
                  <a:pt x="2665863" y="1765110"/>
                  <a:pt x="2715905" y="1760561"/>
                </a:cubicBezTo>
                <a:cubicBezTo>
                  <a:pt x="2840136" y="1719150"/>
                  <a:pt x="2643928" y="1782673"/>
                  <a:pt x="2825087" y="1733266"/>
                </a:cubicBezTo>
                <a:cubicBezTo>
                  <a:pt x="2852845" y="1725696"/>
                  <a:pt x="2879678" y="1715069"/>
                  <a:pt x="2906973" y="1705970"/>
                </a:cubicBezTo>
                <a:cubicBezTo>
                  <a:pt x="2920621" y="1701421"/>
                  <a:pt x="2933572" y="1693425"/>
                  <a:pt x="2947916" y="1692322"/>
                </a:cubicBezTo>
                <a:lnTo>
                  <a:pt x="3125337" y="1678675"/>
                </a:lnTo>
                <a:cubicBezTo>
                  <a:pt x="3190634" y="1580729"/>
                  <a:pt x="3156731" y="1619985"/>
                  <a:pt x="3220872" y="1555845"/>
                </a:cubicBezTo>
                <a:cubicBezTo>
                  <a:pt x="3227306" y="1536541"/>
                  <a:pt x="3248167" y="1477442"/>
                  <a:pt x="3248167" y="1460310"/>
                </a:cubicBezTo>
                <a:cubicBezTo>
                  <a:pt x="3248167" y="1441865"/>
                  <a:pt x="3239242" y="1312106"/>
                  <a:pt x="3220872" y="1269242"/>
                </a:cubicBezTo>
                <a:cubicBezTo>
                  <a:pt x="3214411" y="1254165"/>
                  <a:pt x="3202675" y="1241946"/>
                  <a:pt x="3193576" y="1228298"/>
                </a:cubicBezTo>
                <a:cubicBezTo>
                  <a:pt x="3202675" y="1201003"/>
                  <a:pt x="3229971" y="1173707"/>
                  <a:pt x="3220872" y="1146412"/>
                </a:cubicBezTo>
                <a:lnTo>
                  <a:pt x="3179928" y="1023582"/>
                </a:lnTo>
                <a:cubicBezTo>
                  <a:pt x="3175379" y="1009934"/>
                  <a:pt x="3177790" y="991271"/>
                  <a:pt x="3166281" y="982639"/>
                </a:cubicBezTo>
                <a:lnTo>
                  <a:pt x="3111690" y="941695"/>
                </a:lnTo>
                <a:cubicBezTo>
                  <a:pt x="3077385" y="838781"/>
                  <a:pt x="3127651" y="961647"/>
                  <a:pt x="3057099" y="873457"/>
                </a:cubicBezTo>
                <a:cubicBezTo>
                  <a:pt x="3048112" y="862223"/>
                  <a:pt x="3049885" y="845380"/>
                  <a:pt x="3043451" y="832513"/>
                </a:cubicBezTo>
                <a:cubicBezTo>
                  <a:pt x="3018039" y="781689"/>
                  <a:pt x="3012939" y="795899"/>
                  <a:pt x="2975212" y="750627"/>
                </a:cubicBezTo>
                <a:cubicBezTo>
                  <a:pt x="2964711" y="738026"/>
                  <a:pt x="2960260" y="720485"/>
                  <a:pt x="2947916" y="709684"/>
                </a:cubicBezTo>
                <a:cubicBezTo>
                  <a:pt x="2923228" y="688082"/>
                  <a:pt x="2866030" y="655092"/>
                  <a:pt x="2866030" y="655092"/>
                </a:cubicBezTo>
                <a:cubicBezTo>
                  <a:pt x="2856931" y="641444"/>
                  <a:pt x="2849235" y="626750"/>
                  <a:pt x="2838734" y="614149"/>
                </a:cubicBezTo>
                <a:cubicBezTo>
                  <a:pt x="2826378" y="599322"/>
                  <a:pt x="2808497" y="589265"/>
                  <a:pt x="2797791" y="573206"/>
                </a:cubicBezTo>
                <a:cubicBezTo>
                  <a:pt x="2789811" y="561236"/>
                  <a:pt x="2790577" y="545130"/>
                  <a:pt x="2784143" y="532263"/>
                </a:cubicBezTo>
                <a:cubicBezTo>
                  <a:pt x="2768806" y="501588"/>
                  <a:pt x="2741778" y="471937"/>
                  <a:pt x="2715905" y="450376"/>
                </a:cubicBezTo>
                <a:cubicBezTo>
                  <a:pt x="2703304" y="439875"/>
                  <a:pt x="2688609" y="432179"/>
                  <a:pt x="2674961" y="423081"/>
                </a:cubicBezTo>
                <a:cubicBezTo>
                  <a:pt x="2624919" y="348015"/>
                  <a:pt x="2674963" y="411709"/>
                  <a:pt x="2606722" y="354842"/>
                </a:cubicBezTo>
                <a:cubicBezTo>
                  <a:pt x="2538566" y="298046"/>
                  <a:pt x="2596791" y="324235"/>
                  <a:pt x="2524836" y="300251"/>
                </a:cubicBezTo>
                <a:lnTo>
                  <a:pt x="2442949" y="245660"/>
                </a:lnTo>
                <a:cubicBezTo>
                  <a:pt x="2429301" y="236561"/>
                  <a:pt x="2417567" y="223551"/>
                  <a:pt x="2402006" y="218364"/>
                </a:cubicBezTo>
                <a:cubicBezTo>
                  <a:pt x="2388358" y="213815"/>
                  <a:pt x="2373930" y="211150"/>
                  <a:pt x="2361063" y="204716"/>
                </a:cubicBezTo>
                <a:cubicBezTo>
                  <a:pt x="2346392" y="197381"/>
                  <a:pt x="2335108" y="184083"/>
                  <a:pt x="2320119" y="177421"/>
                </a:cubicBezTo>
                <a:cubicBezTo>
                  <a:pt x="2293827" y="165736"/>
                  <a:pt x="2263967" y="162992"/>
                  <a:pt x="2238233" y="150125"/>
                </a:cubicBezTo>
                <a:cubicBezTo>
                  <a:pt x="2157910" y="109964"/>
                  <a:pt x="2202939" y="129262"/>
                  <a:pt x="2101755" y="95534"/>
                </a:cubicBezTo>
                <a:lnTo>
                  <a:pt x="2060812" y="81887"/>
                </a:lnTo>
                <a:cubicBezTo>
                  <a:pt x="2033516" y="63690"/>
                  <a:pt x="2010047" y="37669"/>
                  <a:pt x="1978925" y="27295"/>
                </a:cubicBezTo>
                <a:lnTo>
                  <a:pt x="1897039" y="0"/>
                </a:lnTo>
                <a:lnTo>
                  <a:pt x="1146412" y="13648"/>
                </a:lnTo>
                <a:cubicBezTo>
                  <a:pt x="1132035" y="14144"/>
                  <a:pt x="1117959" y="20158"/>
                  <a:pt x="1105469" y="27295"/>
                </a:cubicBezTo>
                <a:cubicBezTo>
                  <a:pt x="1085720" y="38580"/>
                  <a:pt x="1069388" y="55018"/>
                  <a:pt x="1050878" y="68239"/>
                </a:cubicBezTo>
                <a:cubicBezTo>
                  <a:pt x="1037531" y="77773"/>
                  <a:pt x="1023582" y="86436"/>
                  <a:pt x="1009934" y="95534"/>
                </a:cubicBezTo>
                <a:cubicBezTo>
                  <a:pt x="1005385" y="109182"/>
                  <a:pt x="1010037" y="132247"/>
                  <a:pt x="996287" y="136478"/>
                </a:cubicBezTo>
                <a:cubicBezTo>
                  <a:pt x="943929" y="152588"/>
                  <a:pt x="886814" y="142885"/>
                  <a:pt x="832514" y="150125"/>
                </a:cubicBezTo>
                <a:cubicBezTo>
                  <a:pt x="818254" y="152026"/>
                  <a:pt x="805218" y="159224"/>
                  <a:pt x="791570" y="163773"/>
                </a:cubicBezTo>
                <a:cubicBezTo>
                  <a:pt x="690383" y="231231"/>
                  <a:pt x="741852" y="211930"/>
                  <a:pt x="641445" y="232012"/>
                </a:cubicBezTo>
                <a:cubicBezTo>
                  <a:pt x="627797" y="241110"/>
                  <a:pt x="611303" y="246963"/>
                  <a:pt x="600502" y="259307"/>
                </a:cubicBezTo>
                <a:cubicBezTo>
                  <a:pt x="578900" y="283995"/>
                  <a:pt x="573207" y="322997"/>
                  <a:pt x="545911" y="341194"/>
                </a:cubicBezTo>
                <a:lnTo>
                  <a:pt x="504967" y="368490"/>
                </a:lnTo>
                <a:cubicBezTo>
                  <a:pt x="500418" y="391236"/>
                  <a:pt x="496945" y="414224"/>
                  <a:pt x="491319" y="436728"/>
                </a:cubicBezTo>
                <a:cubicBezTo>
                  <a:pt x="487830" y="450685"/>
                  <a:pt x="489378" y="469310"/>
                  <a:pt x="477672" y="477672"/>
                </a:cubicBezTo>
                <a:cubicBezTo>
                  <a:pt x="454259" y="494396"/>
                  <a:pt x="419725" y="489007"/>
                  <a:pt x="395785" y="504967"/>
                </a:cubicBezTo>
                <a:cubicBezTo>
                  <a:pt x="301929" y="567538"/>
                  <a:pt x="345021" y="549184"/>
                  <a:pt x="272955" y="573206"/>
                </a:cubicBezTo>
                <a:cubicBezTo>
                  <a:pt x="254758" y="600501"/>
                  <a:pt x="228738" y="623970"/>
                  <a:pt x="218364" y="655092"/>
                </a:cubicBezTo>
                <a:cubicBezTo>
                  <a:pt x="209266" y="682388"/>
                  <a:pt x="215009" y="721019"/>
                  <a:pt x="191069" y="736979"/>
                </a:cubicBezTo>
                <a:cubicBezTo>
                  <a:pt x="130824" y="777142"/>
                  <a:pt x="166209" y="761058"/>
                  <a:pt x="81887" y="777922"/>
                </a:cubicBezTo>
                <a:cubicBezTo>
                  <a:pt x="41229" y="838910"/>
                  <a:pt x="28061" y="843101"/>
                  <a:pt x="13648" y="900752"/>
                </a:cubicBezTo>
                <a:cubicBezTo>
                  <a:pt x="8022" y="923256"/>
                  <a:pt x="4549" y="946245"/>
                  <a:pt x="0" y="968991"/>
                </a:cubicBezTo>
                <a:cubicBezTo>
                  <a:pt x="4549" y="1069075"/>
                  <a:pt x="6247" y="1169329"/>
                  <a:pt x="13648" y="1269242"/>
                </a:cubicBezTo>
                <a:cubicBezTo>
                  <a:pt x="15362" y="1292375"/>
                  <a:pt x="24734" y="1314426"/>
                  <a:pt x="27296" y="1337481"/>
                </a:cubicBezTo>
                <a:cubicBezTo>
                  <a:pt x="53720" y="1575296"/>
                  <a:pt x="17059" y="1443249"/>
                  <a:pt x="68239" y="1596788"/>
                </a:cubicBezTo>
                <a:cubicBezTo>
                  <a:pt x="118011" y="1746102"/>
                  <a:pt x="38633" y="1519940"/>
                  <a:pt x="109182" y="1678675"/>
                </a:cubicBezTo>
                <a:cubicBezTo>
                  <a:pt x="120867" y="1704967"/>
                  <a:pt x="112539" y="1744601"/>
                  <a:pt x="136478" y="1760561"/>
                </a:cubicBezTo>
                <a:cubicBezTo>
                  <a:pt x="150126" y="1769660"/>
                  <a:pt x="162432" y="1781195"/>
                  <a:pt x="177421" y="1787857"/>
                </a:cubicBezTo>
                <a:cubicBezTo>
                  <a:pt x="203713" y="1799542"/>
                  <a:pt x="259308" y="1815152"/>
                  <a:pt x="259308" y="1815152"/>
                </a:cubicBezTo>
                <a:cubicBezTo>
                  <a:pt x="263857" y="1833349"/>
                  <a:pt x="262551" y="1854136"/>
                  <a:pt x="272955" y="1869743"/>
                </a:cubicBezTo>
                <a:cubicBezTo>
                  <a:pt x="282054" y="1883391"/>
                  <a:pt x="298910" y="1890377"/>
                  <a:pt x="313899" y="1897039"/>
                </a:cubicBezTo>
                <a:cubicBezTo>
                  <a:pt x="394542" y="1932880"/>
                  <a:pt x="424925" y="1927572"/>
                  <a:pt x="518615" y="1937982"/>
                </a:cubicBezTo>
                <a:cubicBezTo>
                  <a:pt x="568657" y="1933433"/>
                  <a:pt x="621071" y="1940224"/>
                  <a:pt x="668740" y="1924334"/>
                </a:cubicBezTo>
                <a:cubicBezTo>
                  <a:pt x="682388" y="1919785"/>
                  <a:pt x="673756" y="1894900"/>
                  <a:pt x="682388" y="1883391"/>
                </a:cubicBezTo>
                <a:cubicBezTo>
                  <a:pt x="688492" y="1875253"/>
                  <a:pt x="700585" y="1874292"/>
                  <a:pt x="709684" y="1869743"/>
                </a:cubicBezTo>
              </a:path>
            </a:pathLst>
          </a:custGeom>
          <a:noFill/>
          <a:ln w="38100" algn="ctr">
            <a:solidFill>
              <a:srgbClr val="FF3300"/>
            </a:solidFill>
            <a:round/>
            <a:headEnd/>
            <a:tailEnd/>
          </a:ln>
          <a:extLst>
            <a:ext uri="{909E8E84-426E-40DD-AFC4-6F175D3DCCD1}">
              <a14:hiddenFill xmlns:a14="http://schemas.microsoft.com/office/drawing/2010/main">
                <a:solidFill>
                  <a:srgbClr val="FFFFFF"/>
                </a:solidFill>
              </a14:hiddenFill>
            </a:ext>
          </a:extLst>
        </p:spPr>
        <p:txBody>
          <a:bodyPr wrap="none"/>
          <a:lstStyle/>
          <a:p>
            <a:endParaRPr lang="en-GB"/>
          </a:p>
        </p:txBody>
      </p:sp>
      <p:sp>
        <p:nvSpPr>
          <p:cNvPr id="23" name="Freeform 22">
            <a:extLst>
              <a:ext uri="{FF2B5EF4-FFF2-40B4-BE49-F238E27FC236}">
                <a16:creationId xmlns:a16="http://schemas.microsoft.com/office/drawing/2014/main" id="{61EE7A51-B943-9D25-1E47-10F3E7BC463A}"/>
              </a:ext>
            </a:extLst>
          </p:cNvPr>
          <p:cNvSpPr>
            <a:spLocks noChangeArrowheads="1"/>
          </p:cNvSpPr>
          <p:nvPr/>
        </p:nvSpPr>
        <p:spPr bwMode="auto">
          <a:xfrm>
            <a:off x="4484688" y="2947988"/>
            <a:ext cx="3729037" cy="2087562"/>
          </a:xfrm>
          <a:custGeom>
            <a:avLst/>
            <a:gdLst>
              <a:gd name="T0" fmla="*/ 1069979 w 3728714"/>
              <a:gd name="T1" fmla="*/ 2006611 h 2088498"/>
              <a:gd name="T2" fmla="*/ 906206 w 3728714"/>
              <a:gd name="T3" fmla="*/ 2088498 h 2088498"/>
              <a:gd name="T4" fmla="*/ 346647 w 3728714"/>
              <a:gd name="T5" fmla="*/ 2020259 h 2088498"/>
              <a:gd name="T6" fmla="*/ 278409 w 3728714"/>
              <a:gd name="T7" fmla="*/ 1952020 h 2088498"/>
              <a:gd name="T8" fmla="*/ 210170 w 3728714"/>
              <a:gd name="T9" fmla="*/ 1829190 h 2088498"/>
              <a:gd name="T10" fmla="*/ 169227 w 3728714"/>
              <a:gd name="T11" fmla="*/ 1747304 h 2088498"/>
              <a:gd name="T12" fmla="*/ 114636 w 3728714"/>
              <a:gd name="T13" fmla="*/ 1556235 h 2088498"/>
              <a:gd name="T14" fmla="*/ 141931 w 3728714"/>
              <a:gd name="T15" fmla="*/ 1119507 h 2088498"/>
              <a:gd name="T16" fmla="*/ 223818 w 3728714"/>
              <a:gd name="T17" fmla="*/ 942086 h 2088498"/>
              <a:gd name="T18" fmla="*/ 278409 w 3728714"/>
              <a:gd name="T19" fmla="*/ 819256 h 2088498"/>
              <a:gd name="T20" fmla="*/ 360295 w 3728714"/>
              <a:gd name="T21" fmla="*/ 737370 h 2088498"/>
              <a:gd name="T22" fmla="*/ 455830 w 3728714"/>
              <a:gd name="T23" fmla="*/ 628187 h 2088498"/>
              <a:gd name="T24" fmla="*/ 633250 w 3728714"/>
              <a:gd name="T25" fmla="*/ 491710 h 2088498"/>
              <a:gd name="T26" fmla="*/ 837967 w 3728714"/>
              <a:gd name="T27" fmla="*/ 355232 h 2088498"/>
              <a:gd name="T28" fmla="*/ 1165513 w 3728714"/>
              <a:gd name="T29" fmla="*/ 246050 h 2088498"/>
              <a:gd name="T30" fmla="*/ 1397525 w 3728714"/>
              <a:gd name="T31" fmla="*/ 164164 h 2088498"/>
              <a:gd name="T32" fmla="*/ 2052618 w 3728714"/>
              <a:gd name="T33" fmla="*/ 82277 h 2088498"/>
              <a:gd name="T34" fmla="*/ 2380164 w 3728714"/>
              <a:gd name="T35" fmla="*/ 109573 h 2088498"/>
              <a:gd name="T36" fmla="*/ 2707710 w 3728714"/>
              <a:gd name="T37" fmla="*/ 164164 h 2088498"/>
              <a:gd name="T38" fmla="*/ 2803244 w 3728714"/>
              <a:gd name="T39" fmla="*/ 232402 h 2088498"/>
              <a:gd name="T40" fmla="*/ 2994313 w 3728714"/>
              <a:gd name="T41" fmla="*/ 286993 h 2088498"/>
              <a:gd name="T42" fmla="*/ 3171734 w 3728714"/>
              <a:gd name="T43" fmla="*/ 355232 h 2088498"/>
              <a:gd name="T44" fmla="*/ 3280916 w 3728714"/>
              <a:gd name="T45" fmla="*/ 532653 h 2088498"/>
              <a:gd name="T46" fmla="*/ 3335507 w 3728714"/>
              <a:gd name="T47" fmla="*/ 587244 h 2088498"/>
              <a:gd name="T48" fmla="*/ 3417394 w 3728714"/>
              <a:gd name="T49" fmla="*/ 751017 h 2088498"/>
              <a:gd name="T50" fmla="*/ 3444689 w 3728714"/>
              <a:gd name="T51" fmla="*/ 846552 h 2088498"/>
              <a:gd name="T52" fmla="*/ 3540224 w 3728714"/>
              <a:gd name="T53" fmla="*/ 942086 h 2088498"/>
              <a:gd name="T54" fmla="*/ 3581167 w 3728714"/>
              <a:gd name="T55" fmla="*/ 1078564 h 2088498"/>
              <a:gd name="T56" fmla="*/ 3622110 w 3728714"/>
              <a:gd name="T57" fmla="*/ 1283280 h 2088498"/>
              <a:gd name="T58" fmla="*/ 3663053 w 3728714"/>
              <a:gd name="T59" fmla="*/ 1378814 h 2088498"/>
              <a:gd name="T60" fmla="*/ 3703997 w 3728714"/>
              <a:gd name="T61" fmla="*/ 1556235 h 2088498"/>
              <a:gd name="T62" fmla="*/ 3703997 w 3728714"/>
              <a:gd name="T63" fmla="*/ 1747304 h 2088498"/>
              <a:gd name="T64" fmla="*/ 3035256 w 3728714"/>
              <a:gd name="T65" fmla="*/ 1706361 h 2088498"/>
              <a:gd name="T66" fmla="*/ 2898779 w 3728714"/>
              <a:gd name="T67" fmla="*/ 1679065 h 2088498"/>
              <a:gd name="T68" fmla="*/ 2584880 w 3728714"/>
              <a:gd name="T69" fmla="*/ 1638122 h 2088498"/>
              <a:gd name="T70" fmla="*/ 2311925 w 3728714"/>
              <a:gd name="T71" fmla="*/ 1638122 h 2088498"/>
              <a:gd name="T72" fmla="*/ 2257334 w 3728714"/>
              <a:gd name="T73" fmla="*/ 1351519 h 2088498"/>
              <a:gd name="T74" fmla="*/ 2175447 w 3728714"/>
              <a:gd name="T75" fmla="*/ 1242337 h 2088498"/>
              <a:gd name="T76" fmla="*/ 1984379 w 3728714"/>
              <a:gd name="T77" fmla="*/ 1119507 h 2088498"/>
              <a:gd name="T78" fmla="*/ 1902492 w 3728714"/>
              <a:gd name="T79" fmla="*/ 1092211 h 2088498"/>
              <a:gd name="T80" fmla="*/ 1411173 w 3728714"/>
              <a:gd name="T81" fmla="*/ 1119507 h 2088498"/>
              <a:gd name="T82" fmla="*/ 1356582 w 3728714"/>
              <a:gd name="T83" fmla="*/ 1255984 h 2088498"/>
              <a:gd name="T84" fmla="*/ 1356582 w 3728714"/>
              <a:gd name="T85" fmla="*/ 1406110 h 2088498"/>
              <a:gd name="T86" fmla="*/ 1329286 w 3728714"/>
              <a:gd name="T87" fmla="*/ 1720008 h 2088498"/>
              <a:gd name="T88" fmla="*/ 1301991 w 3728714"/>
              <a:gd name="T89" fmla="*/ 1842838 h 2088498"/>
              <a:gd name="T90" fmla="*/ 1247400 w 3728714"/>
              <a:gd name="T91" fmla="*/ 1897429 h 2088498"/>
              <a:gd name="T92" fmla="*/ 1165513 w 3728714"/>
              <a:gd name="T93" fmla="*/ 1992964 h 2088498"/>
              <a:gd name="T94" fmla="*/ 0 w 3728714"/>
              <a:gd name="T95" fmla="*/ 0 h 2088498"/>
              <a:gd name="T96" fmla="*/ 3728714 w 3728714"/>
              <a:gd name="T97" fmla="*/ 2088498 h 2088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T94" t="T95" r="T96" b="T97"/>
            <a:pathLst>
              <a:path w="3728714" h="2088498">
                <a:moveTo>
                  <a:pt x="1192809" y="1979316"/>
                </a:moveTo>
                <a:cubicBezTo>
                  <a:pt x="1170597" y="1983018"/>
                  <a:pt x="1098774" y="1990614"/>
                  <a:pt x="1069979" y="2006611"/>
                </a:cubicBezTo>
                <a:cubicBezTo>
                  <a:pt x="1041302" y="2022542"/>
                  <a:pt x="1019214" y="2050828"/>
                  <a:pt x="988092" y="2061202"/>
                </a:cubicBezTo>
                <a:lnTo>
                  <a:pt x="906206" y="2088498"/>
                </a:lnTo>
                <a:lnTo>
                  <a:pt x="387591" y="2074850"/>
                </a:lnTo>
                <a:cubicBezTo>
                  <a:pt x="365012" y="2072096"/>
                  <a:pt x="362731" y="2036343"/>
                  <a:pt x="346647" y="2020259"/>
                </a:cubicBezTo>
                <a:cubicBezTo>
                  <a:pt x="335049" y="2008661"/>
                  <a:pt x="319352" y="2002062"/>
                  <a:pt x="305704" y="1992964"/>
                </a:cubicBezTo>
                <a:cubicBezTo>
                  <a:pt x="296606" y="1979316"/>
                  <a:pt x="285744" y="1966691"/>
                  <a:pt x="278409" y="1952020"/>
                </a:cubicBezTo>
                <a:cubicBezTo>
                  <a:pt x="271975" y="1939153"/>
                  <a:pt x="271747" y="1923653"/>
                  <a:pt x="264761" y="1911077"/>
                </a:cubicBezTo>
                <a:cubicBezTo>
                  <a:pt x="248829" y="1882400"/>
                  <a:pt x="228367" y="1856486"/>
                  <a:pt x="210170" y="1829190"/>
                </a:cubicBezTo>
                <a:cubicBezTo>
                  <a:pt x="202190" y="1817220"/>
                  <a:pt x="202956" y="1801114"/>
                  <a:pt x="196522" y="1788247"/>
                </a:cubicBezTo>
                <a:cubicBezTo>
                  <a:pt x="189187" y="1773576"/>
                  <a:pt x="175889" y="1762293"/>
                  <a:pt x="169227" y="1747304"/>
                </a:cubicBezTo>
                <a:cubicBezTo>
                  <a:pt x="157542" y="1721012"/>
                  <a:pt x="147574" y="1693630"/>
                  <a:pt x="141931" y="1665417"/>
                </a:cubicBezTo>
                <a:cubicBezTo>
                  <a:pt x="136741" y="1639469"/>
                  <a:pt x="128623" y="1584209"/>
                  <a:pt x="114636" y="1556235"/>
                </a:cubicBezTo>
                <a:cubicBezTo>
                  <a:pt x="107301" y="1541564"/>
                  <a:pt x="96439" y="1528940"/>
                  <a:pt x="87340" y="1515292"/>
                </a:cubicBezTo>
                <a:cubicBezTo>
                  <a:pt x="91979" y="1390049"/>
                  <a:pt x="0" y="1180334"/>
                  <a:pt x="141931" y="1119507"/>
                </a:cubicBezTo>
                <a:cubicBezTo>
                  <a:pt x="159171" y="1112118"/>
                  <a:pt x="178325" y="1110408"/>
                  <a:pt x="196522" y="1105859"/>
                </a:cubicBezTo>
                <a:cubicBezTo>
                  <a:pt x="228517" y="1009875"/>
                  <a:pt x="193347" y="1124916"/>
                  <a:pt x="223818" y="942086"/>
                </a:cubicBezTo>
                <a:cubicBezTo>
                  <a:pt x="232394" y="890629"/>
                  <a:pt x="241181" y="907358"/>
                  <a:pt x="264761" y="860199"/>
                </a:cubicBezTo>
                <a:cubicBezTo>
                  <a:pt x="271195" y="847332"/>
                  <a:pt x="269422" y="830489"/>
                  <a:pt x="278409" y="819256"/>
                </a:cubicBezTo>
                <a:cubicBezTo>
                  <a:pt x="288656" y="806448"/>
                  <a:pt x="305704" y="801059"/>
                  <a:pt x="319352" y="791961"/>
                </a:cubicBezTo>
                <a:cubicBezTo>
                  <a:pt x="333000" y="773764"/>
                  <a:pt x="347251" y="756004"/>
                  <a:pt x="360295" y="737370"/>
                </a:cubicBezTo>
                <a:cubicBezTo>
                  <a:pt x="379107" y="710495"/>
                  <a:pt x="387590" y="673680"/>
                  <a:pt x="414886" y="655483"/>
                </a:cubicBezTo>
                <a:lnTo>
                  <a:pt x="455830" y="628187"/>
                </a:lnTo>
                <a:cubicBezTo>
                  <a:pt x="490786" y="575754"/>
                  <a:pt x="497493" y="542948"/>
                  <a:pt x="551364" y="519005"/>
                </a:cubicBezTo>
                <a:cubicBezTo>
                  <a:pt x="577656" y="507320"/>
                  <a:pt x="633250" y="491710"/>
                  <a:pt x="633250" y="491710"/>
                </a:cubicBezTo>
                <a:cubicBezTo>
                  <a:pt x="697389" y="427573"/>
                  <a:pt x="658139" y="461469"/>
                  <a:pt x="756080" y="396175"/>
                </a:cubicBezTo>
                <a:cubicBezTo>
                  <a:pt x="808990" y="360902"/>
                  <a:pt x="781467" y="374066"/>
                  <a:pt x="837967" y="355232"/>
                </a:cubicBezTo>
                <a:cubicBezTo>
                  <a:pt x="912551" y="243355"/>
                  <a:pt x="818502" y="360897"/>
                  <a:pt x="1083627" y="300641"/>
                </a:cubicBezTo>
                <a:cubicBezTo>
                  <a:pt x="1115616" y="293371"/>
                  <a:pt x="1165513" y="246050"/>
                  <a:pt x="1165513" y="246050"/>
                </a:cubicBezTo>
                <a:cubicBezTo>
                  <a:pt x="1219448" y="165149"/>
                  <a:pt x="1166993" y="221188"/>
                  <a:pt x="1315639" y="191459"/>
                </a:cubicBezTo>
                <a:cubicBezTo>
                  <a:pt x="1343852" y="185816"/>
                  <a:pt x="1369612" y="171142"/>
                  <a:pt x="1397525" y="164164"/>
                </a:cubicBezTo>
                <a:lnTo>
                  <a:pt x="1452116" y="150516"/>
                </a:lnTo>
                <a:cubicBezTo>
                  <a:pt x="1677891" y="0"/>
                  <a:pt x="1501209" y="96788"/>
                  <a:pt x="2052618" y="82277"/>
                </a:cubicBezTo>
                <a:cubicBezTo>
                  <a:pt x="2155002" y="48148"/>
                  <a:pt x="2118475" y="54641"/>
                  <a:pt x="2311925" y="82277"/>
                </a:cubicBezTo>
                <a:cubicBezTo>
                  <a:pt x="2336177" y="85742"/>
                  <a:pt x="2355871" y="106404"/>
                  <a:pt x="2380164" y="109573"/>
                </a:cubicBezTo>
                <a:cubicBezTo>
                  <a:pt x="2461488" y="120180"/>
                  <a:pt x="2543937" y="118671"/>
                  <a:pt x="2625824" y="123220"/>
                </a:cubicBezTo>
                <a:cubicBezTo>
                  <a:pt x="2653119" y="136868"/>
                  <a:pt x="2681033" y="149343"/>
                  <a:pt x="2707710" y="164164"/>
                </a:cubicBezTo>
                <a:cubicBezTo>
                  <a:pt x="2722048" y="172130"/>
                  <a:pt x="2735306" y="181925"/>
                  <a:pt x="2748653" y="191459"/>
                </a:cubicBezTo>
                <a:cubicBezTo>
                  <a:pt x="2767162" y="204680"/>
                  <a:pt x="2783495" y="221117"/>
                  <a:pt x="2803244" y="232402"/>
                </a:cubicBezTo>
                <a:cubicBezTo>
                  <a:pt x="2828451" y="246806"/>
                  <a:pt x="2890940" y="253838"/>
                  <a:pt x="2912427" y="259698"/>
                </a:cubicBezTo>
                <a:cubicBezTo>
                  <a:pt x="2940185" y="267268"/>
                  <a:pt x="2966755" y="278726"/>
                  <a:pt x="2994313" y="286993"/>
                </a:cubicBezTo>
                <a:cubicBezTo>
                  <a:pt x="3028991" y="297396"/>
                  <a:pt x="3104471" y="310391"/>
                  <a:pt x="3130791" y="327937"/>
                </a:cubicBezTo>
                <a:cubicBezTo>
                  <a:pt x="3144439" y="337035"/>
                  <a:pt x="3159133" y="344731"/>
                  <a:pt x="3171734" y="355232"/>
                </a:cubicBezTo>
                <a:cubicBezTo>
                  <a:pt x="3211140" y="388070"/>
                  <a:pt x="3213134" y="396861"/>
                  <a:pt x="3239973" y="437119"/>
                </a:cubicBezTo>
                <a:cubicBezTo>
                  <a:pt x="3248168" y="469899"/>
                  <a:pt x="3251464" y="509091"/>
                  <a:pt x="3280916" y="532653"/>
                </a:cubicBezTo>
                <a:cubicBezTo>
                  <a:pt x="3292149" y="541640"/>
                  <a:pt x="3308211" y="541752"/>
                  <a:pt x="3321859" y="546301"/>
                </a:cubicBezTo>
                <a:cubicBezTo>
                  <a:pt x="3326408" y="559949"/>
                  <a:pt x="3328521" y="574668"/>
                  <a:pt x="3335507" y="587244"/>
                </a:cubicBezTo>
                <a:cubicBezTo>
                  <a:pt x="3351439" y="615921"/>
                  <a:pt x="3379724" y="638009"/>
                  <a:pt x="3390098" y="669131"/>
                </a:cubicBezTo>
                <a:lnTo>
                  <a:pt x="3417394" y="751017"/>
                </a:lnTo>
                <a:cubicBezTo>
                  <a:pt x="3421943" y="764665"/>
                  <a:pt x="3427552" y="778004"/>
                  <a:pt x="3431041" y="791961"/>
                </a:cubicBezTo>
                <a:cubicBezTo>
                  <a:pt x="3435590" y="810158"/>
                  <a:pt x="3432971" y="831905"/>
                  <a:pt x="3444689" y="846552"/>
                </a:cubicBezTo>
                <a:cubicBezTo>
                  <a:pt x="3453676" y="857786"/>
                  <a:pt x="3471985" y="855650"/>
                  <a:pt x="3485633" y="860199"/>
                </a:cubicBezTo>
                <a:cubicBezTo>
                  <a:pt x="3503830" y="887495"/>
                  <a:pt x="3529850" y="910964"/>
                  <a:pt x="3540224" y="942086"/>
                </a:cubicBezTo>
                <a:cubicBezTo>
                  <a:pt x="3549322" y="969382"/>
                  <a:pt x="3560541" y="996060"/>
                  <a:pt x="3567519" y="1023973"/>
                </a:cubicBezTo>
                <a:cubicBezTo>
                  <a:pt x="3572068" y="1042170"/>
                  <a:pt x="3575777" y="1060598"/>
                  <a:pt x="3581167" y="1078564"/>
                </a:cubicBezTo>
                <a:cubicBezTo>
                  <a:pt x="3589434" y="1106122"/>
                  <a:pt x="3608462" y="1160450"/>
                  <a:pt x="3608462" y="1160450"/>
                </a:cubicBezTo>
                <a:cubicBezTo>
                  <a:pt x="3613011" y="1201393"/>
                  <a:pt x="3612847" y="1243140"/>
                  <a:pt x="3622110" y="1283280"/>
                </a:cubicBezTo>
                <a:cubicBezTo>
                  <a:pt x="3626685" y="1303104"/>
                  <a:pt x="3641392" y="1319171"/>
                  <a:pt x="3649406" y="1337871"/>
                </a:cubicBezTo>
                <a:cubicBezTo>
                  <a:pt x="3655073" y="1351094"/>
                  <a:pt x="3658504" y="1365166"/>
                  <a:pt x="3663053" y="1378814"/>
                </a:cubicBezTo>
                <a:cubicBezTo>
                  <a:pt x="3667602" y="1410659"/>
                  <a:pt x="3669468" y="1443005"/>
                  <a:pt x="3676701" y="1474349"/>
                </a:cubicBezTo>
                <a:cubicBezTo>
                  <a:pt x="3683171" y="1502384"/>
                  <a:pt x="3698355" y="1528022"/>
                  <a:pt x="3703997" y="1556235"/>
                </a:cubicBezTo>
                <a:lnTo>
                  <a:pt x="3717644" y="1624474"/>
                </a:lnTo>
                <a:cubicBezTo>
                  <a:pt x="3713095" y="1665417"/>
                  <a:pt x="3728714" y="1714348"/>
                  <a:pt x="3703997" y="1747304"/>
                </a:cubicBezTo>
                <a:cubicBezTo>
                  <a:pt x="3684322" y="1773537"/>
                  <a:pt x="3609347" y="1716049"/>
                  <a:pt x="3594815" y="1706361"/>
                </a:cubicBezTo>
                <a:cubicBezTo>
                  <a:pt x="3335412" y="1727977"/>
                  <a:pt x="3399227" y="1729109"/>
                  <a:pt x="3035256" y="1706361"/>
                </a:cubicBezTo>
                <a:cubicBezTo>
                  <a:pt x="3020898" y="1705464"/>
                  <a:pt x="3008420" y="1695534"/>
                  <a:pt x="2994313" y="1692713"/>
                </a:cubicBezTo>
                <a:cubicBezTo>
                  <a:pt x="2962770" y="1686404"/>
                  <a:pt x="2930859" y="1681441"/>
                  <a:pt x="2898779" y="1679065"/>
                </a:cubicBezTo>
                <a:cubicBezTo>
                  <a:pt x="2807929" y="1672335"/>
                  <a:pt x="2716809" y="1669966"/>
                  <a:pt x="2625824" y="1665417"/>
                </a:cubicBezTo>
                <a:cubicBezTo>
                  <a:pt x="2612176" y="1656319"/>
                  <a:pt x="2599551" y="1645457"/>
                  <a:pt x="2584880" y="1638122"/>
                </a:cubicBezTo>
                <a:cubicBezTo>
                  <a:pt x="2529337" y="1610351"/>
                  <a:pt x="2506724" y="1629126"/>
                  <a:pt x="2434755" y="1638122"/>
                </a:cubicBezTo>
                <a:cubicBezTo>
                  <a:pt x="2389905" y="1653072"/>
                  <a:pt x="2365021" y="1668463"/>
                  <a:pt x="2311925" y="1638122"/>
                </a:cubicBezTo>
                <a:cubicBezTo>
                  <a:pt x="2299434" y="1630984"/>
                  <a:pt x="2302826" y="1610826"/>
                  <a:pt x="2298277" y="1597178"/>
                </a:cubicBezTo>
                <a:cubicBezTo>
                  <a:pt x="2282241" y="1404730"/>
                  <a:pt x="2301954" y="1485375"/>
                  <a:pt x="2257334" y="1351519"/>
                </a:cubicBezTo>
                <a:cubicBezTo>
                  <a:pt x="2246234" y="1318220"/>
                  <a:pt x="2242847" y="1296088"/>
                  <a:pt x="2216391" y="1269632"/>
                </a:cubicBezTo>
                <a:cubicBezTo>
                  <a:pt x="2204792" y="1258034"/>
                  <a:pt x="2189095" y="1251435"/>
                  <a:pt x="2175447" y="1242337"/>
                </a:cubicBezTo>
                <a:cubicBezTo>
                  <a:pt x="2166349" y="1228689"/>
                  <a:pt x="2160496" y="1212194"/>
                  <a:pt x="2148152" y="1201393"/>
                </a:cubicBezTo>
                <a:cubicBezTo>
                  <a:pt x="2083029" y="1144410"/>
                  <a:pt x="2061688" y="1145277"/>
                  <a:pt x="1984379" y="1119507"/>
                </a:cubicBezTo>
                <a:lnTo>
                  <a:pt x="1943436" y="1105859"/>
                </a:lnTo>
                <a:lnTo>
                  <a:pt x="1902492" y="1092211"/>
                </a:lnTo>
                <a:cubicBezTo>
                  <a:pt x="1770564" y="1096760"/>
                  <a:pt x="1638510" y="1098536"/>
                  <a:pt x="1506707" y="1105859"/>
                </a:cubicBezTo>
                <a:cubicBezTo>
                  <a:pt x="1474589" y="1107643"/>
                  <a:pt x="1440568" y="1106442"/>
                  <a:pt x="1411173" y="1119507"/>
                </a:cubicBezTo>
                <a:cubicBezTo>
                  <a:pt x="1396184" y="1126169"/>
                  <a:pt x="1392976" y="1146802"/>
                  <a:pt x="1383877" y="1160450"/>
                </a:cubicBezTo>
                <a:cubicBezTo>
                  <a:pt x="1351151" y="1258631"/>
                  <a:pt x="1390861" y="1136008"/>
                  <a:pt x="1356582" y="1255984"/>
                </a:cubicBezTo>
                <a:cubicBezTo>
                  <a:pt x="1352630" y="1269817"/>
                  <a:pt x="1347483" y="1283280"/>
                  <a:pt x="1342934" y="1296928"/>
                </a:cubicBezTo>
                <a:cubicBezTo>
                  <a:pt x="1347483" y="1333322"/>
                  <a:pt x="1356582" y="1369433"/>
                  <a:pt x="1356582" y="1406110"/>
                </a:cubicBezTo>
                <a:cubicBezTo>
                  <a:pt x="1356582" y="1497209"/>
                  <a:pt x="1350826" y="1588309"/>
                  <a:pt x="1342934" y="1679065"/>
                </a:cubicBezTo>
                <a:cubicBezTo>
                  <a:pt x="1341688" y="1693397"/>
                  <a:pt x="1333238" y="1706176"/>
                  <a:pt x="1329286" y="1720008"/>
                </a:cubicBezTo>
                <a:cubicBezTo>
                  <a:pt x="1324133" y="1738043"/>
                  <a:pt x="1319708" y="1756289"/>
                  <a:pt x="1315639" y="1774599"/>
                </a:cubicBezTo>
                <a:cubicBezTo>
                  <a:pt x="1310607" y="1797243"/>
                  <a:pt x="1307617" y="1820334"/>
                  <a:pt x="1301991" y="1842838"/>
                </a:cubicBezTo>
                <a:cubicBezTo>
                  <a:pt x="1298502" y="1856794"/>
                  <a:pt x="1298515" y="1873609"/>
                  <a:pt x="1288343" y="1883781"/>
                </a:cubicBezTo>
                <a:cubicBezTo>
                  <a:pt x="1278171" y="1893953"/>
                  <a:pt x="1261048" y="1892880"/>
                  <a:pt x="1247400" y="1897429"/>
                </a:cubicBezTo>
                <a:cubicBezTo>
                  <a:pt x="1217622" y="1986762"/>
                  <a:pt x="1258980" y="1899083"/>
                  <a:pt x="1192809" y="1952020"/>
                </a:cubicBezTo>
                <a:cubicBezTo>
                  <a:pt x="1180001" y="1962267"/>
                  <a:pt x="1178321" y="1982717"/>
                  <a:pt x="1165513" y="1992964"/>
                </a:cubicBezTo>
                <a:cubicBezTo>
                  <a:pt x="1120254" y="2029171"/>
                  <a:pt x="1124570" y="2014318"/>
                  <a:pt x="1124570" y="1992964"/>
                </a:cubicBezTo>
              </a:path>
            </a:pathLst>
          </a:custGeom>
          <a:noFill/>
          <a:ln w="38100" algn="ctr">
            <a:solidFill>
              <a:srgbClr val="66FF33"/>
            </a:solidFill>
            <a:round/>
            <a:headEnd/>
            <a:tailEnd/>
          </a:ln>
          <a:extLst>
            <a:ext uri="{909E8E84-426E-40DD-AFC4-6F175D3DCCD1}">
              <a14:hiddenFill xmlns:a14="http://schemas.microsoft.com/office/drawing/2010/main">
                <a:solidFill>
                  <a:srgbClr val="FFFFFF"/>
                </a:solidFill>
              </a14:hiddenFill>
            </a:ext>
          </a:extLst>
        </p:spPr>
        <p:txBody>
          <a:bodyPr wrap="none"/>
          <a:lstStyle/>
          <a:p>
            <a:endParaRPr lang="en-GB"/>
          </a:p>
        </p:txBody>
      </p:sp>
      <p:sp>
        <p:nvSpPr>
          <p:cNvPr id="27" name="Freeform 26">
            <a:extLst>
              <a:ext uri="{FF2B5EF4-FFF2-40B4-BE49-F238E27FC236}">
                <a16:creationId xmlns:a16="http://schemas.microsoft.com/office/drawing/2014/main" id="{ACECA7D4-5CF1-AE24-FA74-A4581172974D}"/>
              </a:ext>
            </a:extLst>
          </p:cNvPr>
          <p:cNvSpPr>
            <a:spLocks noChangeArrowheads="1"/>
          </p:cNvSpPr>
          <p:nvPr/>
        </p:nvSpPr>
        <p:spPr bwMode="auto">
          <a:xfrm>
            <a:off x="5646738" y="4625975"/>
            <a:ext cx="2568575" cy="947738"/>
          </a:xfrm>
          <a:custGeom>
            <a:avLst/>
            <a:gdLst>
              <a:gd name="T0" fmla="*/ 1148887 w 2569514"/>
              <a:gd name="T1" fmla="*/ 41075 h 946728"/>
              <a:gd name="T2" fmla="*/ 1039824 w 2569514"/>
              <a:gd name="T3" fmla="*/ 54765 h 946728"/>
              <a:gd name="T4" fmla="*/ 998926 w 2569514"/>
              <a:gd name="T5" fmla="*/ 68458 h 946728"/>
              <a:gd name="T6" fmla="*/ 971660 w 2569514"/>
              <a:gd name="T7" fmla="*/ 109532 h 946728"/>
              <a:gd name="T8" fmla="*/ 930762 w 2569514"/>
              <a:gd name="T9" fmla="*/ 123223 h 946728"/>
              <a:gd name="T10" fmla="*/ 848964 w 2569514"/>
              <a:gd name="T11" fmla="*/ 177989 h 946728"/>
              <a:gd name="T12" fmla="*/ 808066 w 2569514"/>
              <a:gd name="T13" fmla="*/ 205372 h 946728"/>
              <a:gd name="T14" fmla="*/ 439980 w 2569514"/>
              <a:gd name="T15" fmla="*/ 205372 h 946728"/>
              <a:gd name="T16" fmla="*/ 344551 w 2569514"/>
              <a:gd name="T17" fmla="*/ 232756 h 946728"/>
              <a:gd name="T18" fmla="*/ 303653 w 2569514"/>
              <a:gd name="T19" fmla="*/ 260139 h 946728"/>
              <a:gd name="T20" fmla="*/ 276387 w 2569514"/>
              <a:gd name="T21" fmla="*/ 301213 h 946728"/>
              <a:gd name="T22" fmla="*/ 235489 w 2569514"/>
              <a:gd name="T23" fmla="*/ 314905 h 946728"/>
              <a:gd name="T24" fmla="*/ 194591 w 2569514"/>
              <a:gd name="T25" fmla="*/ 342287 h 946728"/>
              <a:gd name="T26" fmla="*/ 180958 w 2569514"/>
              <a:gd name="T27" fmla="*/ 383362 h 946728"/>
              <a:gd name="T28" fmla="*/ 71896 w 2569514"/>
              <a:gd name="T29" fmla="*/ 397053 h 946728"/>
              <a:gd name="T30" fmla="*/ 30998 w 2569514"/>
              <a:gd name="T31" fmla="*/ 410745 h 946728"/>
              <a:gd name="T32" fmla="*/ 3732 w 2569514"/>
              <a:gd name="T33" fmla="*/ 492893 h 946728"/>
              <a:gd name="T34" fmla="*/ 17365 w 2569514"/>
              <a:gd name="T35" fmla="*/ 862563 h 946728"/>
              <a:gd name="T36" fmla="*/ 58263 w 2569514"/>
              <a:gd name="T37" fmla="*/ 876256 h 946728"/>
              <a:gd name="T38" fmla="*/ 99161 w 2569514"/>
              <a:gd name="T39" fmla="*/ 903638 h 946728"/>
              <a:gd name="T40" fmla="*/ 412715 w 2569514"/>
              <a:gd name="T41" fmla="*/ 917331 h 946728"/>
              <a:gd name="T42" fmla="*/ 480879 w 2569514"/>
              <a:gd name="T43" fmla="*/ 931021 h 946728"/>
              <a:gd name="T44" fmla="*/ 958027 w 2569514"/>
              <a:gd name="T45" fmla="*/ 903638 h 946728"/>
              <a:gd name="T46" fmla="*/ 998926 w 2569514"/>
              <a:gd name="T47" fmla="*/ 889946 h 946728"/>
              <a:gd name="T48" fmla="*/ 1039824 w 2569514"/>
              <a:gd name="T49" fmla="*/ 862563 h 946728"/>
              <a:gd name="T50" fmla="*/ 1080723 w 2569514"/>
              <a:gd name="T51" fmla="*/ 848873 h 946728"/>
              <a:gd name="T52" fmla="*/ 1298847 w 2569514"/>
              <a:gd name="T53" fmla="*/ 821490 h 946728"/>
              <a:gd name="T54" fmla="*/ 1380644 w 2569514"/>
              <a:gd name="T55" fmla="*/ 794106 h 946728"/>
              <a:gd name="T56" fmla="*/ 1462441 w 2569514"/>
              <a:gd name="T57" fmla="*/ 739340 h 946728"/>
              <a:gd name="T58" fmla="*/ 1557870 w 2569514"/>
              <a:gd name="T59" fmla="*/ 698266 h 946728"/>
              <a:gd name="T60" fmla="*/ 1639667 w 2569514"/>
              <a:gd name="T61" fmla="*/ 670883 h 946728"/>
              <a:gd name="T62" fmla="*/ 1680566 w 2569514"/>
              <a:gd name="T63" fmla="*/ 643500 h 946728"/>
              <a:gd name="T64" fmla="*/ 1762362 w 2569514"/>
              <a:gd name="T65" fmla="*/ 616117 h 946728"/>
              <a:gd name="T66" fmla="*/ 1803261 w 2569514"/>
              <a:gd name="T67" fmla="*/ 588734 h 946728"/>
              <a:gd name="T68" fmla="*/ 1885057 w 2569514"/>
              <a:gd name="T69" fmla="*/ 561351 h 946728"/>
              <a:gd name="T70" fmla="*/ 1925955 w 2569514"/>
              <a:gd name="T71" fmla="*/ 533969 h 946728"/>
              <a:gd name="T72" fmla="*/ 2021385 w 2569514"/>
              <a:gd name="T73" fmla="*/ 520276 h 946728"/>
              <a:gd name="T74" fmla="*/ 2062284 w 2569514"/>
              <a:gd name="T75" fmla="*/ 506585 h 946728"/>
              <a:gd name="T76" fmla="*/ 2103182 w 2569514"/>
              <a:gd name="T77" fmla="*/ 479203 h 946728"/>
              <a:gd name="T78" fmla="*/ 2157712 w 2569514"/>
              <a:gd name="T79" fmla="*/ 465511 h 946728"/>
              <a:gd name="T80" fmla="*/ 2239510 w 2569514"/>
              <a:gd name="T81" fmla="*/ 438127 h 946728"/>
              <a:gd name="T82" fmla="*/ 2280408 w 2569514"/>
              <a:gd name="T83" fmla="*/ 424436 h 946728"/>
              <a:gd name="T84" fmla="*/ 2362206 w 2569514"/>
              <a:gd name="T85" fmla="*/ 369671 h 946728"/>
              <a:gd name="T86" fmla="*/ 2403102 w 2569514"/>
              <a:gd name="T87" fmla="*/ 342287 h 946728"/>
              <a:gd name="T88" fmla="*/ 2484901 w 2569514"/>
              <a:gd name="T89" fmla="*/ 301213 h 946728"/>
              <a:gd name="T90" fmla="*/ 2512165 w 2569514"/>
              <a:gd name="T91" fmla="*/ 260139 h 946728"/>
              <a:gd name="T92" fmla="*/ 2525799 w 2569514"/>
              <a:gd name="T93" fmla="*/ 219063 h 946728"/>
              <a:gd name="T94" fmla="*/ 2566697 w 2569514"/>
              <a:gd name="T95" fmla="*/ 191681 h 946728"/>
              <a:gd name="T96" fmla="*/ 2525799 w 2569514"/>
              <a:gd name="T97" fmla="*/ 177989 h 946728"/>
              <a:gd name="T98" fmla="*/ 2075917 w 2569514"/>
              <a:gd name="T99" fmla="*/ 150605 h 946728"/>
              <a:gd name="T100" fmla="*/ 2035018 w 2569514"/>
              <a:gd name="T101" fmla="*/ 136916 h 946728"/>
              <a:gd name="T102" fmla="*/ 1994119 w 2569514"/>
              <a:gd name="T103" fmla="*/ 109532 h 946728"/>
              <a:gd name="T104" fmla="*/ 1898690 w 2569514"/>
              <a:gd name="T105" fmla="*/ 82149 h 946728"/>
              <a:gd name="T106" fmla="*/ 1598769 w 2569514"/>
              <a:gd name="T107" fmla="*/ 68458 h 946728"/>
              <a:gd name="T108" fmla="*/ 1448808 w 2569514"/>
              <a:gd name="T109" fmla="*/ 41075 h 946728"/>
              <a:gd name="T110" fmla="*/ 1407910 w 2569514"/>
              <a:gd name="T111" fmla="*/ 13693 h 946728"/>
              <a:gd name="T112" fmla="*/ 1367011 w 2569514"/>
              <a:gd name="T113" fmla="*/ 0 h 946728"/>
              <a:gd name="T114" fmla="*/ 1080723 w 2569514"/>
              <a:gd name="T115" fmla="*/ 13693 h 94672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569514"/>
              <a:gd name="T175" fmla="*/ 0 h 946728"/>
              <a:gd name="T176" fmla="*/ 2569514 w 2569514"/>
              <a:gd name="T177" fmla="*/ 946728 h 94672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569514" h="946728">
                <a:moveTo>
                  <a:pt x="1150147" y="40943"/>
                </a:moveTo>
                <a:cubicBezTo>
                  <a:pt x="1113753" y="45492"/>
                  <a:pt x="1077051" y="48030"/>
                  <a:pt x="1040965" y="54591"/>
                </a:cubicBezTo>
                <a:cubicBezTo>
                  <a:pt x="1026811" y="57164"/>
                  <a:pt x="1011256" y="59252"/>
                  <a:pt x="1000022" y="68239"/>
                </a:cubicBezTo>
                <a:cubicBezTo>
                  <a:pt x="987214" y="78486"/>
                  <a:pt x="985534" y="98935"/>
                  <a:pt x="972726" y="109182"/>
                </a:cubicBezTo>
                <a:cubicBezTo>
                  <a:pt x="961492" y="118169"/>
                  <a:pt x="944359" y="115844"/>
                  <a:pt x="931783" y="122830"/>
                </a:cubicBezTo>
                <a:cubicBezTo>
                  <a:pt x="903106" y="138762"/>
                  <a:pt x="877192" y="159224"/>
                  <a:pt x="849896" y="177421"/>
                </a:cubicBezTo>
                <a:lnTo>
                  <a:pt x="808953" y="204716"/>
                </a:lnTo>
                <a:cubicBezTo>
                  <a:pt x="622540" y="187770"/>
                  <a:pt x="656230" y="183140"/>
                  <a:pt x="440463" y="204716"/>
                </a:cubicBezTo>
                <a:cubicBezTo>
                  <a:pt x="429531" y="205809"/>
                  <a:pt x="359478" y="224737"/>
                  <a:pt x="344929" y="232012"/>
                </a:cubicBezTo>
                <a:cubicBezTo>
                  <a:pt x="330258" y="239348"/>
                  <a:pt x="317634" y="250209"/>
                  <a:pt x="303986" y="259308"/>
                </a:cubicBezTo>
                <a:cubicBezTo>
                  <a:pt x="294887" y="272956"/>
                  <a:pt x="289498" y="290004"/>
                  <a:pt x="276690" y="300251"/>
                </a:cubicBezTo>
                <a:cubicBezTo>
                  <a:pt x="265456" y="309238"/>
                  <a:pt x="248614" y="307465"/>
                  <a:pt x="235747" y="313899"/>
                </a:cubicBezTo>
                <a:cubicBezTo>
                  <a:pt x="221076" y="321234"/>
                  <a:pt x="208452" y="332096"/>
                  <a:pt x="194804" y="341194"/>
                </a:cubicBezTo>
                <a:cubicBezTo>
                  <a:pt x="190255" y="354842"/>
                  <a:pt x="194302" y="376294"/>
                  <a:pt x="181156" y="382137"/>
                </a:cubicBezTo>
                <a:cubicBezTo>
                  <a:pt x="147640" y="397033"/>
                  <a:pt x="108060" y="389224"/>
                  <a:pt x="71974" y="395785"/>
                </a:cubicBezTo>
                <a:cubicBezTo>
                  <a:pt x="57820" y="398358"/>
                  <a:pt x="44679" y="404884"/>
                  <a:pt x="31031" y="409433"/>
                </a:cubicBezTo>
                <a:cubicBezTo>
                  <a:pt x="21932" y="436728"/>
                  <a:pt x="2670" y="462567"/>
                  <a:pt x="3735" y="491319"/>
                </a:cubicBezTo>
                <a:cubicBezTo>
                  <a:pt x="8284" y="614149"/>
                  <a:pt x="0" y="738130"/>
                  <a:pt x="17383" y="859809"/>
                </a:cubicBezTo>
                <a:cubicBezTo>
                  <a:pt x="19417" y="874050"/>
                  <a:pt x="45459" y="867023"/>
                  <a:pt x="58326" y="873457"/>
                </a:cubicBezTo>
                <a:cubicBezTo>
                  <a:pt x="72997" y="880792"/>
                  <a:pt x="82975" y="898872"/>
                  <a:pt x="99269" y="900752"/>
                </a:cubicBezTo>
                <a:cubicBezTo>
                  <a:pt x="203311" y="912757"/>
                  <a:pt x="308535" y="909851"/>
                  <a:pt x="413168" y="914400"/>
                </a:cubicBezTo>
                <a:cubicBezTo>
                  <a:pt x="435914" y="918949"/>
                  <a:pt x="458210" y="928048"/>
                  <a:pt x="481407" y="928048"/>
                </a:cubicBezTo>
                <a:cubicBezTo>
                  <a:pt x="693355" y="928048"/>
                  <a:pt x="798159" y="946728"/>
                  <a:pt x="959078" y="900752"/>
                </a:cubicBezTo>
                <a:cubicBezTo>
                  <a:pt x="972911" y="896800"/>
                  <a:pt x="986374" y="891654"/>
                  <a:pt x="1000022" y="887105"/>
                </a:cubicBezTo>
                <a:cubicBezTo>
                  <a:pt x="1013670" y="878006"/>
                  <a:pt x="1026294" y="867145"/>
                  <a:pt x="1040965" y="859809"/>
                </a:cubicBezTo>
                <a:cubicBezTo>
                  <a:pt x="1053832" y="853375"/>
                  <a:pt x="1068076" y="850113"/>
                  <a:pt x="1081908" y="846161"/>
                </a:cubicBezTo>
                <a:cubicBezTo>
                  <a:pt x="1170632" y="820811"/>
                  <a:pt x="1173331" y="829444"/>
                  <a:pt x="1300272" y="818866"/>
                </a:cubicBezTo>
                <a:cubicBezTo>
                  <a:pt x="1327568" y="809767"/>
                  <a:pt x="1358219" y="807530"/>
                  <a:pt x="1382159" y="791570"/>
                </a:cubicBezTo>
                <a:cubicBezTo>
                  <a:pt x="1409455" y="773373"/>
                  <a:pt x="1432924" y="747353"/>
                  <a:pt x="1464046" y="736979"/>
                </a:cubicBezTo>
                <a:cubicBezTo>
                  <a:pt x="1595840" y="693047"/>
                  <a:pt x="1390935" y="763494"/>
                  <a:pt x="1559580" y="696036"/>
                </a:cubicBezTo>
                <a:cubicBezTo>
                  <a:pt x="1586294" y="685350"/>
                  <a:pt x="1617526" y="684699"/>
                  <a:pt x="1641466" y="668740"/>
                </a:cubicBezTo>
                <a:cubicBezTo>
                  <a:pt x="1655114" y="659642"/>
                  <a:pt x="1667421" y="648107"/>
                  <a:pt x="1682410" y="641445"/>
                </a:cubicBezTo>
                <a:cubicBezTo>
                  <a:pt x="1708702" y="629760"/>
                  <a:pt x="1740356" y="630108"/>
                  <a:pt x="1764296" y="614149"/>
                </a:cubicBezTo>
                <a:cubicBezTo>
                  <a:pt x="1777944" y="605051"/>
                  <a:pt x="1790251" y="593516"/>
                  <a:pt x="1805240" y="586854"/>
                </a:cubicBezTo>
                <a:cubicBezTo>
                  <a:pt x="1831532" y="575169"/>
                  <a:pt x="1863186" y="575518"/>
                  <a:pt x="1887126" y="559558"/>
                </a:cubicBezTo>
                <a:cubicBezTo>
                  <a:pt x="1900774" y="550460"/>
                  <a:pt x="1912358" y="536976"/>
                  <a:pt x="1928069" y="532263"/>
                </a:cubicBezTo>
                <a:cubicBezTo>
                  <a:pt x="1958881" y="523020"/>
                  <a:pt x="1991759" y="523164"/>
                  <a:pt x="2023604" y="518615"/>
                </a:cubicBezTo>
                <a:cubicBezTo>
                  <a:pt x="2037252" y="514066"/>
                  <a:pt x="2051680" y="511401"/>
                  <a:pt x="2064547" y="504967"/>
                </a:cubicBezTo>
                <a:cubicBezTo>
                  <a:pt x="2079218" y="497632"/>
                  <a:pt x="2090414" y="484133"/>
                  <a:pt x="2105490" y="477672"/>
                </a:cubicBezTo>
                <a:cubicBezTo>
                  <a:pt x="2122730" y="470283"/>
                  <a:pt x="2142115" y="469414"/>
                  <a:pt x="2160081" y="464024"/>
                </a:cubicBezTo>
                <a:cubicBezTo>
                  <a:pt x="2187640" y="455756"/>
                  <a:pt x="2214672" y="445826"/>
                  <a:pt x="2241968" y="436728"/>
                </a:cubicBezTo>
                <a:lnTo>
                  <a:pt x="2282911" y="423081"/>
                </a:lnTo>
                <a:lnTo>
                  <a:pt x="2364798" y="368490"/>
                </a:lnTo>
                <a:cubicBezTo>
                  <a:pt x="2378446" y="359391"/>
                  <a:pt x="2390180" y="346381"/>
                  <a:pt x="2405741" y="341194"/>
                </a:cubicBezTo>
                <a:cubicBezTo>
                  <a:pt x="2462245" y="322359"/>
                  <a:pt x="2434714" y="335526"/>
                  <a:pt x="2487628" y="300251"/>
                </a:cubicBezTo>
                <a:cubicBezTo>
                  <a:pt x="2496726" y="286603"/>
                  <a:pt x="2507588" y="273979"/>
                  <a:pt x="2514923" y="259308"/>
                </a:cubicBezTo>
                <a:cubicBezTo>
                  <a:pt x="2521357" y="246441"/>
                  <a:pt x="2519584" y="229598"/>
                  <a:pt x="2528571" y="218364"/>
                </a:cubicBezTo>
                <a:cubicBezTo>
                  <a:pt x="2538817" y="205556"/>
                  <a:pt x="2555866" y="200167"/>
                  <a:pt x="2569514" y="191069"/>
                </a:cubicBezTo>
                <a:cubicBezTo>
                  <a:pt x="2555866" y="186520"/>
                  <a:pt x="2542678" y="180242"/>
                  <a:pt x="2528571" y="177421"/>
                </a:cubicBezTo>
                <a:cubicBezTo>
                  <a:pt x="2391104" y="149927"/>
                  <a:pt x="2188302" y="154360"/>
                  <a:pt x="2078195" y="150125"/>
                </a:cubicBezTo>
                <a:cubicBezTo>
                  <a:pt x="2064547" y="145576"/>
                  <a:pt x="2050119" y="142911"/>
                  <a:pt x="2037252" y="136478"/>
                </a:cubicBezTo>
                <a:cubicBezTo>
                  <a:pt x="2022581" y="129142"/>
                  <a:pt x="2010979" y="116518"/>
                  <a:pt x="1996308" y="109182"/>
                </a:cubicBezTo>
                <a:cubicBezTo>
                  <a:pt x="1982214" y="102135"/>
                  <a:pt x="1911113" y="82682"/>
                  <a:pt x="1900774" y="81887"/>
                </a:cubicBezTo>
                <a:cubicBezTo>
                  <a:pt x="1800882" y="74203"/>
                  <a:pt x="1700607" y="72788"/>
                  <a:pt x="1600523" y="68239"/>
                </a:cubicBezTo>
                <a:cubicBezTo>
                  <a:pt x="1578383" y="65076"/>
                  <a:pt x="1482573" y="54732"/>
                  <a:pt x="1450398" y="40943"/>
                </a:cubicBezTo>
                <a:cubicBezTo>
                  <a:pt x="1435322" y="34482"/>
                  <a:pt x="1424126" y="20983"/>
                  <a:pt x="1409455" y="13648"/>
                </a:cubicBezTo>
                <a:cubicBezTo>
                  <a:pt x="1396588" y="7214"/>
                  <a:pt x="1382159" y="4549"/>
                  <a:pt x="1368511" y="0"/>
                </a:cubicBezTo>
                <a:cubicBezTo>
                  <a:pt x="1091012" y="13875"/>
                  <a:pt x="1186655" y="13648"/>
                  <a:pt x="1081908" y="13648"/>
                </a:cubicBezTo>
              </a:path>
            </a:pathLst>
          </a:custGeom>
          <a:noFill/>
          <a:ln w="38100" algn="ctr">
            <a:solidFill>
              <a:srgbClr val="FFFF00"/>
            </a:solidFill>
            <a:round/>
            <a:headEnd/>
            <a:tailEnd/>
          </a:ln>
          <a:extLst>
            <a:ext uri="{909E8E84-426E-40DD-AFC4-6F175D3DCCD1}">
              <a14:hiddenFill xmlns:a14="http://schemas.microsoft.com/office/drawing/2010/main">
                <a:solidFill>
                  <a:srgbClr val="FFFFFF"/>
                </a:solidFill>
              </a14:hiddenFill>
            </a:ext>
          </a:extLst>
        </p:spPr>
        <p:txBody>
          <a:bodyPr wrap="none"/>
          <a:lstStyle/>
          <a:p>
            <a:endParaRPr lang="en-GB"/>
          </a:p>
        </p:txBody>
      </p:sp>
      <p:sp>
        <p:nvSpPr>
          <p:cNvPr id="5" name="TextBox 4">
            <a:extLst>
              <a:ext uri="{FF2B5EF4-FFF2-40B4-BE49-F238E27FC236}">
                <a16:creationId xmlns:a16="http://schemas.microsoft.com/office/drawing/2014/main" id="{E749F022-C2C2-D45E-8D02-71D44E070CB4}"/>
              </a:ext>
            </a:extLst>
          </p:cNvPr>
          <p:cNvSpPr txBox="1"/>
          <p:nvPr/>
        </p:nvSpPr>
        <p:spPr>
          <a:xfrm>
            <a:off x="3214688" y="1012"/>
            <a:ext cx="2647316" cy="584775"/>
          </a:xfrm>
          <a:prstGeom prst="rect">
            <a:avLst/>
          </a:prstGeom>
          <a:noFill/>
        </p:spPr>
        <p:txBody>
          <a:bodyPr wrap="square">
            <a:spAutoFit/>
          </a:bodyPr>
          <a:lstStyle/>
          <a:p>
            <a:r>
              <a:rPr lang="en-US" altLang="en-US" sz="3200" b="1" dirty="0">
                <a:solidFill>
                  <a:schemeClr val="bg2"/>
                </a:solidFill>
                <a:latin typeface="Constantia" panose="02030602050306030303" pitchFamily="18" charset="0"/>
              </a:rPr>
              <a:t>Hemisphere</a:t>
            </a:r>
            <a:endParaRPr lang="en-GB" sz="3200"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dissolve">
                                      <p:cBhvr>
                                        <p:cTn id="7" dur="500"/>
                                        <p:tgtEl>
                                          <p:spTgt spid="1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dissolve">
                                      <p:cBhvr>
                                        <p:cTn id="12" dur="500"/>
                                        <p:tgtEl>
                                          <p:spTgt spid="2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dissolve">
                                      <p:cBhvr>
                                        <p:cTn id="17" dur="500"/>
                                        <p:tgtEl>
                                          <p:spTgt spid="14"/>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ntr" presetSubtype="0" fill="hold" nodeType="click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dissolve">
                                      <p:cBhvr>
                                        <p:cTn id="22" dur="500"/>
                                        <p:tgtEl>
                                          <p:spTgt spid="23"/>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9" presetClass="entr" presetSubtype="0" fill="hold"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dissolve">
                                      <p:cBhvr>
                                        <p:cTn id="27" dur="500"/>
                                        <p:tgtEl>
                                          <p:spTgt spid="15"/>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9" presetClass="entr" presetSubtype="0" fill="hold" nodeType="click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dissolve">
                                      <p:cBhvr>
                                        <p:cTn id="3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21" grpId="0" animBg="1"/>
      <p:bldP spid="23" grpId="0" animBg="1"/>
      <p:bldP spid="27" grpId="0" animBg="1"/>
    </p:bldLst>
  </p:timing>
</p:sld>
</file>

<file path=ppt/slides/slide80.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68611" name="Rectangle 3">
            <a:extLst>
              <a:ext uri="{FF2B5EF4-FFF2-40B4-BE49-F238E27FC236}">
                <a16:creationId xmlns:a16="http://schemas.microsoft.com/office/drawing/2014/main" id="{D4BF6AF6-4602-E861-71DC-5696A2114DF4}"/>
              </a:ext>
            </a:extLst>
          </p:cNvPr>
          <p:cNvSpPr>
            <a:spLocks noGrp="1" noChangeArrowheads="1"/>
          </p:cNvSpPr>
          <p:nvPr>
            <p:ph type="body" idx="4294967295"/>
          </p:nvPr>
        </p:nvSpPr>
        <p:spPr>
          <a:xfrm>
            <a:off x="228600" y="381000"/>
            <a:ext cx="8763000" cy="6248400"/>
          </a:xfrm>
        </p:spPr>
        <p:txBody>
          <a:bodyPr/>
          <a:lstStyle/>
          <a:p>
            <a:pPr eaLnBrk="1" hangingPunct="1">
              <a:buClr>
                <a:schemeClr val="bg1">
                  <a:lumMod val="50000"/>
                </a:schemeClr>
              </a:buClr>
              <a:defRPr/>
            </a:pPr>
            <a:r>
              <a:rPr lang="en-US" sz="2800" dirty="0">
                <a:solidFill>
                  <a:schemeClr val="bg1">
                    <a:lumMod val="50000"/>
                  </a:schemeClr>
                </a:solidFill>
              </a:rPr>
              <a:t>Unilateral cerebral hemisphere lesion </a:t>
            </a:r>
            <a:r>
              <a:rPr lang="en-US" sz="2800" dirty="0">
                <a:solidFill>
                  <a:schemeClr val="bg2"/>
                </a:solidFill>
              </a:rPr>
              <a:t>causes: </a:t>
            </a:r>
          </a:p>
          <a:p>
            <a:pPr lvl="1" eaLnBrk="1" hangingPunct="1">
              <a:buClr>
                <a:schemeClr val="bg1">
                  <a:lumMod val="50000"/>
                </a:schemeClr>
              </a:buClr>
              <a:buFont typeface="Wingdings" panose="05000000000000000000" pitchFamily="2" charset="2"/>
              <a:buChar char="Ø"/>
              <a:defRPr/>
            </a:pPr>
            <a:r>
              <a:rPr lang="en-US" sz="2800" dirty="0">
                <a:solidFill>
                  <a:schemeClr val="bg2"/>
                </a:solidFill>
                <a:effectLst/>
              </a:rPr>
              <a:t>Mental impairment e.g. aphasia</a:t>
            </a:r>
          </a:p>
          <a:p>
            <a:pPr lvl="1" eaLnBrk="1" hangingPunct="1">
              <a:buClr>
                <a:schemeClr val="bg1">
                  <a:lumMod val="50000"/>
                </a:schemeClr>
              </a:buClr>
              <a:buFont typeface="Wingdings" panose="05000000000000000000" pitchFamily="2" charset="2"/>
              <a:buChar char="Ø"/>
              <a:defRPr/>
            </a:pPr>
            <a:r>
              <a:rPr lang="en-US" sz="2800" dirty="0">
                <a:solidFill>
                  <a:schemeClr val="bg2"/>
                </a:solidFill>
                <a:effectLst/>
              </a:rPr>
              <a:t>Contralateral spastic hemiparesis, hyperreflexia &amp; an extensor motor response (upper motor neuron lesion)</a:t>
            </a:r>
          </a:p>
          <a:p>
            <a:pPr lvl="1" eaLnBrk="1" hangingPunct="1">
              <a:buClr>
                <a:schemeClr val="bg1">
                  <a:lumMod val="50000"/>
                </a:schemeClr>
              </a:buClr>
              <a:buFont typeface="Wingdings" panose="05000000000000000000" pitchFamily="2" charset="2"/>
              <a:buChar char="Ø"/>
              <a:defRPr/>
            </a:pPr>
            <a:r>
              <a:rPr lang="en-US" sz="2800" dirty="0">
                <a:solidFill>
                  <a:schemeClr val="bg2"/>
                </a:solidFill>
                <a:effectLst/>
              </a:rPr>
              <a:t>Contralateral hemisensory loss</a:t>
            </a:r>
          </a:p>
          <a:p>
            <a:pPr eaLnBrk="1" hangingPunct="1">
              <a:buClr>
                <a:schemeClr val="bg1">
                  <a:lumMod val="50000"/>
                </a:schemeClr>
              </a:buClr>
              <a:defRPr/>
            </a:pPr>
            <a:r>
              <a:rPr lang="en-US" sz="2800" dirty="0">
                <a:solidFill>
                  <a:schemeClr val="bg1">
                    <a:lumMod val="50000"/>
                  </a:schemeClr>
                </a:solidFill>
                <a:effectLst>
                  <a:outerShdw blurRad="38100" dist="38100" dir="2700000" algn="tl">
                    <a:srgbClr val="000000">
                      <a:alpha val="43137"/>
                    </a:srgbClr>
                  </a:outerShdw>
                </a:effectLst>
              </a:rPr>
              <a:t>Bilateral cortical disorders:</a:t>
            </a:r>
          </a:p>
          <a:p>
            <a:pPr lvl="1" eaLnBrk="1" hangingPunct="1">
              <a:buClr>
                <a:schemeClr val="bg1">
                  <a:lumMod val="50000"/>
                </a:schemeClr>
              </a:buClr>
              <a:buFont typeface="Wingdings" panose="05000000000000000000" pitchFamily="2" charset="2"/>
              <a:buChar char="Ø"/>
              <a:defRPr/>
            </a:pPr>
            <a:r>
              <a:rPr lang="en-US" sz="2800" u="sng" dirty="0">
                <a:solidFill>
                  <a:schemeClr val="bg2"/>
                </a:solidFill>
                <a:effectLst/>
              </a:rPr>
              <a:t>Alzheimer’s disease</a:t>
            </a:r>
            <a:r>
              <a:rPr lang="en-US" sz="2800" dirty="0">
                <a:solidFill>
                  <a:schemeClr val="bg2"/>
                </a:solidFill>
                <a:effectLst/>
              </a:rPr>
              <a:t>: atrophy of parietal and temporal lobes, leads to disorientation in space, aphasia, amnesia</a:t>
            </a:r>
          </a:p>
          <a:p>
            <a:pPr lvl="1" eaLnBrk="1" hangingPunct="1">
              <a:buClr>
                <a:schemeClr val="bg1">
                  <a:lumMod val="50000"/>
                </a:schemeClr>
              </a:buClr>
              <a:buFont typeface="Wingdings" panose="05000000000000000000" pitchFamily="2" charset="2"/>
              <a:buChar char="Ø"/>
              <a:defRPr/>
            </a:pPr>
            <a:r>
              <a:rPr lang="en-US" sz="2800" u="sng" dirty="0" err="1">
                <a:solidFill>
                  <a:schemeClr val="bg2"/>
                </a:solidFill>
                <a:effectLst/>
              </a:rPr>
              <a:t>Neurosyphilitic</a:t>
            </a:r>
            <a:r>
              <a:rPr lang="en-US" sz="2800" u="sng" dirty="0">
                <a:solidFill>
                  <a:schemeClr val="bg2"/>
                </a:solidFill>
                <a:effectLst/>
              </a:rPr>
              <a:t> infection</a:t>
            </a:r>
            <a:r>
              <a:rPr lang="en-US" sz="2800" dirty="0">
                <a:solidFill>
                  <a:schemeClr val="bg2"/>
                </a:solidFill>
                <a:effectLst/>
              </a:rPr>
              <a:t>: involves both frontal lobes, results in total change of personality, loss of judgment &amp; planning, with bizarre behavior </a:t>
            </a: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183299" name="Rectangle 3">
            <a:extLst>
              <a:ext uri="{FF2B5EF4-FFF2-40B4-BE49-F238E27FC236}">
                <a16:creationId xmlns:a16="http://schemas.microsoft.com/office/drawing/2014/main" id="{EB268CC9-BD51-B2C1-1892-9F38D8467FF2}"/>
              </a:ext>
            </a:extLst>
          </p:cNvPr>
          <p:cNvSpPr>
            <a:spLocks noGrp="1" noChangeArrowheads="1"/>
          </p:cNvSpPr>
          <p:nvPr>
            <p:ph type="body" idx="4294967295"/>
          </p:nvPr>
        </p:nvSpPr>
        <p:spPr>
          <a:xfrm>
            <a:off x="228600" y="228600"/>
            <a:ext cx="8686800" cy="6400800"/>
          </a:xfrm>
        </p:spPr>
        <p:txBody>
          <a:bodyPr/>
          <a:lstStyle/>
          <a:p>
            <a:pPr eaLnBrk="1" hangingPunct="1">
              <a:buClr>
                <a:schemeClr val="bg1">
                  <a:lumMod val="50000"/>
                </a:schemeClr>
              </a:buClr>
              <a:defRPr/>
            </a:pPr>
            <a:r>
              <a:rPr lang="en-US" dirty="0">
                <a:solidFill>
                  <a:schemeClr val="bg1">
                    <a:lumMod val="50000"/>
                  </a:schemeClr>
                </a:solidFill>
                <a:effectLst/>
              </a:rPr>
              <a:t>Left frontal lobe lesion:</a:t>
            </a:r>
            <a:r>
              <a:rPr lang="en-US" dirty="0">
                <a:effectLst/>
              </a:rPr>
              <a:t> </a:t>
            </a:r>
            <a:r>
              <a:rPr lang="en-US" dirty="0">
                <a:solidFill>
                  <a:schemeClr val="bg2"/>
                </a:solidFill>
                <a:effectLst/>
              </a:rPr>
              <a:t>Jacksonian seizures, contralateral hemiplegia, Broca’s aphasia (poor articulation of speech)</a:t>
            </a:r>
          </a:p>
          <a:p>
            <a:pPr eaLnBrk="1" hangingPunct="1">
              <a:buClr>
                <a:schemeClr val="bg1">
                  <a:lumMod val="50000"/>
                </a:schemeClr>
              </a:buClr>
              <a:defRPr/>
            </a:pPr>
            <a:r>
              <a:rPr lang="en-US" dirty="0">
                <a:solidFill>
                  <a:schemeClr val="bg1">
                    <a:lumMod val="50000"/>
                  </a:schemeClr>
                </a:solidFill>
                <a:effectLst/>
              </a:rPr>
              <a:t>Parietal lobe lesions: </a:t>
            </a:r>
            <a:r>
              <a:rPr lang="en-US" dirty="0" err="1">
                <a:solidFill>
                  <a:schemeClr val="bg2"/>
                </a:solidFill>
                <a:effectLst/>
              </a:rPr>
              <a:t>paraxysmal</a:t>
            </a:r>
            <a:r>
              <a:rPr lang="en-US" dirty="0">
                <a:solidFill>
                  <a:schemeClr val="bg2"/>
                </a:solidFill>
                <a:effectLst/>
              </a:rPr>
              <a:t> attacks of abnormal sensations </a:t>
            </a:r>
            <a:r>
              <a:rPr lang="en-US" dirty="0" err="1">
                <a:solidFill>
                  <a:schemeClr val="bg2"/>
                </a:solidFill>
                <a:effectLst/>
              </a:rPr>
              <a:t>spreding</a:t>
            </a:r>
            <a:r>
              <a:rPr lang="en-US" dirty="0">
                <a:solidFill>
                  <a:schemeClr val="bg2"/>
                </a:solidFill>
                <a:effectLst/>
              </a:rPr>
              <a:t> to the contralateral side of body, contralateral hemisensory loss, inferior visual field loss, &amp; (in left lobe lesions: anomia, alexia, agraphia, acalculia; in right lobe </a:t>
            </a:r>
            <a:r>
              <a:rPr lang="en-US" dirty="0" err="1">
                <a:solidFill>
                  <a:schemeClr val="bg2"/>
                </a:solidFill>
                <a:effectLst/>
              </a:rPr>
              <a:t>lesions:constructional</a:t>
            </a:r>
            <a:r>
              <a:rPr lang="en-US" dirty="0">
                <a:solidFill>
                  <a:schemeClr val="bg2"/>
                </a:solidFill>
                <a:effectLst/>
              </a:rPr>
              <a:t> apraxia)</a:t>
            </a:r>
          </a:p>
          <a:p>
            <a:pPr eaLnBrk="1" hangingPunct="1">
              <a:buClr>
                <a:schemeClr val="bg1">
                  <a:lumMod val="50000"/>
                </a:schemeClr>
              </a:buClr>
              <a:defRPr/>
            </a:pPr>
            <a:r>
              <a:rPr lang="en-US" dirty="0">
                <a:solidFill>
                  <a:schemeClr val="bg1">
                    <a:lumMod val="50000"/>
                  </a:schemeClr>
                </a:solidFill>
                <a:effectLst/>
              </a:rPr>
              <a:t>Temporal lobe lesion: </a:t>
            </a:r>
            <a:r>
              <a:rPr lang="en-US" dirty="0">
                <a:solidFill>
                  <a:schemeClr val="bg2"/>
                </a:solidFill>
                <a:effectLst/>
              </a:rPr>
              <a:t>contralateral superior visual field loss, Wernicke’s aphasia</a:t>
            </a:r>
          </a:p>
          <a:p>
            <a:pPr eaLnBrk="1" hangingPunct="1">
              <a:buClr>
                <a:schemeClr val="bg1">
                  <a:lumMod val="50000"/>
                </a:schemeClr>
              </a:buClr>
              <a:defRPr/>
            </a:pPr>
            <a:r>
              <a:rPr lang="en-US" dirty="0" err="1">
                <a:solidFill>
                  <a:schemeClr val="bg1">
                    <a:lumMod val="50000"/>
                  </a:schemeClr>
                </a:solidFill>
                <a:effectLst/>
              </a:rPr>
              <a:t>Occipitl</a:t>
            </a:r>
            <a:r>
              <a:rPr lang="en-US" dirty="0">
                <a:solidFill>
                  <a:schemeClr val="bg1">
                    <a:lumMod val="50000"/>
                  </a:schemeClr>
                </a:solidFill>
                <a:effectLst/>
              </a:rPr>
              <a:t> lobe lesions: </a:t>
            </a:r>
            <a:r>
              <a:rPr lang="en-US" dirty="0">
                <a:solidFill>
                  <a:schemeClr val="bg2"/>
                </a:solidFill>
                <a:effectLst/>
              </a:rPr>
              <a:t>visual disturbances</a:t>
            </a: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C0FC9AB6-9F35-79A2-C645-CEEA4134E9A3}"/>
              </a:ext>
            </a:extLst>
          </p:cNvPr>
          <p:cNvSpPr>
            <a:spLocks noGrp="1" noChangeArrowheads="1"/>
          </p:cNvSpPr>
          <p:nvPr>
            <p:ph type="ctrTitle" sz="quarter"/>
          </p:nvPr>
        </p:nvSpPr>
        <p:spPr>
          <a:xfrm>
            <a:off x="2259013" y="2997200"/>
            <a:ext cx="4000500" cy="2714625"/>
          </a:xfrm>
        </p:spPr>
        <p:txBody>
          <a:bodyPr/>
          <a:lstStyle/>
          <a:p>
            <a:pPr algn="ctr" eaLnBrk="1" hangingPunct="1">
              <a:defRPr/>
            </a:pPr>
            <a:r>
              <a:rPr lang="en-US" altLang="en-US" sz="4800" dirty="0">
                <a:solidFill>
                  <a:schemeClr val="bg1">
                    <a:lumMod val="50000"/>
                  </a:schemeClr>
                </a:solidFill>
                <a:latin typeface="Times New Roman" panose="02020603050405020304" pitchFamily="18" charset="0"/>
                <a:ea typeface="Arial Unicode MS" pitchFamily="34" charset="-128"/>
                <a:cs typeface="Times New Roman" panose="02020603050405020304" pitchFamily="18" charset="0"/>
              </a:rPr>
              <a:t>White Matter </a:t>
            </a:r>
            <a:br>
              <a:rPr lang="en-US" altLang="en-US" sz="4800" dirty="0">
                <a:solidFill>
                  <a:schemeClr val="bg1">
                    <a:lumMod val="50000"/>
                  </a:schemeClr>
                </a:solidFill>
                <a:latin typeface="Times New Roman" panose="02020603050405020304" pitchFamily="18" charset="0"/>
                <a:ea typeface="Arial Unicode MS" pitchFamily="34" charset="-128"/>
                <a:cs typeface="Times New Roman" panose="02020603050405020304" pitchFamily="18" charset="0"/>
              </a:rPr>
            </a:br>
            <a:r>
              <a:rPr lang="en-US" altLang="en-US" sz="4800" dirty="0">
                <a:solidFill>
                  <a:schemeClr val="bg1">
                    <a:lumMod val="50000"/>
                  </a:schemeClr>
                </a:solidFill>
                <a:latin typeface="Times New Roman" panose="02020603050405020304" pitchFamily="18" charset="0"/>
                <a:ea typeface="Arial Unicode MS" pitchFamily="34" charset="-128"/>
                <a:cs typeface="Times New Roman" panose="02020603050405020304" pitchFamily="18" charset="0"/>
              </a:rPr>
              <a:t>(Medulla)</a:t>
            </a:r>
          </a:p>
        </p:txBody>
      </p:sp>
      <p:sp>
        <p:nvSpPr>
          <p:cNvPr id="18437" name="Rectangle 5">
            <a:extLst>
              <a:ext uri="{FF2B5EF4-FFF2-40B4-BE49-F238E27FC236}">
                <a16:creationId xmlns:a16="http://schemas.microsoft.com/office/drawing/2014/main" id="{383AC401-FC0E-EDD3-1893-F08896951A92}"/>
              </a:ext>
            </a:extLst>
          </p:cNvPr>
          <p:cNvSpPr>
            <a:spLocks noChangeArrowheads="1"/>
          </p:cNvSpPr>
          <p:nvPr/>
        </p:nvSpPr>
        <p:spPr bwMode="auto">
          <a:xfrm>
            <a:off x="2268538" y="1749425"/>
            <a:ext cx="3702050" cy="923925"/>
          </a:xfrm>
          <a:prstGeom prst="rect">
            <a:avLst/>
          </a:prstGeom>
          <a:noFill/>
          <a:ln>
            <a:noFill/>
          </a:ln>
        </p:spPr>
        <p:txBody>
          <a:bodyPr wrap="none">
            <a:spAutoFit/>
          </a:bodyPr>
          <a:lstStyle>
            <a:lvl1pPr eaLnBrk="0" hangingPunct="0">
              <a:defRPr>
                <a:solidFill>
                  <a:schemeClr val="tx1"/>
                </a:solidFill>
                <a:latin typeface="Arial Black" panose="020B0A04020102020204" pitchFamily="34" charset="0"/>
                <a:cs typeface="Arial" panose="020B0604020202020204" pitchFamily="34" charset="0"/>
              </a:defRPr>
            </a:lvl1pPr>
            <a:lvl2pPr marL="742950" indent="-285750" eaLnBrk="0" hangingPunct="0">
              <a:defRPr>
                <a:solidFill>
                  <a:schemeClr val="tx1"/>
                </a:solidFill>
                <a:latin typeface="Arial Black" panose="020B0A04020102020204" pitchFamily="34" charset="0"/>
                <a:cs typeface="Arial" panose="020B0604020202020204" pitchFamily="34" charset="0"/>
              </a:defRPr>
            </a:lvl2pPr>
            <a:lvl3pPr marL="1143000" indent="-228600" eaLnBrk="0" hangingPunct="0">
              <a:defRPr>
                <a:solidFill>
                  <a:schemeClr val="tx1"/>
                </a:solidFill>
                <a:latin typeface="Arial Black" panose="020B0A04020102020204" pitchFamily="34" charset="0"/>
                <a:cs typeface="Arial" panose="020B0604020202020204" pitchFamily="34" charset="0"/>
              </a:defRPr>
            </a:lvl3pPr>
            <a:lvl4pPr marL="1600200" indent="-228600" eaLnBrk="0" hangingPunct="0">
              <a:defRPr>
                <a:solidFill>
                  <a:schemeClr val="tx1"/>
                </a:solidFill>
                <a:latin typeface="Arial Black" panose="020B0A04020102020204" pitchFamily="34" charset="0"/>
                <a:cs typeface="Arial" panose="020B0604020202020204" pitchFamily="34" charset="0"/>
              </a:defRPr>
            </a:lvl4pPr>
            <a:lvl5pPr marL="2057400" indent="-228600" eaLnBrk="0" hangingPunct="0">
              <a:defRPr>
                <a:solidFill>
                  <a:schemeClr val="tx1"/>
                </a:solidFill>
                <a:latin typeface="Arial Black" panose="020B0A040201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Black" panose="020B0A040201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Black" panose="020B0A040201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Black" panose="020B0A040201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Black" panose="020B0A04020102020204" pitchFamily="34" charset="0"/>
                <a:cs typeface="Arial" panose="020B0604020202020204" pitchFamily="34" charset="0"/>
              </a:defRPr>
            </a:lvl9pPr>
          </a:lstStyle>
          <a:p>
            <a:pPr eaLnBrk="1" hangingPunct="1">
              <a:defRPr/>
            </a:pPr>
            <a:r>
              <a:rPr lang="en-US" altLang="en-US" sz="5400" dirty="0">
                <a:solidFill>
                  <a:schemeClr val="bg1">
                    <a:lumMod val="75000"/>
                  </a:schemeClr>
                </a:solidFill>
                <a:latin typeface="Algerian" panose="04020705040A02060702" pitchFamily="82" charset="0"/>
                <a:ea typeface="Arial Unicode MS" pitchFamily="34" charset="-128"/>
              </a:rPr>
              <a:t>Cerebrum</a:t>
            </a:r>
            <a:endParaRPr lang="en-US" altLang="en-US" sz="5400" dirty="0">
              <a:solidFill>
                <a:schemeClr val="bg1">
                  <a:lumMod val="75000"/>
                </a:schemeClr>
              </a:solidFill>
            </a:endParaRP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1027" name="Rectangle 2">
            <a:extLst>
              <a:ext uri="{FF2B5EF4-FFF2-40B4-BE49-F238E27FC236}">
                <a16:creationId xmlns:a16="http://schemas.microsoft.com/office/drawing/2014/main" id="{E663A336-D6E9-F1B6-2576-24C3DEA88D7F}"/>
              </a:ext>
            </a:extLst>
          </p:cNvPr>
          <p:cNvSpPr>
            <a:spLocks noGrp="1" noChangeArrowheads="1"/>
          </p:cNvSpPr>
          <p:nvPr>
            <p:ph type="title"/>
          </p:nvPr>
        </p:nvSpPr>
        <p:spPr>
          <a:xfrm>
            <a:off x="762000" y="228600"/>
            <a:ext cx="7772400" cy="609600"/>
          </a:xfrm>
        </p:spPr>
        <p:txBody>
          <a:bodyPr/>
          <a:lstStyle/>
          <a:p>
            <a:pPr algn="ctr" eaLnBrk="1" hangingPunct="1">
              <a:defRPr/>
            </a:pPr>
            <a:r>
              <a:rPr lang="en-US" sz="4000" b="1" dirty="0">
                <a:solidFill>
                  <a:srgbClr val="C00000"/>
                </a:solidFill>
                <a:effectLst>
                  <a:outerShdw blurRad="38100" dist="38100" dir="2700000" algn="tl">
                    <a:srgbClr val="000000">
                      <a:alpha val="43137"/>
                    </a:srgbClr>
                  </a:outerShdw>
                </a:effectLst>
                <a:latin typeface="Arial Unicode MS" pitchFamily="34" charset="-128"/>
                <a:ea typeface="Arial Unicode MS" pitchFamily="34" charset="-128"/>
                <a:cs typeface="Arial Unicode MS" pitchFamily="34" charset="-128"/>
              </a:rPr>
              <a:t>White Matter</a:t>
            </a:r>
          </a:p>
        </p:txBody>
      </p:sp>
      <p:sp>
        <p:nvSpPr>
          <p:cNvPr id="1028" name="Rectangle 3">
            <a:extLst>
              <a:ext uri="{FF2B5EF4-FFF2-40B4-BE49-F238E27FC236}">
                <a16:creationId xmlns:a16="http://schemas.microsoft.com/office/drawing/2014/main" id="{14D73E8C-6679-3C1D-63C3-80C4C1DF49F1}"/>
              </a:ext>
            </a:extLst>
          </p:cNvPr>
          <p:cNvSpPr>
            <a:spLocks noGrp="1" noChangeArrowheads="1"/>
          </p:cNvSpPr>
          <p:nvPr>
            <p:ph type="body" sz="half" idx="1"/>
          </p:nvPr>
        </p:nvSpPr>
        <p:spPr>
          <a:xfrm>
            <a:off x="84138" y="1196975"/>
            <a:ext cx="3643312" cy="4824413"/>
          </a:xfrm>
        </p:spPr>
        <p:txBody>
          <a:bodyPr/>
          <a:lstStyle/>
          <a:p>
            <a:pPr eaLnBrk="1" hangingPunct="1">
              <a:lnSpc>
                <a:spcPct val="90000"/>
              </a:lnSpc>
              <a:buClr>
                <a:srgbClr val="FF0000"/>
              </a:buClr>
              <a:buFont typeface="Arial" panose="020B0604020202020204" pitchFamily="34" charset="0"/>
              <a:buChar char="•"/>
              <a:defRPr/>
            </a:pPr>
            <a:r>
              <a:rPr lang="en-US" sz="2800" dirty="0">
                <a:solidFill>
                  <a:srgbClr val="080808"/>
                </a:solidFill>
                <a:effectLst/>
                <a:latin typeface="Times New Roman" panose="02020603050405020304" pitchFamily="18" charset="0"/>
                <a:ea typeface="Arial Unicode MS" pitchFamily="34" charset="-128"/>
                <a:cs typeface="Times New Roman" panose="02020603050405020304" pitchFamily="18" charset="0"/>
              </a:rPr>
              <a:t>Underlies the cortex</a:t>
            </a:r>
          </a:p>
          <a:p>
            <a:pPr eaLnBrk="1" hangingPunct="1">
              <a:lnSpc>
                <a:spcPct val="90000"/>
              </a:lnSpc>
              <a:buClr>
                <a:srgbClr val="FF0000"/>
              </a:buClr>
              <a:buFont typeface="Arial" panose="020B0604020202020204" pitchFamily="34" charset="0"/>
              <a:buChar char="•"/>
              <a:defRPr/>
            </a:pPr>
            <a:r>
              <a:rPr lang="en-US" sz="2800" dirty="0">
                <a:solidFill>
                  <a:srgbClr val="080808"/>
                </a:solidFill>
                <a:effectLst/>
                <a:latin typeface="Times New Roman" panose="02020603050405020304" pitchFamily="18" charset="0"/>
                <a:ea typeface="Arial Unicode MS" pitchFamily="34" charset="-128"/>
                <a:cs typeface="Times New Roman" panose="02020603050405020304" pitchFamily="18" charset="0"/>
              </a:rPr>
              <a:t>Contains:</a:t>
            </a:r>
          </a:p>
          <a:p>
            <a:pPr lvl="2" eaLnBrk="1" hangingPunct="1">
              <a:lnSpc>
                <a:spcPct val="90000"/>
              </a:lnSpc>
              <a:buClr>
                <a:srgbClr val="FF0000"/>
              </a:buClr>
              <a:buSzPct val="50000"/>
              <a:buFont typeface="Wingdings" panose="05000000000000000000" pitchFamily="2" charset="2"/>
              <a:buChar char="Ø"/>
              <a:defRPr/>
            </a:pPr>
            <a:r>
              <a:rPr lang="en-US" sz="2800" dirty="0">
                <a:solidFill>
                  <a:srgbClr val="C00000"/>
                </a:solidFill>
                <a:effectLst/>
                <a:latin typeface="Times New Roman" panose="02020603050405020304" pitchFamily="18" charset="0"/>
                <a:ea typeface="Arial Unicode MS" pitchFamily="34" charset="-128"/>
                <a:cs typeface="Times New Roman" panose="02020603050405020304" pitchFamily="18" charset="0"/>
              </a:rPr>
              <a:t>Nerve fibers </a:t>
            </a:r>
            <a:r>
              <a:rPr lang="en-US" sz="2800" dirty="0">
                <a:solidFill>
                  <a:schemeClr val="bg2"/>
                </a:solidFill>
                <a:effectLst/>
                <a:latin typeface="Times New Roman" panose="02020603050405020304" pitchFamily="18" charset="0"/>
                <a:ea typeface="Arial Unicode MS" pitchFamily="34" charset="-128"/>
                <a:cs typeface="Times New Roman" panose="02020603050405020304" pitchFamily="18" charset="0"/>
              </a:rPr>
              <a:t>(</a:t>
            </a:r>
            <a:r>
              <a:rPr lang="en-US" dirty="0">
                <a:solidFill>
                  <a:schemeClr val="bg2"/>
                </a:solidFill>
                <a:effectLst/>
                <a:latin typeface="Times New Roman" panose="02020603050405020304" pitchFamily="18" charset="0"/>
                <a:ea typeface="Arial Unicode MS" pitchFamily="34" charset="-128"/>
                <a:cs typeface="Times New Roman" panose="02020603050405020304" pitchFamily="18" charset="0"/>
              </a:rPr>
              <a:t>predominantly </a:t>
            </a:r>
            <a:r>
              <a:rPr lang="en-US" dirty="0" err="1">
                <a:solidFill>
                  <a:schemeClr val="bg2"/>
                </a:solidFill>
                <a:effectLst/>
                <a:latin typeface="Times New Roman" panose="02020603050405020304" pitchFamily="18" charset="0"/>
                <a:ea typeface="Arial Unicode MS" pitchFamily="34" charset="-128"/>
                <a:cs typeface="Times New Roman" panose="02020603050405020304" pitchFamily="18" charset="0"/>
              </a:rPr>
              <a:t>myelinated</a:t>
            </a:r>
            <a:r>
              <a:rPr lang="en-US" dirty="0">
                <a:solidFill>
                  <a:schemeClr val="bg2"/>
                </a:solidFill>
                <a:effectLst/>
                <a:latin typeface="Times New Roman" panose="02020603050405020304" pitchFamily="18" charset="0"/>
                <a:ea typeface="Arial Unicode MS" pitchFamily="34" charset="-128"/>
                <a:cs typeface="Times New Roman" panose="02020603050405020304" pitchFamily="18" charset="0"/>
              </a:rPr>
              <a:t>)</a:t>
            </a:r>
          </a:p>
          <a:p>
            <a:pPr lvl="2" eaLnBrk="1" hangingPunct="1">
              <a:lnSpc>
                <a:spcPct val="90000"/>
              </a:lnSpc>
              <a:buClr>
                <a:srgbClr val="FF0000"/>
              </a:buClr>
              <a:buSzPct val="50000"/>
              <a:buFont typeface="Wingdings" panose="05000000000000000000" pitchFamily="2" charset="2"/>
              <a:buChar char="Ø"/>
              <a:defRPr/>
            </a:pPr>
            <a:r>
              <a:rPr lang="en-US" sz="2800" dirty="0" err="1">
                <a:solidFill>
                  <a:srgbClr val="C00000"/>
                </a:solidFill>
                <a:effectLst/>
                <a:latin typeface="Times New Roman" panose="02020603050405020304" pitchFamily="18" charset="0"/>
                <a:ea typeface="Arial Unicode MS" pitchFamily="34" charset="-128"/>
                <a:cs typeface="Times New Roman" panose="02020603050405020304" pitchFamily="18" charset="0"/>
              </a:rPr>
              <a:t>Neuroglia</a:t>
            </a:r>
            <a:endParaRPr lang="en-US" sz="2800" dirty="0">
              <a:solidFill>
                <a:srgbClr val="C00000"/>
              </a:solidFill>
              <a:effectLst/>
              <a:latin typeface="Times New Roman" panose="02020603050405020304" pitchFamily="18" charset="0"/>
              <a:ea typeface="Arial Unicode MS" pitchFamily="34" charset="-128"/>
              <a:cs typeface="Times New Roman" panose="02020603050405020304" pitchFamily="18" charset="0"/>
            </a:endParaRPr>
          </a:p>
          <a:p>
            <a:pPr lvl="2" eaLnBrk="1" hangingPunct="1">
              <a:lnSpc>
                <a:spcPct val="90000"/>
              </a:lnSpc>
              <a:buClr>
                <a:srgbClr val="FF0000"/>
              </a:buClr>
              <a:buSzPct val="50000"/>
              <a:buFont typeface="Wingdings" panose="05000000000000000000" pitchFamily="2" charset="2"/>
              <a:buChar char="Ø"/>
              <a:defRPr/>
            </a:pPr>
            <a:r>
              <a:rPr lang="en-US" sz="2800" dirty="0">
                <a:solidFill>
                  <a:srgbClr val="C00000"/>
                </a:solidFill>
                <a:effectLst/>
                <a:latin typeface="Times New Roman" panose="02020603050405020304" pitchFamily="18" charset="0"/>
                <a:ea typeface="Arial Unicode MS" pitchFamily="34" charset="-128"/>
                <a:cs typeface="Times New Roman" panose="02020603050405020304" pitchFamily="18" charset="0"/>
              </a:rPr>
              <a:t>Blood vessels</a:t>
            </a:r>
          </a:p>
          <a:p>
            <a:pPr eaLnBrk="1" hangingPunct="1">
              <a:lnSpc>
                <a:spcPct val="90000"/>
              </a:lnSpc>
              <a:buClr>
                <a:srgbClr val="FF0000"/>
              </a:buClr>
              <a:buFont typeface="Arial" panose="020B0604020202020204" pitchFamily="34" charset="0"/>
              <a:buChar char="•"/>
              <a:defRPr/>
            </a:pPr>
            <a:r>
              <a:rPr lang="en-US" sz="2800" dirty="0">
                <a:solidFill>
                  <a:schemeClr val="bg2"/>
                </a:solidFill>
                <a:effectLst/>
                <a:latin typeface="Times New Roman" panose="02020603050405020304" pitchFamily="18" charset="0"/>
                <a:ea typeface="Arial Unicode MS" pitchFamily="34" charset="-128"/>
                <a:cs typeface="Times New Roman" panose="02020603050405020304" pitchFamily="18" charset="0"/>
              </a:rPr>
              <a:t>The nerve fibers originate, terminate or sometimes both, within the cortex</a:t>
            </a:r>
          </a:p>
        </p:txBody>
      </p:sp>
      <p:pic>
        <p:nvPicPr>
          <p:cNvPr id="17412" name="Picture 6" descr="C:\Documents and Settings\Free User\My Documents\My Pictures\qq.png">
            <a:extLst>
              <a:ext uri="{FF2B5EF4-FFF2-40B4-BE49-F238E27FC236}">
                <a16:creationId xmlns:a16="http://schemas.microsoft.com/office/drawing/2014/main" id="{96F839DF-6B14-C1DF-DA35-89EFB1EDB79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14750" y="1714500"/>
            <a:ext cx="5230813" cy="3643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2051" name="Rectangle 2">
            <a:extLst>
              <a:ext uri="{FF2B5EF4-FFF2-40B4-BE49-F238E27FC236}">
                <a16:creationId xmlns:a16="http://schemas.microsoft.com/office/drawing/2014/main" id="{284FDE00-31EF-FB0B-318F-67B6031BF920}"/>
              </a:ext>
            </a:extLst>
          </p:cNvPr>
          <p:cNvSpPr>
            <a:spLocks noGrp="1" noChangeArrowheads="1"/>
          </p:cNvSpPr>
          <p:nvPr>
            <p:ph type="body" sz="half" idx="4294967295"/>
          </p:nvPr>
        </p:nvSpPr>
        <p:spPr>
          <a:xfrm>
            <a:off x="179388" y="357188"/>
            <a:ext cx="8750300" cy="1143000"/>
          </a:xfrm>
        </p:spPr>
        <p:txBody>
          <a:bodyPr/>
          <a:lstStyle/>
          <a:p>
            <a:pPr eaLnBrk="1" hangingPunct="1">
              <a:buClr>
                <a:schemeClr val="bg2"/>
              </a:buClr>
              <a:buFont typeface="Arial" panose="020B0604020202020204" pitchFamily="34" charset="0"/>
              <a:buChar char="•"/>
              <a:defRPr/>
            </a:pPr>
            <a:r>
              <a:rPr lang="en-US" sz="2800" dirty="0">
                <a:solidFill>
                  <a:schemeClr val="bg2"/>
                </a:solidFill>
                <a:effectLst/>
                <a:latin typeface="Times New Roman" panose="02020603050405020304" pitchFamily="18" charset="0"/>
                <a:ea typeface="Arial Unicode MS" pitchFamily="34" charset="-128"/>
                <a:cs typeface="Times New Roman" panose="02020603050405020304" pitchFamily="18" charset="0"/>
              </a:rPr>
              <a:t>Depending on their </a:t>
            </a:r>
            <a:r>
              <a:rPr lang="en-US" sz="2800" dirty="0">
                <a:solidFill>
                  <a:srgbClr val="C00000"/>
                </a:solidFill>
                <a:effectLst/>
                <a:latin typeface="Times New Roman" panose="02020603050405020304" pitchFamily="18" charset="0"/>
                <a:ea typeface="Arial Unicode MS" pitchFamily="34" charset="-128"/>
                <a:cs typeface="Times New Roman" panose="02020603050405020304" pitchFamily="18" charset="0"/>
              </a:rPr>
              <a:t>origin </a:t>
            </a:r>
            <a:r>
              <a:rPr lang="en-US" sz="2800" dirty="0">
                <a:solidFill>
                  <a:schemeClr val="bg2"/>
                </a:solidFill>
                <a:effectLst/>
                <a:latin typeface="Times New Roman" panose="02020603050405020304" pitchFamily="18" charset="0"/>
                <a:ea typeface="Arial Unicode MS" pitchFamily="34" charset="-128"/>
                <a:cs typeface="Times New Roman" panose="02020603050405020304" pitchFamily="18" charset="0"/>
              </a:rPr>
              <a:t>&amp;</a:t>
            </a:r>
            <a:r>
              <a:rPr lang="en-US" sz="2800" dirty="0">
                <a:effectLst/>
                <a:latin typeface="Times New Roman" panose="02020603050405020304" pitchFamily="18" charset="0"/>
                <a:ea typeface="Arial Unicode MS" pitchFamily="34" charset="-128"/>
                <a:cs typeface="Times New Roman" panose="02020603050405020304" pitchFamily="18" charset="0"/>
              </a:rPr>
              <a:t> </a:t>
            </a:r>
            <a:r>
              <a:rPr lang="en-US" sz="2800" dirty="0">
                <a:solidFill>
                  <a:srgbClr val="C00000"/>
                </a:solidFill>
                <a:effectLst/>
                <a:latin typeface="Times New Roman" panose="02020603050405020304" pitchFamily="18" charset="0"/>
                <a:ea typeface="Arial Unicode MS" pitchFamily="34" charset="-128"/>
                <a:cs typeface="Times New Roman" panose="02020603050405020304" pitchFamily="18" charset="0"/>
              </a:rPr>
              <a:t>termination</a:t>
            </a:r>
            <a:r>
              <a:rPr lang="en-US" sz="2800" dirty="0">
                <a:solidFill>
                  <a:schemeClr val="bg2"/>
                </a:solidFill>
                <a:effectLst/>
                <a:latin typeface="Times New Roman" panose="02020603050405020304" pitchFamily="18" charset="0"/>
                <a:ea typeface="Arial Unicode MS" pitchFamily="34" charset="-128"/>
                <a:cs typeface="Times New Roman" panose="02020603050405020304" pitchFamily="18" charset="0"/>
              </a:rPr>
              <a:t>, these nerve fibers are classified into </a:t>
            </a:r>
            <a:r>
              <a:rPr lang="en-US" sz="2800" u="sng" dirty="0">
                <a:solidFill>
                  <a:srgbClr val="C00000"/>
                </a:solidFill>
                <a:effectLst/>
                <a:latin typeface="Times New Roman" panose="02020603050405020304" pitchFamily="18" charset="0"/>
                <a:ea typeface="Arial Unicode MS" pitchFamily="34" charset="-128"/>
                <a:cs typeface="Times New Roman" panose="02020603050405020304" pitchFamily="18" charset="0"/>
              </a:rPr>
              <a:t>three types</a:t>
            </a:r>
            <a:r>
              <a:rPr lang="en-US" sz="2800" dirty="0">
                <a:solidFill>
                  <a:schemeClr val="bg1">
                    <a:lumMod val="50000"/>
                  </a:schemeClr>
                </a:solidFill>
                <a:effectLst/>
                <a:latin typeface="Times New Roman" panose="02020603050405020304" pitchFamily="18" charset="0"/>
                <a:ea typeface="Arial Unicode MS" pitchFamily="34" charset="-128"/>
                <a:cs typeface="Times New Roman" panose="02020603050405020304" pitchFamily="18" charset="0"/>
              </a:rPr>
              <a:t>:</a:t>
            </a:r>
          </a:p>
        </p:txBody>
      </p:sp>
      <p:pic>
        <p:nvPicPr>
          <p:cNvPr id="19459" name="Picture 5" descr="G:\pic.new\hjh.png">
            <a:extLst>
              <a:ext uri="{FF2B5EF4-FFF2-40B4-BE49-F238E27FC236}">
                <a16:creationId xmlns:a16="http://schemas.microsoft.com/office/drawing/2014/main" id="{3FEB4115-B46E-472A-C880-F831A4EAD22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14688" y="1571625"/>
            <a:ext cx="5286375" cy="469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a:extLst>
              <a:ext uri="{FF2B5EF4-FFF2-40B4-BE49-F238E27FC236}">
                <a16:creationId xmlns:a16="http://schemas.microsoft.com/office/drawing/2014/main" id="{87C08F00-A7A2-D7FF-EE38-D17238639700}"/>
              </a:ext>
            </a:extLst>
          </p:cNvPr>
          <p:cNvSpPr/>
          <p:nvPr/>
        </p:nvSpPr>
        <p:spPr>
          <a:xfrm>
            <a:off x="142875" y="2071688"/>
            <a:ext cx="3000375" cy="2246312"/>
          </a:xfrm>
          <a:prstGeom prst="rect">
            <a:avLst/>
          </a:prstGeom>
        </p:spPr>
        <p:txBody>
          <a:bodyPr>
            <a:spAutoFit/>
          </a:bodyPr>
          <a:lstStyle/>
          <a:p>
            <a:pPr marL="514350" indent="-514350" eaLnBrk="1" hangingPunct="1">
              <a:buFontTx/>
              <a:buAutoNum type="alphaUcPeriod"/>
              <a:defRPr/>
            </a:pPr>
            <a:r>
              <a:rPr lang="en-US" sz="2800" b="1" u="sng" dirty="0">
                <a:solidFill>
                  <a:schemeClr val="bg2"/>
                </a:solidFill>
                <a:latin typeface="Times New Roman" panose="02020603050405020304" pitchFamily="18" charset="0"/>
                <a:ea typeface="Arial Unicode MS" pitchFamily="34" charset="-128"/>
                <a:cs typeface="Times New Roman" panose="02020603050405020304" pitchFamily="18" charset="0"/>
              </a:rPr>
              <a:t>Association</a:t>
            </a:r>
          </a:p>
          <a:p>
            <a:pPr marL="514350" indent="-514350" eaLnBrk="1" hangingPunct="1">
              <a:defRPr/>
            </a:pPr>
            <a:endParaRPr lang="en-US" sz="2800" dirty="0">
              <a:solidFill>
                <a:schemeClr val="bg2"/>
              </a:solidFill>
              <a:latin typeface="Times New Roman" panose="02020603050405020304" pitchFamily="18" charset="0"/>
              <a:ea typeface="Arial Unicode MS" pitchFamily="34" charset="-128"/>
              <a:cs typeface="Times New Roman" panose="02020603050405020304" pitchFamily="18" charset="0"/>
            </a:endParaRPr>
          </a:p>
          <a:p>
            <a:pPr eaLnBrk="1" hangingPunct="1">
              <a:defRPr/>
            </a:pPr>
            <a:r>
              <a:rPr lang="en-US" sz="2800" dirty="0">
                <a:solidFill>
                  <a:schemeClr val="bg2"/>
                </a:solidFill>
                <a:latin typeface="Times New Roman" panose="02020603050405020304" pitchFamily="18" charset="0"/>
                <a:ea typeface="Arial Unicode MS" pitchFamily="34" charset="-128"/>
                <a:cs typeface="Times New Roman" panose="02020603050405020304" pitchFamily="18" charset="0"/>
              </a:rPr>
              <a:t>B. </a:t>
            </a:r>
            <a:r>
              <a:rPr lang="en-US" sz="2800" b="1" u="sng" dirty="0">
                <a:solidFill>
                  <a:schemeClr val="bg2"/>
                </a:solidFill>
                <a:latin typeface="Times New Roman" panose="02020603050405020304" pitchFamily="18" charset="0"/>
                <a:ea typeface="Arial Unicode MS" pitchFamily="34" charset="-128"/>
                <a:cs typeface="Times New Roman" panose="02020603050405020304" pitchFamily="18" charset="0"/>
              </a:rPr>
              <a:t>Projection</a:t>
            </a:r>
          </a:p>
          <a:p>
            <a:pPr eaLnBrk="1" hangingPunct="1">
              <a:defRPr/>
            </a:pPr>
            <a:endParaRPr lang="en-US" sz="2800" dirty="0">
              <a:solidFill>
                <a:schemeClr val="bg2"/>
              </a:solidFill>
              <a:latin typeface="Times New Roman" panose="02020603050405020304" pitchFamily="18" charset="0"/>
              <a:ea typeface="Arial Unicode MS" pitchFamily="34" charset="-128"/>
              <a:cs typeface="Times New Roman" panose="02020603050405020304" pitchFamily="18" charset="0"/>
            </a:endParaRPr>
          </a:p>
          <a:p>
            <a:pPr eaLnBrk="1" hangingPunct="1">
              <a:defRPr/>
            </a:pPr>
            <a:r>
              <a:rPr lang="en-US" sz="2800" b="1" dirty="0">
                <a:solidFill>
                  <a:schemeClr val="bg2"/>
                </a:solidFill>
                <a:latin typeface="Times New Roman" panose="02020603050405020304" pitchFamily="18" charset="0"/>
                <a:ea typeface="Arial Unicode MS" pitchFamily="34" charset="-128"/>
                <a:cs typeface="Times New Roman" panose="02020603050405020304" pitchFamily="18" charset="0"/>
              </a:rPr>
              <a:t>C. </a:t>
            </a:r>
            <a:r>
              <a:rPr lang="en-US" sz="2800" b="1" u="sng" dirty="0">
                <a:solidFill>
                  <a:schemeClr val="bg2"/>
                </a:solidFill>
                <a:latin typeface="Times New Roman" panose="02020603050405020304" pitchFamily="18" charset="0"/>
                <a:ea typeface="Arial Unicode MS" pitchFamily="34" charset="-128"/>
                <a:cs typeface="Times New Roman" panose="02020603050405020304" pitchFamily="18" charset="0"/>
              </a:rPr>
              <a:t>Commissural</a:t>
            </a:r>
          </a:p>
        </p:txBody>
      </p:sp>
      <p:cxnSp>
        <p:nvCxnSpPr>
          <p:cNvPr id="8" name="Straight Arrow Connector 7">
            <a:extLst>
              <a:ext uri="{FF2B5EF4-FFF2-40B4-BE49-F238E27FC236}">
                <a16:creationId xmlns:a16="http://schemas.microsoft.com/office/drawing/2014/main" id="{25848DA0-AAA8-CFBE-EB26-C39A6666B042}"/>
              </a:ext>
            </a:extLst>
          </p:cNvPr>
          <p:cNvCxnSpPr/>
          <p:nvPr/>
        </p:nvCxnSpPr>
        <p:spPr>
          <a:xfrm rot="16200000" flipH="1">
            <a:off x="7322344" y="3607594"/>
            <a:ext cx="285750" cy="71438"/>
          </a:xfrm>
          <a:prstGeom prst="straightConnector1">
            <a:avLst/>
          </a:prstGeom>
          <a:ln w="38100">
            <a:solidFill>
              <a:srgbClr val="FFFF00"/>
            </a:solidFill>
            <a:prstDash val="solid"/>
            <a:tailEnd type="arrow"/>
          </a:ln>
        </p:spPr>
        <p:style>
          <a:lnRef idx="1">
            <a:schemeClr val="accent1"/>
          </a:lnRef>
          <a:fillRef idx="0">
            <a:schemeClr val="accent1"/>
          </a:fillRef>
          <a:effectRef idx="0">
            <a:schemeClr val="accent1"/>
          </a:effectRef>
          <a:fontRef idx="minor">
            <a:schemeClr val="tx1"/>
          </a:fontRef>
        </p:style>
      </p:cxnSp>
      <p:sp>
        <p:nvSpPr>
          <p:cNvPr id="9" name="Rounded Rectangle 8">
            <a:extLst>
              <a:ext uri="{FF2B5EF4-FFF2-40B4-BE49-F238E27FC236}">
                <a16:creationId xmlns:a16="http://schemas.microsoft.com/office/drawing/2014/main" id="{5B17FFD9-A494-2BCC-9FA2-343A86CE92C0}"/>
              </a:ext>
            </a:extLst>
          </p:cNvPr>
          <p:cNvSpPr/>
          <p:nvPr/>
        </p:nvSpPr>
        <p:spPr>
          <a:xfrm>
            <a:off x="3563938" y="1557338"/>
            <a:ext cx="1857375" cy="214312"/>
          </a:xfrm>
          <a:prstGeom prst="roundRect">
            <a:avLst/>
          </a:prstGeom>
          <a:noFill/>
          <a:ln>
            <a:solidFill>
              <a:srgbClr val="07FF07"/>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10" name="Rounded Rectangle 9">
            <a:extLst>
              <a:ext uri="{FF2B5EF4-FFF2-40B4-BE49-F238E27FC236}">
                <a16:creationId xmlns:a16="http://schemas.microsoft.com/office/drawing/2014/main" id="{5B6BBEB4-01E0-EB24-9719-513D88184731}"/>
              </a:ext>
            </a:extLst>
          </p:cNvPr>
          <p:cNvSpPr/>
          <p:nvPr/>
        </p:nvSpPr>
        <p:spPr>
          <a:xfrm>
            <a:off x="6300788" y="1557338"/>
            <a:ext cx="1857375" cy="214312"/>
          </a:xfrm>
          <a:prstGeom prst="roundRect">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11" name="Rounded Rectangle 10">
            <a:extLst>
              <a:ext uri="{FF2B5EF4-FFF2-40B4-BE49-F238E27FC236}">
                <a16:creationId xmlns:a16="http://schemas.microsoft.com/office/drawing/2014/main" id="{E5418504-FA54-07CA-624E-A18FA82C746B}"/>
              </a:ext>
            </a:extLst>
          </p:cNvPr>
          <p:cNvSpPr/>
          <p:nvPr/>
        </p:nvSpPr>
        <p:spPr>
          <a:xfrm>
            <a:off x="4787900" y="3933825"/>
            <a:ext cx="1857375" cy="214313"/>
          </a:xfrm>
          <a:prstGeom prst="round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3075" name="Rectangle 2">
            <a:extLst>
              <a:ext uri="{FF2B5EF4-FFF2-40B4-BE49-F238E27FC236}">
                <a16:creationId xmlns:a16="http://schemas.microsoft.com/office/drawing/2014/main" id="{E6740696-FFA2-AB1D-5251-ED572C07EC8A}"/>
              </a:ext>
            </a:extLst>
          </p:cNvPr>
          <p:cNvSpPr>
            <a:spLocks noGrp="1" noChangeArrowheads="1"/>
          </p:cNvSpPr>
          <p:nvPr>
            <p:ph type="title"/>
          </p:nvPr>
        </p:nvSpPr>
        <p:spPr>
          <a:xfrm>
            <a:off x="609600" y="228600"/>
            <a:ext cx="7772400" cy="457200"/>
          </a:xfrm>
        </p:spPr>
        <p:txBody>
          <a:bodyPr/>
          <a:lstStyle/>
          <a:p>
            <a:pPr algn="ctr" eaLnBrk="1" hangingPunct="1">
              <a:defRPr/>
            </a:pPr>
            <a:r>
              <a:rPr lang="en-US" sz="4000" b="1" dirty="0">
                <a:solidFill>
                  <a:schemeClr val="bg2"/>
                </a:solidFill>
                <a:effectLst>
                  <a:outerShdw blurRad="38100" dist="38100" dir="2700000" algn="tl">
                    <a:srgbClr val="000000">
                      <a:alpha val="43137"/>
                    </a:srgbClr>
                  </a:outerShdw>
                </a:effectLst>
                <a:latin typeface="Arial Unicode MS" pitchFamily="34" charset="-128"/>
              </a:rPr>
              <a:t>Association Fibers</a:t>
            </a:r>
          </a:p>
        </p:txBody>
      </p:sp>
      <p:sp>
        <p:nvSpPr>
          <p:cNvPr id="23555" name="Rectangle 3">
            <a:extLst>
              <a:ext uri="{FF2B5EF4-FFF2-40B4-BE49-F238E27FC236}">
                <a16:creationId xmlns:a16="http://schemas.microsoft.com/office/drawing/2014/main" id="{833BC6E9-E9E6-3FA9-2B42-58DEE838090F}"/>
              </a:ext>
            </a:extLst>
          </p:cNvPr>
          <p:cNvSpPr>
            <a:spLocks noGrp="1" noChangeArrowheads="1"/>
          </p:cNvSpPr>
          <p:nvPr>
            <p:ph type="body" sz="half" idx="1"/>
          </p:nvPr>
        </p:nvSpPr>
        <p:spPr>
          <a:xfrm>
            <a:off x="0" y="1827213"/>
            <a:ext cx="3922713" cy="3651250"/>
          </a:xfrm>
        </p:spPr>
        <p:txBody>
          <a:bodyPr/>
          <a:lstStyle/>
          <a:p>
            <a:pPr eaLnBrk="1" hangingPunct="1">
              <a:buClr>
                <a:srgbClr val="080808"/>
              </a:buClr>
              <a:buFont typeface="Arial" panose="020B0604020202020204" pitchFamily="34" charset="0"/>
              <a:buChar char="•"/>
              <a:defRPr/>
            </a:pPr>
            <a:r>
              <a:rPr lang="en-US" sz="2400" dirty="0">
                <a:solidFill>
                  <a:schemeClr val="bg2"/>
                </a:solidFill>
                <a:effectLst/>
                <a:latin typeface="Times New Roman" panose="02020603050405020304" pitchFamily="18" charset="0"/>
                <a:cs typeface="Times New Roman" panose="02020603050405020304" pitchFamily="18" charset="0"/>
              </a:rPr>
              <a:t>Unite different parts of the </a:t>
            </a:r>
            <a:r>
              <a:rPr lang="en-US" sz="2400" dirty="0">
                <a:solidFill>
                  <a:srgbClr val="FF0000"/>
                </a:solidFill>
                <a:effectLst/>
                <a:latin typeface="Times New Roman" panose="02020603050405020304" pitchFamily="18" charset="0"/>
                <a:cs typeface="Times New Roman" panose="02020603050405020304" pitchFamily="18" charset="0"/>
              </a:rPr>
              <a:t>same hemisphere</a:t>
            </a:r>
          </a:p>
          <a:p>
            <a:pPr eaLnBrk="1" hangingPunct="1">
              <a:buClr>
                <a:srgbClr val="080808"/>
              </a:buClr>
              <a:buFont typeface="Arial" panose="020B0604020202020204" pitchFamily="34" charset="0"/>
              <a:buChar char="•"/>
              <a:defRPr/>
            </a:pPr>
            <a:r>
              <a:rPr lang="en-US" sz="2400" dirty="0">
                <a:solidFill>
                  <a:schemeClr val="bg2"/>
                </a:solidFill>
                <a:effectLst/>
                <a:latin typeface="Times New Roman" panose="02020603050405020304" pitchFamily="18" charset="0"/>
                <a:cs typeface="Times New Roman" panose="02020603050405020304" pitchFamily="18" charset="0"/>
              </a:rPr>
              <a:t>Are of two kinds: </a:t>
            </a:r>
          </a:p>
          <a:p>
            <a:pPr lvl="1" eaLnBrk="1" hangingPunct="1">
              <a:buClr>
                <a:srgbClr val="080808"/>
              </a:buClr>
              <a:buFont typeface="Wingdings" panose="05000000000000000000" pitchFamily="2" charset="2"/>
              <a:buChar char="Ø"/>
              <a:defRPr/>
            </a:pPr>
            <a:r>
              <a:rPr lang="en-US" sz="2400" dirty="0">
                <a:solidFill>
                  <a:schemeClr val="bg1">
                    <a:lumMod val="75000"/>
                  </a:schemeClr>
                </a:solidFill>
                <a:effectLst/>
                <a:latin typeface="Times New Roman" panose="02020603050405020304" pitchFamily="18" charset="0"/>
                <a:cs typeface="Times New Roman" panose="02020603050405020304" pitchFamily="18" charset="0"/>
              </a:rPr>
              <a:t>Short association fibers</a:t>
            </a:r>
            <a:r>
              <a:rPr lang="en-US" sz="2400" dirty="0">
                <a:solidFill>
                  <a:schemeClr val="bg2"/>
                </a:solidFill>
                <a:effectLst/>
                <a:latin typeface="Times New Roman" panose="02020603050405020304" pitchFamily="18" charset="0"/>
                <a:cs typeface="Times New Roman" panose="02020603050405020304" pitchFamily="18" charset="0"/>
              </a:rPr>
              <a:t>: those connecting adjacent </a:t>
            </a:r>
            <a:r>
              <a:rPr lang="en-US" sz="2400" dirty="0" err="1">
                <a:solidFill>
                  <a:schemeClr val="bg2"/>
                </a:solidFill>
                <a:effectLst/>
                <a:latin typeface="Times New Roman" panose="02020603050405020304" pitchFamily="18" charset="0"/>
                <a:cs typeface="Times New Roman" panose="02020603050405020304" pitchFamily="18" charset="0"/>
              </a:rPr>
              <a:t>gyri</a:t>
            </a:r>
            <a:r>
              <a:rPr lang="en-US" sz="2400" dirty="0">
                <a:solidFill>
                  <a:schemeClr val="bg2"/>
                </a:solidFill>
                <a:effectLst/>
                <a:latin typeface="Times New Roman" panose="02020603050405020304" pitchFamily="18" charset="0"/>
                <a:cs typeface="Times New Roman" panose="02020603050405020304" pitchFamily="18" charset="0"/>
              </a:rPr>
              <a:t>, </a:t>
            </a:r>
          </a:p>
          <a:p>
            <a:pPr lvl="1" eaLnBrk="1" hangingPunct="1">
              <a:buClr>
                <a:srgbClr val="080808"/>
              </a:buClr>
              <a:buFont typeface="Wingdings" panose="05000000000000000000" pitchFamily="2" charset="2"/>
              <a:buChar char="Ø"/>
              <a:defRPr/>
            </a:pPr>
            <a:r>
              <a:rPr lang="en-US" sz="2400" dirty="0">
                <a:solidFill>
                  <a:schemeClr val="bg1">
                    <a:lumMod val="75000"/>
                  </a:schemeClr>
                </a:solidFill>
                <a:effectLst/>
                <a:latin typeface="Times New Roman" panose="02020603050405020304" pitchFamily="18" charset="0"/>
                <a:cs typeface="Times New Roman" panose="02020603050405020304" pitchFamily="18" charset="0"/>
              </a:rPr>
              <a:t>Long association fibers</a:t>
            </a:r>
            <a:r>
              <a:rPr lang="en-US" sz="2400" dirty="0">
                <a:solidFill>
                  <a:schemeClr val="bg2"/>
                </a:solidFill>
                <a:effectLst/>
                <a:latin typeface="Times New Roman" panose="02020603050405020304" pitchFamily="18" charset="0"/>
                <a:cs typeface="Times New Roman" panose="02020603050405020304" pitchFamily="18" charset="0"/>
              </a:rPr>
              <a:t>: those connecting more distant </a:t>
            </a:r>
            <a:r>
              <a:rPr lang="en-US" sz="2400" dirty="0" err="1">
                <a:solidFill>
                  <a:schemeClr val="bg2"/>
                </a:solidFill>
                <a:effectLst/>
                <a:latin typeface="Times New Roman" panose="02020603050405020304" pitchFamily="18" charset="0"/>
                <a:cs typeface="Times New Roman" panose="02020603050405020304" pitchFamily="18" charset="0"/>
              </a:rPr>
              <a:t>gyri</a:t>
            </a:r>
            <a:r>
              <a:rPr lang="en-US" sz="2400" dirty="0">
                <a:solidFill>
                  <a:schemeClr val="bg2"/>
                </a:solidFill>
                <a:effectLst/>
                <a:latin typeface="Times New Roman" panose="02020603050405020304" pitchFamily="18" charset="0"/>
                <a:cs typeface="Times New Roman" panose="02020603050405020304" pitchFamily="18" charset="0"/>
              </a:rPr>
              <a:t> </a:t>
            </a:r>
          </a:p>
        </p:txBody>
      </p:sp>
      <p:pic>
        <p:nvPicPr>
          <p:cNvPr id="20484" name="Picture 5" descr="C:\Documents and Settings\Free User\My Documents\My Pictures\wm.png">
            <a:extLst>
              <a:ext uri="{FF2B5EF4-FFF2-40B4-BE49-F238E27FC236}">
                <a16:creationId xmlns:a16="http://schemas.microsoft.com/office/drawing/2014/main" id="{B04D4DEC-84ED-FA97-4B48-4547C8C1C0D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24300" y="1692275"/>
            <a:ext cx="5272088" cy="3786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4099" name="Rectangle 2">
            <a:extLst>
              <a:ext uri="{FF2B5EF4-FFF2-40B4-BE49-F238E27FC236}">
                <a16:creationId xmlns:a16="http://schemas.microsoft.com/office/drawing/2014/main" id="{13A60376-5659-EAA4-0A6A-2AB705C260CA}"/>
              </a:ext>
            </a:extLst>
          </p:cNvPr>
          <p:cNvSpPr>
            <a:spLocks noGrp="1" noChangeArrowheads="1"/>
          </p:cNvSpPr>
          <p:nvPr>
            <p:ph type="title"/>
          </p:nvPr>
        </p:nvSpPr>
        <p:spPr>
          <a:xfrm>
            <a:off x="914400" y="381000"/>
            <a:ext cx="7772400" cy="685800"/>
          </a:xfrm>
        </p:spPr>
        <p:txBody>
          <a:bodyPr/>
          <a:lstStyle/>
          <a:p>
            <a:pPr algn="ctr" eaLnBrk="1" hangingPunct="1">
              <a:defRPr/>
            </a:pPr>
            <a:r>
              <a:rPr lang="en-US" sz="4000" b="1" dirty="0">
                <a:solidFill>
                  <a:schemeClr val="bg1">
                    <a:lumMod val="75000"/>
                  </a:schemeClr>
                </a:solidFill>
                <a:effectLst>
                  <a:outerShdw blurRad="38100" dist="38100" dir="2700000" algn="tl">
                    <a:srgbClr val="000000">
                      <a:alpha val="43137"/>
                    </a:srgbClr>
                  </a:outerShdw>
                </a:effectLst>
                <a:latin typeface="Arial Unicode MS" pitchFamily="34" charset="-128"/>
              </a:rPr>
              <a:t>Short Association Fibers</a:t>
            </a:r>
          </a:p>
        </p:txBody>
      </p:sp>
      <p:sp>
        <p:nvSpPr>
          <p:cNvPr id="22531" name="Rectangle 3">
            <a:extLst>
              <a:ext uri="{FF2B5EF4-FFF2-40B4-BE49-F238E27FC236}">
                <a16:creationId xmlns:a16="http://schemas.microsoft.com/office/drawing/2014/main" id="{CD6E232E-91F4-703F-541F-6454F29BDDD7}"/>
              </a:ext>
            </a:extLst>
          </p:cNvPr>
          <p:cNvSpPr>
            <a:spLocks noGrp="1" noChangeArrowheads="1"/>
          </p:cNvSpPr>
          <p:nvPr>
            <p:ph type="body" sz="half" idx="1"/>
          </p:nvPr>
        </p:nvSpPr>
        <p:spPr>
          <a:xfrm>
            <a:off x="106363" y="1857375"/>
            <a:ext cx="3429000" cy="3929063"/>
          </a:xfrm>
        </p:spPr>
        <p:txBody>
          <a:bodyPr/>
          <a:lstStyle/>
          <a:p>
            <a:pPr eaLnBrk="1" hangingPunct="1">
              <a:buClr>
                <a:srgbClr val="080808"/>
              </a:buClr>
              <a:buFont typeface="Arial" panose="020B0604020202020204" pitchFamily="34" charset="0"/>
              <a:buChar char="•"/>
              <a:defRPr/>
            </a:pPr>
            <a:r>
              <a:rPr lang="en-US" altLang="en-US" sz="2400" dirty="0">
                <a:solidFill>
                  <a:schemeClr val="bg2"/>
                </a:solidFill>
                <a:effectLst/>
                <a:latin typeface="Times New Roman" panose="02020603050405020304" pitchFamily="18" charset="0"/>
                <a:cs typeface="Times New Roman" panose="02020603050405020304" pitchFamily="18" charset="0"/>
              </a:rPr>
              <a:t>Lie immediately beneath the gray substance of the cortex</a:t>
            </a:r>
          </a:p>
          <a:p>
            <a:pPr eaLnBrk="1" hangingPunct="1">
              <a:buClr>
                <a:srgbClr val="080808"/>
              </a:buClr>
              <a:buFont typeface="Arial" panose="020B0604020202020204" pitchFamily="34" charset="0"/>
              <a:buChar char="•"/>
              <a:defRPr/>
            </a:pPr>
            <a:r>
              <a:rPr lang="en-US" altLang="en-US" sz="2400" dirty="0">
                <a:solidFill>
                  <a:schemeClr val="bg2"/>
                </a:solidFill>
                <a:effectLst/>
                <a:latin typeface="Times New Roman" panose="02020603050405020304" pitchFamily="18" charset="0"/>
                <a:cs typeface="Times New Roman" panose="02020603050405020304" pitchFamily="18" charset="0"/>
              </a:rPr>
              <a:t>Connect together the </a:t>
            </a:r>
            <a:r>
              <a:rPr lang="en-US" altLang="en-US" sz="2400" dirty="0">
                <a:solidFill>
                  <a:schemeClr val="bg1">
                    <a:lumMod val="75000"/>
                  </a:schemeClr>
                </a:solidFill>
                <a:effectLst/>
                <a:latin typeface="Times New Roman" panose="02020603050405020304" pitchFamily="18" charset="0"/>
                <a:cs typeface="Times New Roman" panose="02020603050405020304" pitchFamily="18" charset="0"/>
              </a:rPr>
              <a:t>adjacent gyri.</a:t>
            </a:r>
          </a:p>
          <a:p>
            <a:pPr eaLnBrk="1" hangingPunct="1">
              <a:defRPr/>
            </a:pPr>
            <a:endParaRPr lang="en-US" altLang="en-US" sz="3600" dirty="0"/>
          </a:p>
          <a:p>
            <a:pPr eaLnBrk="1" hangingPunct="1">
              <a:defRPr/>
            </a:pPr>
            <a:endParaRPr lang="en-US" altLang="en-US" sz="2800" dirty="0"/>
          </a:p>
        </p:txBody>
      </p:sp>
      <p:sp>
        <p:nvSpPr>
          <p:cNvPr id="21508" name="Line 6">
            <a:extLst>
              <a:ext uri="{FF2B5EF4-FFF2-40B4-BE49-F238E27FC236}">
                <a16:creationId xmlns:a16="http://schemas.microsoft.com/office/drawing/2014/main" id="{B711F37A-7448-1761-7F52-8E257156F94A}"/>
              </a:ext>
            </a:extLst>
          </p:cNvPr>
          <p:cNvSpPr>
            <a:spLocks noChangeShapeType="1"/>
          </p:cNvSpPr>
          <p:nvPr/>
        </p:nvSpPr>
        <p:spPr bwMode="auto">
          <a:xfrm flipH="1">
            <a:off x="7143750" y="2143125"/>
            <a:ext cx="914400" cy="381000"/>
          </a:xfrm>
          <a:prstGeom prst="line">
            <a:avLst/>
          </a:prstGeom>
          <a:noFill/>
          <a:ln w="57150">
            <a:solidFill>
              <a:schemeClr val="bg2"/>
            </a:solidFill>
            <a:round/>
            <a:headEnd/>
            <a:tailEnd type="triangle" w="med" len="med"/>
          </a:ln>
          <a:extLst>
            <a:ext uri="{909E8E84-426E-40DD-AFC4-6F175D3DCCD1}">
              <a14:hiddenFill xmlns:a14="http://schemas.microsoft.com/office/drawing/2010/main">
                <a:noFill/>
              </a14:hiddenFill>
            </a:ext>
          </a:extLst>
        </p:spPr>
        <p:txBody>
          <a:bodyPr wrap="none"/>
          <a:lstStyle/>
          <a:p>
            <a:endParaRPr lang="en-GB"/>
          </a:p>
        </p:txBody>
      </p:sp>
      <p:sp>
        <p:nvSpPr>
          <p:cNvPr id="21509" name="Line 7">
            <a:extLst>
              <a:ext uri="{FF2B5EF4-FFF2-40B4-BE49-F238E27FC236}">
                <a16:creationId xmlns:a16="http://schemas.microsoft.com/office/drawing/2014/main" id="{AD7B3CB3-1C41-C7BD-E4FA-431F9D6E7E70}"/>
              </a:ext>
            </a:extLst>
          </p:cNvPr>
          <p:cNvSpPr>
            <a:spLocks noChangeShapeType="1"/>
          </p:cNvSpPr>
          <p:nvPr/>
        </p:nvSpPr>
        <p:spPr bwMode="auto">
          <a:xfrm>
            <a:off x="4572000" y="2071688"/>
            <a:ext cx="809625" cy="304800"/>
          </a:xfrm>
          <a:prstGeom prst="line">
            <a:avLst/>
          </a:prstGeom>
          <a:noFill/>
          <a:ln w="57150">
            <a:solidFill>
              <a:schemeClr val="bg2"/>
            </a:solidFill>
            <a:round/>
            <a:headEnd/>
            <a:tailEnd type="triangle" w="med" len="med"/>
          </a:ln>
          <a:extLst>
            <a:ext uri="{909E8E84-426E-40DD-AFC4-6F175D3DCCD1}">
              <a14:hiddenFill xmlns:a14="http://schemas.microsoft.com/office/drawing/2010/main">
                <a:noFill/>
              </a14:hiddenFill>
            </a:ext>
          </a:extLst>
        </p:spPr>
        <p:txBody>
          <a:bodyPr wrap="none"/>
          <a:lstStyle/>
          <a:p>
            <a:endParaRPr lang="en-GB"/>
          </a:p>
        </p:txBody>
      </p:sp>
      <p:pic>
        <p:nvPicPr>
          <p:cNvPr id="21510" name="Picture 5" descr="C:\Documents and Settings\Free User\My Documents\My Pictures\wm.png">
            <a:extLst>
              <a:ext uri="{FF2B5EF4-FFF2-40B4-BE49-F238E27FC236}">
                <a16:creationId xmlns:a16="http://schemas.microsoft.com/office/drawing/2014/main" id="{888974E4-3686-24E7-8ACE-71E094EF2FB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00438" y="1857375"/>
            <a:ext cx="5172075" cy="3571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0" name="Straight Arrow Connector 9">
            <a:extLst>
              <a:ext uri="{FF2B5EF4-FFF2-40B4-BE49-F238E27FC236}">
                <a16:creationId xmlns:a16="http://schemas.microsoft.com/office/drawing/2014/main" id="{90CA5DC8-1C16-2013-6B0D-6EC747472821}"/>
              </a:ext>
            </a:extLst>
          </p:cNvPr>
          <p:cNvCxnSpPr/>
          <p:nvPr/>
        </p:nvCxnSpPr>
        <p:spPr>
          <a:xfrm rot="5400000">
            <a:off x="5572125" y="2571751"/>
            <a:ext cx="428625" cy="28575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3C137009-0F57-0032-14F0-9FEC7B5A6DFD}"/>
              </a:ext>
            </a:extLst>
          </p:cNvPr>
          <p:cNvCxnSpPr/>
          <p:nvPr/>
        </p:nvCxnSpPr>
        <p:spPr>
          <a:xfrm>
            <a:off x="5929313" y="2500313"/>
            <a:ext cx="428625" cy="357187"/>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5123" name="Rectangle 2">
            <a:extLst>
              <a:ext uri="{FF2B5EF4-FFF2-40B4-BE49-F238E27FC236}">
                <a16:creationId xmlns:a16="http://schemas.microsoft.com/office/drawing/2014/main" id="{55815E85-7D38-D2B5-CB36-F2B215A966CD}"/>
              </a:ext>
            </a:extLst>
          </p:cNvPr>
          <p:cNvSpPr>
            <a:spLocks noGrp="1" noChangeArrowheads="1"/>
          </p:cNvSpPr>
          <p:nvPr>
            <p:ph type="title"/>
          </p:nvPr>
        </p:nvSpPr>
        <p:spPr>
          <a:xfrm>
            <a:off x="685800" y="304800"/>
            <a:ext cx="7772400" cy="685800"/>
          </a:xfrm>
        </p:spPr>
        <p:txBody>
          <a:bodyPr/>
          <a:lstStyle/>
          <a:p>
            <a:pPr algn="ctr" eaLnBrk="1" hangingPunct="1">
              <a:defRPr/>
            </a:pPr>
            <a:r>
              <a:rPr lang="en-US" sz="4000" b="1" dirty="0">
                <a:solidFill>
                  <a:schemeClr val="bg1">
                    <a:lumMod val="75000"/>
                  </a:schemeClr>
                </a:solidFill>
                <a:effectLst>
                  <a:outerShdw blurRad="38100" dist="38100" dir="2700000" algn="tl">
                    <a:srgbClr val="000000">
                      <a:alpha val="43137"/>
                    </a:srgbClr>
                  </a:outerShdw>
                </a:effectLst>
                <a:latin typeface="Arial Unicode MS" pitchFamily="34" charset="-128"/>
                <a:ea typeface="Arial Unicode MS" pitchFamily="34" charset="-128"/>
                <a:cs typeface="Arial Unicode MS" pitchFamily="34" charset="-128"/>
              </a:rPr>
              <a:t>Long Association Fibers</a:t>
            </a:r>
          </a:p>
        </p:txBody>
      </p:sp>
      <p:sp>
        <p:nvSpPr>
          <p:cNvPr id="4100" name="Rectangle 3">
            <a:extLst>
              <a:ext uri="{FF2B5EF4-FFF2-40B4-BE49-F238E27FC236}">
                <a16:creationId xmlns:a16="http://schemas.microsoft.com/office/drawing/2014/main" id="{B148B623-444A-80AA-D8C4-BBC7C0E8FE0B}"/>
              </a:ext>
            </a:extLst>
          </p:cNvPr>
          <p:cNvSpPr>
            <a:spLocks noGrp="1" noChangeArrowheads="1"/>
          </p:cNvSpPr>
          <p:nvPr>
            <p:ph type="body" sz="half" idx="1"/>
          </p:nvPr>
        </p:nvSpPr>
        <p:spPr>
          <a:xfrm>
            <a:off x="-77788" y="1720850"/>
            <a:ext cx="3714751" cy="3868738"/>
          </a:xfrm>
        </p:spPr>
        <p:txBody>
          <a:bodyPr/>
          <a:lstStyle/>
          <a:p>
            <a:pPr eaLnBrk="1" hangingPunct="1">
              <a:lnSpc>
                <a:spcPct val="90000"/>
              </a:lnSpc>
              <a:buClr>
                <a:srgbClr val="080808"/>
              </a:buClr>
              <a:buFont typeface="Arial" panose="020B0604020202020204" pitchFamily="34" charset="0"/>
              <a:buChar char="•"/>
              <a:defRPr/>
            </a:pPr>
            <a:r>
              <a:rPr lang="en-US" sz="2400" dirty="0">
                <a:solidFill>
                  <a:schemeClr val="bg2"/>
                </a:solidFill>
                <a:effectLst/>
                <a:latin typeface="Times New Roman" panose="02020603050405020304" pitchFamily="18" charset="0"/>
                <a:ea typeface="Arial Unicode MS" pitchFamily="34" charset="-128"/>
                <a:cs typeface="Times New Roman" panose="02020603050405020304" pitchFamily="18" charset="0"/>
              </a:rPr>
              <a:t>Long fibers travel through white matter to</a:t>
            </a:r>
            <a:r>
              <a:rPr lang="en-US" sz="2400" dirty="0">
                <a:solidFill>
                  <a:schemeClr val="bg1">
                    <a:lumMod val="50000"/>
                  </a:schemeClr>
                </a:solidFill>
                <a:effectLst/>
                <a:latin typeface="Times New Roman" panose="02020603050405020304" pitchFamily="18" charset="0"/>
                <a:ea typeface="Arial Unicode MS" pitchFamily="34" charset="-128"/>
                <a:cs typeface="Times New Roman" panose="02020603050405020304" pitchFamily="18" charset="0"/>
              </a:rPr>
              <a:t> </a:t>
            </a:r>
            <a:r>
              <a:rPr lang="en-US" sz="2400" dirty="0">
                <a:solidFill>
                  <a:schemeClr val="bg1">
                    <a:lumMod val="75000"/>
                  </a:schemeClr>
                </a:solidFill>
                <a:effectLst>
                  <a:outerShdw blurRad="38100" dist="38100" dir="2700000" algn="tl">
                    <a:srgbClr val="000000">
                      <a:alpha val="43137"/>
                    </a:srgbClr>
                  </a:outerShdw>
                </a:effectLst>
                <a:latin typeface="Times New Roman" panose="02020603050405020304" pitchFamily="18" charset="0"/>
                <a:ea typeface="Arial Unicode MS" pitchFamily="34" charset="-128"/>
                <a:cs typeface="Times New Roman" panose="02020603050405020304" pitchFamily="18" charset="0"/>
              </a:rPr>
              <a:t>connect distant areas </a:t>
            </a:r>
            <a:r>
              <a:rPr lang="en-US" sz="2400" dirty="0">
                <a:solidFill>
                  <a:schemeClr val="bg2"/>
                </a:solidFill>
                <a:effectLst/>
                <a:latin typeface="Times New Roman" panose="02020603050405020304" pitchFamily="18" charset="0"/>
                <a:ea typeface="Arial Unicode MS" pitchFamily="34" charset="-128"/>
                <a:cs typeface="Times New Roman" panose="02020603050405020304" pitchFamily="18" charset="0"/>
              </a:rPr>
              <a:t>of cerebral cortex</a:t>
            </a:r>
          </a:p>
          <a:p>
            <a:pPr eaLnBrk="1" hangingPunct="1">
              <a:lnSpc>
                <a:spcPct val="90000"/>
              </a:lnSpc>
              <a:buClr>
                <a:srgbClr val="080808"/>
              </a:buClr>
              <a:buFont typeface="Arial" panose="020B0604020202020204" pitchFamily="34" charset="0"/>
              <a:buChar char="•"/>
              <a:defRPr/>
            </a:pPr>
            <a:r>
              <a:rPr lang="en-US" sz="2400" dirty="0">
                <a:solidFill>
                  <a:schemeClr val="bg2"/>
                </a:solidFill>
                <a:effectLst/>
                <a:latin typeface="Times New Roman" panose="02020603050405020304" pitchFamily="18" charset="0"/>
                <a:ea typeface="Arial Unicode MS" pitchFamily="34" charset="-128"/>
                <a:cs typeface="Times New Roman" panose="02020603050405020304" pitchFamily="18" charset="0"/>
              </a:rPr>
              <a:t>Link the </a:t>
            </a:r>
            <a:r>
              <a:rPr lang="en-US" sz="2400" dirty="0">
                <a:solidFill>
                  <a:schemeClr val="bg1">
                    <a:lumMod val="75000"/>
                  </a:schemeClr>
                </a:solidFill>
                <a:effectLst>
                  <a:outerShdw blurRad="38100" dist="38100" dir="2700000" algn="tl">
                    <a:srgbClr val="000000">
                      <a:alpha val="43137"/>
                    </a:srgbClr>
                  </a:outerShdw>
                </a:effectLst>
                <a:latin typeface="Times New Roman" panose="02020603050405020304" pitchFamily="18" charset="0"/>
                <a:ea typeface="Arial Unicode MS" pitchFamily="34" charset="-128"/>
                <a:cs typeface="Times New Roman" panose="02020603050405020304" pitchFamily="18" charset="0"/>
              </a:rPr>
              <a:t>primary sensory areas</a:t>
            </a:r>
            <a:r>
              <a:rPr lang="en-US" sz="2400" dirty="0">
                <a:solidFill>
                  <a:schemeClr val="bg1">
                    <a:lumMod val="75000"/>
                  </a:schemeClr>
                </a:solidFill>
                <a:effectLst/>
                <a:latin typeface="Times New Roman" panose="02020603050405020304" pitchFamily="18" charset="0"/>
                <a:ea typeface="Arial Unicode MS" pitchFamily="34" charset="-128"/>
                <a:cs typeface="Times New Roman" panose="02020603050405020304" pitchFamily="18" charset="0"/>
              </a:rPr>
              <a:t> </a:t>
            </a:r>
            <a:r>
              <a:rPr lang="en-US" sz="2400" dirty="0">
                <a:solidFill>
                  <a:schemeClr val="bg2"/>
                </a:solidFill>
                <a:effectLst/>
                <a:latin typeface="Times New Roman" panose="02020603050405020304" pitchFamily="18" charset="0"/>
                <a:ea typeface="Arial Unicode MS" pitchFamily="34" charset="-128"/>
                <a:cs typeface="Times New Roman" panose="02020603050405020304" pitchFamily="18" charset="0"/>
              </a:rPr>
              <a:t>in parietal, temporal and occipital lobes to the </a:t>
            </a:r>
            <a:r>
              <a:rPr lang="en-US" sz="2400" dirty="0">
                <a:solidFill>
                  <a:schemeClr val="bg1">
                    <a:lumMod val="75000"/>
                  </a:schemeClr>
                </a:solidFill>
                <a:effectLst>
                  <a:outerShdw blurRad="38100" dist="38100" dir="2700000" algn="tl">
                    <a:srgbClr val="000000">
                      <a:alpha val="43137"/>
                    </a:srgbClr>
                  </a:outerShdw>
                </a:effectLst>
                <a:latin typeface="Times New Roman" panose="02020603050405020304" pitchFamily="18" charset="0"/>
                <a:ea typeface="Arial Unicode MS" pitchFamily="34" charset="-128"/>
                <a:cs typeface="Times New Roman" panose="02020603050405020304" pitchFamily="18" charset="0"/>
              </a:rPr>
              <a:t>association areas of the cerebral cortex</a:t>
            </a:r>
            <a:r>
              <a:rPr lang="en-US" sz="2400" dirty="0">
                <a:solidFill>
                  <a:schemeClr val="bg1">
                    <a:lumMod val="60000"/>
                    <a:lumOff val="40000"/>
                  </a:schemeClr>
                </a:solidFill>
                <a:effectLst>
                  <a:outerShdw blurRad="38100" dist="38100" dir="2700000" algn="tl">
                    <a:srgbClr val="000000">
                      <a:alpha val="43137"/>
                    </a:srgbClr>
                  </a:outerShdw>
                </a:effectLst>
                <a:latin typeface="Times New Roman" panose="02020603050405020304" pitchFamily="18" charset="0"/>
                <a:ea typeface="Arial Unicode MS" pitchFamily="34" charset="-128"/>
                <a:cs typeface="Times New Roman" panose="02020603050405020304" pitchFamily="18" charset="0"/>
              </a:rPr>
              <a:t>,</a:t>
            </a:r>
            <a:r>
              <a:rPr lang="en-US" sz="2400" dirty="0">
                <a:solidFill>
                  <a:schemeClr val="tx2"/>
                </a:solidFill>
                <a:effectLst>
                  <a:outerShdw blurRad="38100" dist="38100" dir="2700000" algn="tl">
                    <a:srgbClr val="000000">
                      <a:alpha val="43137"/>
                    </a:srgbClr>
                  </a:outerShdw>
                </a:effectLst>
                <a:latin typeface="Times New Roman" panose="02020603050405020304" pitchFamily="18" charset="0"/>
                <a:ea typeface="Arial Unicode MS" pitchFamily="34" charset="-128"/>
                <a:cs typeface="Times New Roman" panose="02020603050405020304" pitchFamily="18" charset="0"/>
              </a:rPr>
              <a:t> </a:t>
            </a:r>
            <a:r>
              <a:rPr lang="en-US" sz="2400" dirty="0">
                <a:solidFill>
                  <a:schemeClr val="bg2"/>
                </a:solidFill>
                <a:effectLst/>
                <a:latin typeface="Times New Roman" panose="02020603050405020304" pitchFamily="18" charset="0"/>
                <a:ea typeface="Arial Unicode MS" pitchFamily="34" charset="-128"/>
                <a:cs typeface="Times New Roman" panose="02020603050405020304" pitchFamily="18" charset="0"/>
              </a:rPr>
              <a:t>and</a:t>
            </a:r>
            <a:r>
              <a:rPr lang="en-US" sz="2400" dirty="0">
                <a:solidFill>
                  <a:schemeClr val="tx2"/>
                </a:solidFill>
                <a:effectLst/>
                <a:latin typeface="Times New Roman" panose="02020603050405020304" pitchFamily="18" charset="0"/>
                <a:ea typeface="Arial Unicode MS" pitchFamily="34" charset="-128"/>
                <a:cs typeface="Times New Roman" panose="02020603050405020304" pitchFamily="18" charset="0"/>
              </a:rPr>
              <a:t> </a:t>
            </a:r>
            <a:r>
              <a:rPr lang="en-US" sz="2400" dirty="0">
                <a:solidFill>
                  <a:schemeClr val="bg1">
                    <a:lumMod val="75000"/>
                  </a:schemeClr>
                </a:solidFill>
                <a:effectLst>
                  <a:outerShdw blurRad="38100" dist="38100" dir="2700000" algn="tl">
                    <a:srgbClr val="000000">
                      <a:alpha val="43137"/>
                    </a:srgbClr>
                  </a:outerShdw>
                </a:effectLst>
                <a:latin typeface="Times New Roman" panose="02020603050405020304" pitchFamily="18" charset="0"/>
                <a:ea typeface="Arial Unicode MS" pitchFamily="34" charset="-128"/>
                <a:cs typeface="Times New Roman" panose="02020603050405020304" pitchFamily="18" charset="0"/>
              </a:rPr>
              <a:t>to each other</a:t>
            </a:r>
          </a:p>
        </p:txBody>
      </p:sp>
      <p:pic>
        <p:nvPicPr>
          <p:cNvPr id="22532" name="Picture 5" descr="C:\Documents and Settings\Free User\My Documents\My Pictures\wm.png">
            <a:extLst>
              <a:ext uri="{FF2B5EF4-FFF2-40B4-BE49-F238E27FC236}">
                <a16:creationId xmlns:a16="http://schemas.microsoft.com/office/drawing/2014/main" id="{7F58A613-CBC7-00A1-1010-6208EC6745A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43313" y="1714500"/>
            <a:ext cx="5272087" cy="3571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23554" name="Picture 5" descr="C:\Documents and Settings\Free User\My Documents\My Pictures\wm.png">
            <a:extLst>
              <a:ext uri="{FF2B5EF4-FFF2-40B4-BE49-F238E27FC236}">
                <a16:creationId xmlns:a16="http://schemas.microsoft.com/office/drawing/2014/main" id="{887EE849-9F69-4085-2C4F-B7F19B132CC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57563" y="571500"/>
            <a:ext cx="4873625" cy="3500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5" name="Line 7">
            <a:extLst>
              <a:ext uri="{FF2B5EF4-FFF2-40B4-BE49-F238E27FC236}">
                <a16:creationId xmlns:a16="http://schemas.microsoft.com/office/drawing/2014/main" id="{54289CCC-E419-B1D2-9A63-5177A28612ED}"/>
              </a:ext>
            </a:extLst>
          </p:cNvPr>
          <p:cNvSpPr>
            <a:spLocks noChangeShapeType="1"/>
          </p:cNvSpPr>
          <p:nvPr/>
        </p:nvSpPr>
        <p:spPr bwMode="auto">
          <a:xfrm>
            <a:off x="3071813" y="1214438"/>
            <a:ext cx="1928812" cy="857250"/>
          </a:xfrm>
          <a:prstGeom prst="line">
            <a:avLst/>
          </a:prstGeom>
          <a:noFill/>
          <a:ln w="5715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23556" name="Line 8">
            <a:extLst>
              <a:ext uri="{FF2B5EF4-FFF2-40B4-BE49-F238E27FC236}">
                <a16:creationId xmlns:a16="http://schemas.microsoft.com/office/drawing/2014/main" id="{B7EC0969-6E63-5580-E771-19447AC74480}"/>
              </a:ext>
            </a:extLst>
          </p:cNvPr>
          <p:cNvSpPr>
            <a:spLocks noChangeShapeType="1"/>
          </p:cNvSpPr>
          <p:nvPr/>
        </p:nvSpPr>
        <p:spPr bwMode="auto">
          <a:xfrm flipV="1">
            <a:off x="3276600" y="3286125"/>
            <a:ext cx="1938338" cy="719138"/>
          </a:xfrm>
          <a:prstGeom prst="line">
            <a:avLst/>
          </a:prstGeom>
          <a:noFill/>
          <a:ln w="5715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23557" name="Line 9">
            <a:extLst>
              <a:ext uri="{FF2B5EF4-FFF2-40B4-BE49-F238E27FC236}">
                <a16:creationId xmlns:a16="http://schemas.microsoft.com/office/drawing/2014/main" id="{BDF2CC18-6BDF-4600-A9FD-D132FCAC1A42}"/>
              </a:ext>
            </a:extLst>
          </p:cNvPr>
          <p:cNvSpPr>
            <a:spLocks noChangeShapeType="1"/>
          </p:cNvSpPr>
          <p:nvPr/>
        </p:nvSpPr>
        <p:spPr bwMode="auto">
          <a:xfrm flipH="1" flipV="1">
            <a:off x="6715125" y="2714625"/>
            <a:ext cx="1071563" cy="1571625"/>
          </a:xfrm>
          <a:prstGeom prst="line">
            <a:avLst/>
          </a:prstGeom>
          <a:noFill/>
          <a:ln w="5715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8" name="Rectangle 7">
            <a:extLst>
              <a:ext uri="{FF2B5EF4-FFF2-40B4-BE49-F238E27FC236}">
                <a16:creationId xmlns:a16="http://schemas.microsoft.com/office/drawing/2014/main" id="{8EE486CC-8434-263A-5505-7997EB739181}"/>
              </a:ext>
            </a:extLst>
          </p:cNvPr>
          <p:cNvSpPr/>
          <p:nvPr/>
        </p:nvSpPr>
        <p:spPr>
          <a:xfrm>
            <a:off x="285750" y="357188"/>
            <a:ext cx="2786063" cy="2806700"/>
          </a:xfrm>
          <a:prstGeom prst="rect">
            <a:avLst/>
          </a:prstGeom>
          <a:ln w="28575">
            <a:solidFill>
              <a:schemeClr val="bg1">
                <a:lumMod val="60000"/>
                <a:lumOff val="40000"/>
              </a:schemeClr>
            </a:solidFill>
          </a:ln>
        </p:spPr>
        <p:txBody>
          <a:bodyPr>
            <a:spAutoFit/>
          </a:bodyPr>
          <a:lstStyle/>
          <a:p>
            <a:pPr eaLnBrk="1" hangingPunct="1">
              <a:lnSpc>
                <a:spcPct val="90000"/>
              </a:lnSpc>
              <a:defRPr/>
            </a:pPr>
            <a:r>
              <a:rPr lang="en-US" sz="2800" dirty="0">
                <a:solidFill>
                  <a:schemeClr val="bg1">
                    <a:lumMod val="75000"/>
                  </a:schemeClr>
                </a:solidFill>
                <a:effectLst>
                  <a:outerShdw blurRad="38100" dist="38100" dir="2700000" algn="tl">
                    <a:srgbClr val="000000">
                      <a:alpha val="43137"/>
                    </a:srgbClr>
                  </a:outerShdw>
                </a:effectLst>
                <a:latin typeface="Times New Roman" panose="02020603050405020304" pitchFamily="18" charset="0"/>
                <a:ea typeface="Arial Unicode MS" pitchFamily="34" charset="-128"/>
                <a:cs typeface="Times New Roman" panose="02020603050405020304" pitchFamily="18" charset="0"/>
              </a:rPr>
              <a:t>Superior longitudinal fasciculus: </a:t>
            </a:r>
            <a:r>
              <a:rPr lang="en-US" sz="2800" dirty="0">
                <a:solidFill>
                  <a:schemeClr val="bg2"/>
                </a:solidFill>
                <a:latin typeface="Times New Roman" panose="02020603050405020304" pitchFamily="18" charset="0"/>
                <a:cs typeface="Times New Roman" panose="02020603050405020304" pitchFamily="18" charset="0"/>
              </a:rPr>
              <a:t>connects the frontal, parietal, temporal and occipital lobes</a:t>
            </a:r>
          </a:p>
        </p:txBody>
      </p:sp>
      <p:sp>
        <p:nvSpPr>
          <p:cNvPr id="9" name="Rectangle 8">
            <a:extLst>
              <a:ext uri="{FF2B5EF4-FFF2-40B4-BE49-F238E27FC236}">
                <a16:creationId xmlns:a16="http://schemas.microsoft.com/office/drawing/2014/main" id="{B99BC7E8-E5CC-7D11-C2D2-369DE1E494EE}"/>
              </a:ext>
            </a:extLst>
          </p:cNvPr>
          <p:cNvSpPr/>
          <p:nvPr/>
        </p:nvSpPr>
        <p:spPr>
          <a:xfrm>
            <a:off x="285750" y="3643313"/>
            <a:ext cx="2990850" cy="2809875"/>
          </a:xfrm>
          <a:prstGeom prst="rect">
            <a:avLst/>
          </a:prstGeom>
          <a:ln w="28575">
            <a:solidFill>
              <a:schemeClr val="bg1">
                <a:lumMod val="60000"/>
                <a:lumOff val="40000"/>
              </a:schemeClr>
            </a:solidFill>
          </a:ln>
        </p:spPr>
        <p:txBody>
          <a:bodyPr>
            <a:spAutoFit/>
          </a:bodyPr>
          <a:lstStyle/>
          <a:p>
            <a:pPr eaLnBrk="1" hangingPunct="1">
              <a:lnSpc>
                <a:spcPct val="90000"/>
              </a:lnSpc>
              <a:defRPr/>
            </a:pPr>
            <a:r>
              <a:rPr lang="en-US" sz="2800" dirty="0" err="1">
                <a:solidFill>
                  <a:schemeClr val="bg1">
                    <a:lumMod val="75000"/>
                  </a:schemeClr>
                </a:solidFill>
                <a:effectLst>
                  <a:outerShdw blurRad="38100" dist="38100" dir="2700000" algn="tl">
                    <a:srgbClr val="000000">
                      <a:alpha val="43137"/>
                    </a:srgbClr>
                  </a:outerShdw>
                </a:effectLst>
                <a:latin typeface="Times New Roman" panose="02020603050405020304" pitchFamily="18" charset="0"/>
                <a:ea typeface="Arial Unicode MS" pitchFamily="34" charset="-128"/>
                <a:cs typeface="Times New Roman" panose="02020603050405020304" pitchFamily="18" charset="0"/>
              </a:rPr>
              <a:t>Uncinate</a:t>
            </a:r>
            <a:r>
              <a:rPr lang="en-US" sz="2800" dirty="0">
                <a:solidFill>
                  <a:schemeClr val="bg1">
                    <a:lumMod val="75000"/>
                  </a:schemeClr>
                </a:solidFill>
                <a:effectLst>
                  <a:outerShdw blurRad="38100" dist="38100" dir="2700000" algn="tl">
                    <a:srgbClr val="000000">
                      <a:alpha val="43137"/>
                    </a:srgbClr>
                  </a:outerShdw>
                </a:effectLst>
                <a:latin typeface="Times New Roman" panose="02020603050405020304" pitchFamily="18" charset="0"/>
                <a:ea typeface="Arial Unicode MS" pitchFamily="34" charset="-128"/>
                <a:cs typeface="Times New Roman" panose="02020603050405020304" pitchFamily="18" charset="0"/>
              </a:rPr>
              <a:t> fasciculus: </a:t>
            </a:r>
            <a:r>
              <a:rPr lang="en-US" sz="2800" dirty="0">
                <a:solidFill>
                  <a:schemeClr val="bg2"/>
                </a:solidFill>
                <a:latin typeface="Times New Roman" panose="02020603050405020304" pitchFamily="18" charset="0"/>
                <a:ea typeface="Arial Unicode MS" pitchFamily="34" charset="-128"/>
                <a:cs typeface="Times New Roman" panose="02020603050405020304" pitchFamily="18" charset="0"/>
              </a:rPr>
              <a:t>connects frontal to temporal lobe, contributing to the regulation of behavior</a:t>
            </a:r>
          </a:p>
        </p:txBody>
      </p:sp>
      <p:sp>
        <p:nvSpPr>
          <p:cNvPr id="10" name="Rectangle 9">
            <a:extLst>
              <a:ext uri="{FF2B5EF4-FFF2-40B4-BE49-F238E27FC236}">
                <a16:creationId xmlns:a16="http://schemas.microsoft.com/office/drawing/2014/main" id="{898696AB-951F-2C2B-80C7-954A6564CE61}"/>
              </a:ext>
            </a:extLst>
          </p:cNvPr>
          <p:cNvSpPr/>
          <p:nvPr/>
        </p:nvSpPr>
        <p:spPr>
          <a:xfrm>
            <a:off x="5572125" y="4286250"/>
            <a:ext cx="3286125" cy="2032000"/>
          </a:xfrm>
          <a:prstGeom prst="rect">
            <a:avLst/>
          </a:prstGeom>
          <a:ln w="28575">
            <a:solidFill>
              <a:schemeClr val="bg1">
                <a:lumMod val="60000"/>
                <a:lumOff val="40000"/>
              </a:schemeClr>
            </a:solidFill>
          </a:ln>
        </p:spPr>
        <p:txBody>
          <a:bodyPr>
            <a:spAutoFit/>
          </a:bodyPr>
          <a:lstStyle/>
          <a:p>
            <a:pPr eaLnBrk="1" hangingPunct="1">
              <a:lnSpc>
                <a:spcPct val="90000"/>
              </a:lnSpc>
              <a:defRPr/>
            </a:pPr>
            <a:r>
              <a:rPr lang="en-US" sz="2800" dirty="0" err="1">
                <a:solidFill>
                  <a:schemeClr val="bg1">
                    <a:lumMod val="75000"/>
                  </a:schemeClr>
                </a:solidFill>
                <a:effectLst>
                  <a:outerShdw blurRad="38100" dist="38100" dir="2700000" algn="tl">
                    <a:srgbClr val="000000">
                      <a:alpha val="43137"/>
                    </a:srgbClr>
                  </a:outerShdw>
                </a:effectLst>
                <a:latin typeface="Times New Roman" panose="02020603050405020304" pitchFamily="18" charset="0"/>
                <a:ea typeface="Arial Unicode MS" pitchFamily="34" charset="-128"/>
                <a:cs typeface="Times New Roman" panose="02020603050405020304" pitchFamily="18" charset="0"/>
              </a:rPr>
              <a:t>Arcuate</a:t>
            </a:r>
            <a:r>
              <a:rPr lang="en-US" sz="2800" dirty="0">
                <a:solidFill>
                  <a:schemeClr val="bg1">
                    <a:lumMod val="75000"/>
                  </a:schemeClr>
                </a:solidFill>
                <a:effectLst>
                  <a:outerShdw blurRad="38100" dist="38100" dir="2700000" algn="tl">
                    <a:srgbClr val="000000">
                      <a:alpha val="43137"/>
                    </a:srgbClr>
                  </a:outerShdw>
                </a:effectLst>
                <a:latin typeface="Times New Roman" panose="02020603050405020304" pitchFamily="18" charset="0"/>
                <a:ea typeface="Arial Unicode MS" pitchFamily="34" charset="-128"/>
                <a:cs typeface="Times New Roman" panose="02020603050405020304" pitchFamily="18" charset="0"/>
              </a:rPr>
              <a:t> fasciculus: </a:t>
            </a:r>
            <a:r>
              <a:rPr lang="en-US" sz="2800" dirty="0">
                <a:solidFill>
                  <a:srgbClr val="080808"/>
                </a:solidFill>
                <a:latin typeface="Times New Roman" panose="02020603050405020304" pitchFamily="18" charset="0"/>
                <a:ea typeface="Arial Unicode MS" pitchFamily="34" charset="-128"/>
                <a:cs typeface="Times New Roman" panose="02020603050405020304" pitchFamily="18" charset="0"/>
              </a:rPr>
              <a:t>connect </a:t>
            </a:r>
            <a:r>
              <a:rPr lang="en-US" sz="2800" dirty="0" err="1">
                <a:solidFill>
                  <a:srgbClr val="080808"/>
                </a:solidFill>
                <a:latin typeface="Times New Roman" panose="02020603050405020304" pitchFamily="18" charset="0"/>
                <a:ea typeface="Arial Unicode MS" pitchFamily="34" charset="-128"/>
                <a:cs typeface="Times New Roman" panose="02020603050405020304" pitchFamily="18" charset="0"/>
              </a:rPr>
              <a:t>gyri</a:t>
            </a:r>
            <a:r>
              <a:rPr lang="en-US" sz="2800" dirty="0">
                <a:solidFill>
                  <a:srgbClr val="080808"/>
                </a:solidFill>
                <a:latin typeface="Times New Roman" panose="02020603050405020304" pitchFamily="18" charset="0"/>
                <a:ea typeface="Arial Unicode MS" pitchFamily="34" charset="-128"/>
                <a:cs typeface="Times New Roman" panose="02020603050405020304" pitchFamily="18" charset="0"/>
              </a:rPr>
              <a:t> in frontal to temporal lobes, important for language function </a:t>
            </a:r>
          </a:p>
        </p:txBody>
      </p:sp>
      <p:pic>
        <p:nvPicPr>
          <p:cNvPr id="23561" name="Picture 7" descr="aphasia cortex">
            <a:extLst>
              <a:ext uri="{FF2B5EF4-FFF2-40B4-BE49-F238E27FC236}">
                <a16:creationId xmlns:a16="http://schemas.microsoft.com/office/drawing/2014/main" id="{AE9B9192-C4BC-BFD3-7085-176C84721F2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b="10715"/>
          <a:stretch>
            <a:fillRect/>
          </a:stretch>
        </p:blipFill>
        <p:spPr bwMode="auto">
          <a:xfrm>
            <a:off x="3500438" y="4643438"/>
            <a:ext cx="1824037" cy="178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62" name="Text Box 8">
            <a:extLst>
              <a:ext uri="{FF2B5EF4-FFF2-40B4-BE49-F238E27FC236}">
                <a16:creationId xmlns:a16="http://schemas.microsoft.com/office/drawing/2014/main" id="{CC5A3A6C-5827-15A3-C2E6-F15FA0C8FBDD}"/>
              </a:ext>
            </a:extLst>
          </p:cNvPr>
          <p:cNvSpPr txBox="1">
            <a:spLocks noChangeArrowheads="1"/>
          </p:cNvSpPr>
          <p:nvPr/>
        </p:nvSpPr>
        <p:spPr bwMode="auto">
          <a:xfrm>
            <a:off x="3571875" y="6143625"/>
            <a:ext cx="177641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Char char="•"/>
              <a:defRPr sz="3200">
                <a:solidFill>
                  <a:schemeClr val="tx1"/>
                </a:solidFill>
                <a:latin typeface="Arial Black" panose="020B0A04020102020204" pitchFamily="34" charset="0"/>
                <a:cs typeface="Arial" panose="020B0604020202020204" pitchFamily="34" charset="0"/>
              </a:defRPr>
            </a:lvl1pPr>
            <a:lvl2pPr marL="742950" indent="-285750">
              <a:spcBef>
                <a:spcPct val="20000"/>
              </a:spcBef>
              <a:buClr>
                <a:schemeClr val="folHlink"/>
              </a:buClr>
              <a:buChar char="•"/>
              <a:defRPr sz="2800">
                <a:solidFill>
                  <a:schemeClr val="tx1"/>
                </a:solidFill>
                <a:latin typeface="Arial Black" panose="020B0A04020102020204" pitchFamily="34" charset="0"/>
                <a:cs typeface="Arial" panose="020B0604020202020204" pitchFamily="34" charset="0"/>
              </a:defRPr>
            </a:lvl2pPr>
            <a:lvl3pPr marL="1143000" indent="-228600">
              <a:spcBef>
                <a:spcPct val="20000"/>
              </a:spcBef>
              <a:buChar char="•"/>
              <a:defRPr sz="2400">
                <a:solidFill>
                  <a:schemeClr val="tx1"/>
                </a:solidFill>
                <a:latin typeface="Arial Black" panose="020B0A04020102020204" pitchFamily="34" charset="0"/>
                <a:cs typeface="Arial" panose="020B0604020202020204" pitchFamily="34" charset="0"/>
              </a:defRPr>
            </a:lvl3pPr>
            <a:lvl4pPr marL="1600200" indent="-228600">
              <a:spcBef>
                <a:spcPct val="20000"/>
              </a:spcBef>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4pPr>
            <a:lvl5pPr marL="2057400" indent="-228600">
              <a:spcBef>
                <a:spcPct val="20000"/>
              </a:spcBef>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5pPr>
            <a:lvl6pPr marL="2514600" indent="-228600" eaLnBrk="0" fontAlgn="base" hangingPunct="0">
              <a:spcBef>
                <a:spcPct val="20000"/>
              </a:spcBef>
              <a:spcAft>
                <a:spcPct val="0"/>
              </a:spcAft>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6pPr>
            <a:lvl7pPr marL="2971800" indent="-228600" eaLnBrk="0" fontAlgn="base" hangingPunct="0">
              <a:spcBef>
                <a:spcPct val="20000"/>
              </a:spcBef>
              <a:spcAft>
                <a:spcPct val="0"/>
              </a:spcAft>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7pPr>
            <a:lvl8pPr marL="3429000" indent="-228600" eaLnBrk="0" fontAlgn="base" hangingPunct="0">
              <a:spcBef>
                <a:spcPct val="20000"/>
              </a:spcBef>
              <a:spcAft>
                <a:spcPct val="0"/>
              </a:spcAft>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8pPr>
            <a:lvl9pPr marL="3886200" indent="-228600" eaLnBrk="0" fontAlgn="base" hangingPunct="0">
              <a:spcBef>
                <a:spcPct val="20000"/>
              </a:spcBef>
              <a:spcAft>
                <a:spcPct val="0"/>
              </a:spcAft>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9pPr>
          </a:lstStyle>
          <a:p>
            <a:pPr eaLnBrk="1" hangingPunct="1">
              <a:spcBef>
                <a:spcPct val="0"/>
              </a:spcBef>
              <a:buClrTx/>
              <a:buFontTx/>
              <a:buNone/>
            </a:pPr>
            <a:r>
              <a:rPr lang="en-US" altLang="en-US" sz="1400" dirty="0">
                <a:solidFill>
                  <a:schemeClr val="bg2"/>
                </a:solidFill>
              </a:rPr>
              <a:t>Wernicke’s Area</a:t>
            </a:r>
          </a:p>
        </p:txBody>
      </p:sp>
      <p:sp>
        <p:nvSpPr>
          <p:cNvPr id="13" name="Text Box 9">
            <a:extLst>
              <a:ext uri="{FF2B5EF4-FFF2-40B4-BE49-F238E27FC236}">
                <a16:creationId xmlns:a16="http://schemas.microsoft.com/office/drawing/2014/main" id="{8780DC49-A870-B4D9-91AD-0C9D4CB5C863}"/>
              </a:ext>
            </a:extLst>
          </p:cNvPr>
          <p:cNvSpPr txBox="1">
            <a:spLocks noChangeArrowheads="1"/>
          </p:cNvSpPr>
          <p:nvPr/>
        </p:nvSpPr>
        <p:spPr bwMode="auto">
          <a:xfrm>
            <a:off x="3500438" y="4214813"/>
            <a:ext cx="928687" cy="523875"/>
          </a:xfrm>
          <a:prstGeom prst="rect">
            <a:avLst/>
          </a:prstGeom>
          <a:noFill/>
          <a:ln w="9525">
            <a:noFill/>
            <a:miter lim="800000"/>
            <a:headEnd/>
            <a:tailEnd/>
          </a:ln>
        </p:spPr>
        <p:txBody>
          <a:bodyPr>
            <a:spAutoFit/>
          </a:bodyPr>
          <a:lstStyle/>
          <a:p>
            <a:pPr eaLnBrk="1" hangingPunct="1">
              <a:defRPr/>
            </a:pPr>
            <a:r>
              <a:rPr lang="en-US" sz="1400" dirty="0" err="1">
                <a:solidFill>
                  <a:schemeClr val="bg2"/>
                </a:solidFill>
                <a:latin typeface="Arial Black" panose="020B0A04020102020204" pitchFamily="34" charset="0"/>
                <a:cs typeface="Arial" charset="0"/>
              </a:rPr>
              <a:t>Broca’s</a:t>
            </a:r>
            <a:r>
              <a:rPr lang="en-US" sz="1400" dirty="0">
                <a:solidFill>
                  <a:schemeClr val="bg2"/>
                </a:solidFill>
                <a:latin typeface="Arial Black" panose="020B0A04020102020204" pitchFamily="34" charset="0"/>
                <a:cs typeface="Arial" charset="0"/>
              </a:rPr>
              <a:t> Area</a:t>
            </a:r>
          </a:p>
        </p:txBody>
      </p:sp>
      <p:sp>
        <p:nvSpPr>
          <p:cNvPr id="14" name="Text Box 10">
            <a:extLst>
              <a:ext uri="{FF2B5EF4-FFF2-40B4-BE49-F238E27FC236}">
                <a16:creationId xmlns:a16="http://schemas.microsoft.com/office/drawing/2014/main" id="{30C2AB3C-D127-49FC-CE83-DDD21B762DB7}"/>
              </a:ext>
            </a:extLst>
          </p:cNvPr>
          <p:cNvSpPr txBox="1">
            <a:spLocks noChangeArrowheads="1"/>
          </p:cNvSpPr>
          <p:nvPr/>
        </p:nvSpPr>
        <p:spPr bwMode="auto">
          <a:xfrm>
            <a:off x="4429125" y="4143375"/>
            <a:ext cx="1285875" cy="523875"/>
          </a:xfrm>
          <a:prstGeom prst="rect">
            <a:avLst/>
          </a:prstGeom>
          <a:noFill/>
          <a:ln w="9525">
            <a:noFill/>
            <a:miter lim="800000"/>
            <a:headEnd/>
            <a:tailEnd/>
          </a:ln>
          <a:effectLst/>
        </p:spPr>
        <p:txBody>
          <a:bodyPr>
            <a:spAutoFit/>
          </a:bodyPr>
          <a:lstStyle/>
          <a:p>
            <a:pPr eaLnBrk="1" hangingPunct="1">
              <a:defRPr/>
            </a:pPr>
            <a:r>
              <a:rPr lang="en-US" sz="1400" dirty="0" err="1">
                <a:solidFill>
                  <a:schemeClr val="bg1">
                    <a:lumMod val="75000"/>
                  </a:schemeClr>
                </a:solidFill>
                <a:latin typeface="Arial Black" panose="020B0A04020102020204" pitchFamily="34" charset="0"/>
                <a:cs typeface="Arial" charset="0"/>
              </a:rPr>
              <a:t>Arcuate</a:t>
            </a:r>
            <a:r>
              <a:rPr lang="en-US" sz="1400" dirty="0">
                <a:solidFill>
                  <a:schemeClr val="bg1">
                    <a:lumMod val="75000"/>
                  </a:schemeClr>
                </a:solidFill>
                <a:latin typeface="Arial Black" panose="020B0A04020102020204" pitchFamily="34" charset="0"/>
                <a:cs typeface="Arial" charset="0"/>
              </a:rPr>
              <a:t> Fasciculus</a:t>
            </a:r>
          </a:p>
        </p:txBody>
      </p:sp>
      <p:sp>
        <p:nvSpPr>
          <p:cNvPr id="15" name="Oval 14">
            <a:extLst>
              <a:ext uri="{FF2B5EF4-FFF2-40B4-BE49-F238E27FC236}">
                <a16:creationId xmlns:a16="http://schemas.microsoft.com/office/drawing/2014/main" id="{1F147E01-A3F7-F8F2-C12A-D0115C6E9D6E}"/>
              </a:ext>
            </a:extLst>
          </p:cNvPr>
          <p:cNvSpPr/>
          <p:nvPr/>
        </p:nvSpPr>
        <p:spPr>
          <a:xfrm flipH="1">
            <a:off x="4500563" y="5572125"/>
            <a:ext cx="142875" cy="14287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16" name="Oval 15">
            <a:extLst>
              <a:ext uri="{FF2B5EF4-FFF2-40B4-BE49-F238E27FC236}">
                <a16:creationId xmlns:a16="http://schemas.microsoft.com/office/drawing/2014/main" id="{EB3CBDFF-DA0A-89B7-7CF7-4ADE6EA749A5}"/>
              </a:ext>
            </a:extLst>
          </p:cNvPr>
          <p:cNvSpPr/>
          <p:nvPr/>
        </p:nvSpPr>
        <p:spPr>
          <a:xfrm flipH="1">
            <a:off x="4071938" y="5500688"/>
            <a:ext cx="142875" cy="14287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cxnSp>
        <p:nvCxnSpPr>
          <p:cNvPr id="18" name="Straight Connector 17">
            <a:extLst>
              <a:ext uri="{FF2B5EF4-FFF2-40B4-BE49-F238E27FC236}">
                <a16:creationId xmlns:a16="http://schemas.microsoft.com/office/drawing/2014/main" id="{06912796-8D73-1FA7-C5D8-FE0F4A89D24A}"/>
              </a:ext>
            </a:extLst>
          </p:cNvPr>
          <p:cNvCxnSpPr>
            <a:stCxn id="16" idx="6"/>
          </p:cNvCxnSpPr>
          <p:nvPr/>
        </p:nvCxnSpPr>
        <p:spPr>
          <a:xfrm rot="10800000" flipV="1">
            <a:off x="4071938" y="5572125"/>
            <a:ext cx="0" cy="214313"/>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1BB162CC-E994-F06E-89D9-8BF626A559F8}"/>
              </a:ext>
            </a:extLst>
          </p:cNvPr>
          <p:cNvCxnSpPr>
            <a:stCxn id="13" idx="2"/>
            <a:endCxn id="16" idx="7"/>
          </p:cNvCxnSpPr>
          <p:nvPr/>
        </p:nvCxnSpPr>
        <p:spPr>
          <a:xfrm rot="16200000" flipH="1">
            <a:off x="3636963" y="5065713"/>
            <a:ext cx="782637" cy="128587"/>
          </a:xfrm>
          <a:prstGeom prst="straightConnector1">
            <a:avLst/>
          </a:prstGeom>
          <a:ln w="28575">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2EA658B3-F1D5-74F3-815A-1BDE48357D6D}"/>
              </a:ext>
            </a:extLst>
          </p:cNvPr>
          <p:cNvCxnSpPr/>
          <p:nvPr/>
        </p:nvCxnSpPr>
        <p:spPr>
          <a:xfrm rot="5400000">
            <a:off x="4214813" y="4929188"/>
            <a:ext cx="785812" cy="214312"/>
          </a:xfrm>
          <a:prstGeom prst="straightConnector1">
            <a:avLst/>
          </a:prstGeom>
          <a:ln w="28575">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0B385757-4CCF-2E72-93D6-2921FBE8DF40}"/>
              </a:ext>
            </a:extLst>
          </p:cNvPr>
          <p:cNvCxnSpPr>
            <a:endCxn id="15" idx="4"/>
          </p:cNvCxnSpPr>
          <p:nvPr/>
        </p:nvCxnSpPr>
        <p:spPr>
          <a:xfrm rot="16200000" flipV="1">
            <a:off x="4429125" y="5857875"/>
            <a:ext cx="500063" cy="214313"/>
          </a:xfrm>
          <a:prstGeom prst="straightConnector1">
            <a:avLst/>
          </a:prstGeom>
          <a:ln w="28575">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24578" name="Line 8">
            <a:extLst>
              <a:ext uri="{FF2B5EF4-FFF2-40B4-BE49-F238E27FC236}">
                <a16:creationId xmlns:a16="http://schemas.microsoft.com/office/drawing/2014/main" id="{5AF06C84-FA89-DF10-2EDA-6DE7ED332FA6}"/>
              </a:ext>
            </a:extLst>
          </p:cNvPr>
          <p:cNvSpPr>
            <a:spLocks noChangeShapeType="1"/>
          </p:cNvSpPr>
          <p:nvPr/>
        </p:nvSpPr>
        <p:spPr bwMode="auto">
          <a:xfrm flipH="1" flipV="1">
            <a:off x="7000875" y="3786188"/>
            <a:ext cx="287338" cy="360362"/>
          </a:xfrm>
          <a:prstGeom prst="line">
            <a:avLst/>
          </a:prstGeom>
          <a:noFill/>
          <a:ln w="57150">
            <a:solidFill>
              <a:schemeClr val="folHlink"/>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pic>
        <p:nvPicPr>
          <p:cNvPr id="24579" name="Picture 5" descr="C:\Documents and Settings\Free User\My Documents\My Pictures\wm.png">
            <a:extLst>
              <a:ext uri="{FF2B5EF4-FFF2-40B4-BE49-F238E27FC236}">
                <a16:creationId xmlns:a16="http://schemas.microsoft.com/office/drawing/2014/main" id="{0F59A6F2-3551-F1A8-76BF-2A8478F3B60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57625" y="1214438"/>
            <a:ext cx="5072063" cy="3643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0" name="Line 7">
            <a:extLst>
              <a:ext uri="{FF2B5EF4-FFF2-40B4-BE49-F238E27FC236}">
                <a16:creationId xmlns:a16="http://schemas.microsoft.com/office/drawing/2014/main" id="{C9F75BD4-CA76-7A20-85F6-E58AAD6EF6C9}"/>
              </a:ext>
            </a:extLst>
          </p:cNvPr>
          <p:cNvSpPr>
            <a:spLocks noChangeShapeType="1"/>
          </p:cNvSpPr>
          <p:nvPr/>
        </p:nvSpPr>
        <p:spPr bwMode="auto">
          <a:xfrm>
            <a:off x="3643313" y="1571625"/>
            <a:ext cx="2143125" cy="1428750"/>
          </a:xfrm>
          <a:prstGeom prst="line">
            <a:avLst/>
          </a:prstGeom>
          <a:noFill/>
          <a:ln w="5715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7" name="Rectangle 6">
            <a:extLst>
              <a:ext uri="{FF2B5EF4-FFF2-40B4-BE49-F238E27FC236}">
                <a16:creationId xmlns:a16="http://schemas.microsoft.com/office/drawing/2014/main" id="{718F6F55-AD94-7618-B930-1B71C2A7CDDC}"/>
              </a:ext>
            </a:extLst>
          </p:cNvPr>
          <p:cNvSpPr/>
          <p:nvPr/>
        </p:nvSpPr>
        <p:spPr>
          <a:xfrm>
            <a:off x="285750" y="571500"/>
            <a:ext cx="3357563" cy="2678113"/>
          </a:xfrm>
          <a:prstGeom prst="rect">
            <a:avLst/>
          </a:prstGeom>
          <a:ln w="28575">
            <a:solidFill>
              <a:schemeClr val="bg1">
                <a:lumMod val="60000"/>
                <a:lumOff val="40000"/>
              </a:schemeClr>
            </a:solidFill>
          </a:ln>
        </p:spPr>
        <p:txBody>
          <a:bodyPr>
            <a:spAutoFit/>
          </a:bodyPr>
          <a:lstStyle/>
          <a:p>
            <a:pPr eaLnBrk="1" hangingPunct="1">
              <a:defRPr/>
            </a:pPr>
            <a:r>
              <a:rPr lang="en-US" sz="2800" dirty="0" err="1">
                <a:solidFill>
                  <a:schemeClr val="bg1">
                    <a:lumMod val="75000"/>
                  </a:schemeClr>
                </a:solidFill>
                <a:effectLst>
                  <a:outerShdw blurRad="38100" dist="38100" dir="2700000" algn="tl">
                    <a:srgbClr val="000000">
                      <a:alpha val="43137"/>
                    </a:srgbClr>
                  </a:outerShdw>
                </a:effectLst>
                <a:latin typeface="Times New Roman" panose="02020603050405020304" pitchFamily="18" charset="0"/>
                <a:ea typeface="Arial Unicode MS" pitchFamily="34" charset="-128"/>
                <a:cs typeface="Times New Roman" panose="02020603050405020304" pitchFamily="18" charset="0"/>
              </a:rPr>
              <a:t>Cingulum</a:t>
            </a:r>
            <a:r>
              <a:rPr lang="en-US" sz="2800" dirty="0">
                <a:solidFill>
                  <a:schemeClr val="bg1">
                    <a:lumMod val="75000"/>
                  </a:schemeClr>
                </a:solidFill>
                <a:effectLst>
                  <a:outerShdw blurRad="38100" dist="38100" dir="2700000" algn="tl">
                    <a:srgbClr val="000000">
                      <a:alpha val="43137"/>
                    </a:srgbClr>
                  </a:outerShdw>
                </a:effectLst>
                <a:latin typeface="Times New Roman" panose="02020603050405020304" pitchFamily="18" charset="0"/>
                <a:ea typeface="Arial Unicode MS" pitchFamily="34" charset="-128"/>
                <a:cs typeface="Times New Roman" panose="02020603050405020304" pitchFamily="18" charset="0"/>
              </a:rPr>
              <a:t>: </a:t>
            </a:r>
            <a:r>
              <a:rPr lang="en-US" sz="2800" dirty="0">
                <a:solidFill>
                  <a:schemeClr val="bg2"/>
                </a:solidFill>
                <a:latin typeface="Times New Roman" panose="02020603050405020304" pitchFamily="18" charset="0"/>
                <a:ea typeface="Arial Unicode MS" pitchFamily="34" charset="-128"/>
                <a:cs typeface="Times New Roman" panose="02020603050405020304" pitchFamily="18" charset="0"/>
              </a:rPr>
              <a:t>connects frontal &amp; parietal lobes to the </a:t>
            </a:r>
            <a:r>
              <a:rPr lang="en-US" sz="2800" dirty="0" err="1">
                <a:solidFill>
                  <a:schemeClr val="bg2"/>
                </a:solidFill>
                <a:latin typeface="Times New Roman" panose="02020603050405020304" pitchFamily="18" charset="0"/>
                <a:ea typeface="Arial Unicode MS" pitchFamily="34" charset="-128"/>
                <a:cs typeface="Times New Roman" panose="02020603050405020304" pitchFamily="18" charset="0"/>
              </a:rPr>
              <a:t>para-hippocampal</a:t>
            </a:r>
            <a:r>
              <a:rPr lang="en-US" sz="2800" dirty="0">
                <a:solidFill>
                  <a:schemeClr val="bg2"/>
                </a:solidFill>
                <a:latin typeface="Times New Roman" panose="02020603050405020304" pitchFamily="18" charset="0"/>
                <a:ea typeface="Arial Unicode MS" pitchFamily="34" charset="-128"/>
                <a:cs typeface="Times New Roman" panose="02020603050405020304" pitchFamily="18" charset="0"/>
              </a:rPr>
              <a:t> </a:t>
            </a:r>
            <a:r>
              <a:rPr lang="en-US" sz="2800" dirty="0" err="1">
                <a:solidFill>
                  <a:schemeClr val="bg2"/>
                </a:solidFill>
                <a:latin typeface="Times New Roman" panose="02020603050405020304" pitchFamily="18" charset="0"/>
                <a:ea typeface="Arial Unicode MS" pitchFamily="34" charset="-128"/>
                <a:cs typeface="Times New Roman" panose="02020603050405020304" pitchFamily="18" charset="0"/>
              </a:rPr>
              <a:t>gyrus</a:t>
            </a:r>
            <a:r>
              <a:rPr lang="en-US" sz="2800" dirty="0">
                <a:solidFill>
                  <a:schemeClr val="bg2"/>
                </a:solidFill>
                <a:latin typeface="Times New Roman" panose="02020603050405020304" pitchFamily="18" charset="0"/>
                <a:ea typeface="Arial Unicode MS" pitchFamily="34" charset="-128"/>
                <a:cs typeface="Times New Roman" panose="02020603050405020304" pitchFamily="18" charset="0"/>
              </a:rPr>
              <a:t> and adjacent temporal </a:t>
            </a:r>
            <a:r>
              <a:rPr lang="en-US" sz="2800" dirty="0" err="1">
                <a:solidFill>
                  <a:schemeClr val="bg2"/>
                </a:solidFill>
                <a:latin typeface="Times New Roman" panose="02020603050405020304" pitchFamily="18" charset="0"/>
                <a:ea typeface="Arial Unicode MS" pitchFamily="34" charset="-128"/>
                <a:cs typeface="Times New Roman" panose="02020603050405020304" pitchFamily="18" charset="0"/>
              </a:rPr>
              <a:t>gyri</a:t>
            </a:r>
            <a:endParaRPr lang="en-US" sz="2800" dirty="0">
              <a:solidFill>
                <a:schemeClr val="bg2"/>
              </a:solidFill>
              <a:latin typeface="Times New Roman" panose="02020603050405020304" pitchFamily="18" charset="0"/>
              <a:ea typeface="Arial Unicode MS" pitchFamily="34" charset="-128"/>
              <a:cs typeface="Times New Roman" panose="02020603050405020304" pitchFamily="18" charset="0"/>
            </a:endParaRPr>
          </a:p>
        </p:txBody>
      </p:sp>
      <p:sp>
        <p:nvSpPr>
          <p:cNvPr id="8" name="Rectangle 7">
            <a:extLst>
              <a:ext uri="{FF2B5EF4-FFF2-40B4-BE49-F238E27FC236}">
                <a16:creationId xmlns:a16="http://schemas.microsoft.com/office/drawing/2014/main" id="{109335E6-7796-67F5-6F2F-56EC3F7CACE5}"/>
              </a:ext>
            </a:extLst>
          </p:cNvPr>
          <p:cNvSpPr/>
          <p:nvPr/>
        </p:nvSpPr>
        <p:spPr>
          <a:xfrm>
            <a:off x="285750" y="3786188"/>
            <a:ext cx="3500438" cy="2246312"/>
          </a:xfrm>
          <a:prstGeom prst="rect">
            <a:avLst/>
          </a:prstGeom>
          <a:ln w="28575">
            <a:solidFill>
              <a:schemeClr val="bg1">
                <a:lumMod val="60000"/>
                <a:lumOff val="40000"/>
              </a:schemeClr>
            </a:solidFill>
          </a:ln>
        </p:spPr>
        <p:txBody>
          <a:bodyPr>
            <a:spAutoFit/>
          </a:bodyPr>
          <a:lstStyle/>
          <a:p>
            <a:pPr eaLnBrk="1" hangingPunct="1">
              <a:defRPr/>
            </a:pPr>
            <a:r>
              <a:rPr lang="en-US" sz="2800" dirty="0">
                <a:solidFill>
                  <a:schemeClr val="bg1">
                    <a:lumMod val="75000"/>
                  </a:schemeClr>
                </a:solidFill>
                <a:effectLst>
                  <a:outerShdw blurRad="38100" dist="38100" dir="2700000" algn="tl">
                    <a:srgbClr val="000000">
                      <a:alpha val="43137"/>
                    </a:srgbClr>
                  </a:outerShdw>
                </a:effectLst>
                <a:latin typeface="Times New Roman" panose="02020603050405020304" pitchFamily="18" charset="0"/>
                <a:ea typeface="Arial Unicode MS" pitchFamily="34" charset="-128"/>
                <a:cs typeface="Times New Roman" panose="02020603050405020304" pitchFamily="18" charset="0"/>
              </a:rPr>
              <a:t>Inferior longitudinal fasciculus:</a:t>
            </a:r>
            <a:r>
              <a:rPr lang="en-US" sz="2800" dirty="0">
                <a:solidFill>
                  <a:schemeClr val="bg1">
                    <a:lumMod val="75000"/>
                  </a:schemeClr>
                </a:solidFill>
                <a:latin typeface="Times New Roman" panose="02020603050405020304" pitchFamily="18" charset="0"/>
                <a:ea typeface="Arial Unicode MS" pitchFamily="34" charset="-128"/>
                <a:cs typeface="Times New Roman" panose="02020603050405020304" pitchFamily="18" charset="0"/>
              </a:rPr>
              <a:t> </a:t>
            </a:r>
            <a:r>
              <a:rPr lang="en-US" sz="2800" dirty="0">
                <a:solidFill>
                  <a:srgbClr val="080808"/>
                </a:solidFill>
                <a:latin typeface="Times New Roman" panose="02020603050405020304" pitchFamily="18" charset="0"/>
                <a:ea typeface="Arial Unicode MS" pitchFamily="34" charset="-128"/>
                <a:cs typeface="Times New Roman" panose="02020603050405020304" pitchFamily="18" charset="0"/>
              </a:rPr>
              <a:t>connects occipital to temporal pole &amp; contributes to visual recognition</a:t>
            </a:r>
          </a:p>
        </p:txBody>
      </p:sp>
      <p:sp>
        <p:nvSpPr>
          <p:cNvPr id="24583" name="Line 7">
            <a:extLst>
              <a:ext uri="{FF2B5EF4-FFF2-40B4-BE49-F238E27FC236}">
                <a16:creationId xmlns:a16="http://schemas.microsoft.com/office/drawing/2014/main" id="{0B147509-A897-A13D-DDA1-93C940EC18EB}"/>
              </a:ext>
            </a:extLst>
          </p:cNvPr>
          <p:cNvSpPr>
            <a:spLocks noChangeShapeType="1"/>
          </p:cNvSpPr>
          <p:nvPr/>
        </p:nvSpPr>
        <p:spPr bwMode="auto">
          <a:xfrm flipV="1">
            <a:off x="3786188" y="4286250"/>
            <a:ext cx="2428875" cy="1500188"/>
          </a:xfrm>
          <a:prstGeom prst="line">
            <a:avLst/>
          </a:prstGeom>
          <a:noFill/>
          <a:ln w="5715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bg bwMode="auto">
      <p:bgPr>
        <a:solidFill>
          <a:schemeClr val="tx1"/>
        </a:solidFill>
        <a:effectLst/>
      </p:bgPr>
    </p:bg>
    <p:spTree>
      <p:nvGrpSpPr>
        <p:cNvPr id="1" name=""/>
        <p:cNvGrpSpPr/>
        <p:nvPr/>
      </p:nvGrpSpPr>
      <p:grpSpPr>
        <a:xfrm>
          <a:off x="0" y="0"/>
          <a:ext cx="0" cy="0"/>
          <a:chOff x="0" y="0"/>
          <a:chExt cx="0" cy="0"/>
        </a:xfrm>
      </p:grpSpPr>
      <p:sp>
        <p:nvSpPr>
          <p:cNvPr id="12290" name="Rectangle 3">
            <a:extLst>
              <a:ext uri="{FF2B5EF4-FFF2-40B4-BE49-F238E27FC236}">
                <a16:creationId xmlns:a16="http://schemas.microsoft.com/office/drawing/2014/main" id="{3503D48E-BBD9-2F90-C87D-1373EBC865D2}"/>
              </a:ext>
            </a:extLst>
          </p:cNvPr>
          <p:cNvSpPr>
            <a:spLocks noGrp="1" noChangeArrowheads="1"/>
          </p:cNvSpPr>
          <p:nvPr>
            <p:ph type="body" idx="4294967295"/>
          </p:nvPr>
        </p:nvSpPr>
        <p:spPr>
          <a:xfrm>
            <a:off x="34925" y="260350"/>
            <a:ext cx="8686800" cy="6408738"/>
          </a:xfrm>
        </p:spPr>
        <p:txBody>
          <a:bodyPr/>
          <a:lstStyle/>
          <a:p>
            <a:pPr>
              <a:lnSpc>
                <a:spcPct val="80000"/>
              </a:lnSpc>
              <a:buFont typeface="Wingdings" panose="05000000000000000000" pitchFamily="2" charset="2"/>
              <a:buNone/>
              <a:defRPr/>
            </a:pPr>
            <a:r>
              <a:rPr lang="en-US" altLang="en-US" sz="2400" b="1" dirty="0">
                <a:solidFill>
                  <a:schemeClr val="bg1">
                    <a:lumMod val="50000"/>
                  </a:schemeClr>
                </a:solidFill>
                <a:latin typeface="Constantia" panose="02030602050306030303" pitchFamily="18" charset="0"/>
              </a:rPr>
              <a:t>HEMISPHERE (</a:t>
            </a:r>
            <a:r>
              <a:rPr lang="en-US" altLang="en-US" sz="2400" b="1" dirty="0" err="1">
                <a:solidFill>
                  <a:schemeClr val="bg1">
                    <a:lumMod val="50000"/>
                  </a:schemeClr>
                </a:solidFill>
                <a:latin typeface="Constantia" panose="02030602050306030303" pitchFamily="18" charset="0"/>
              </a:rPr>
              <a:t>Hemispherium</a:t>
            </a:r>
            <a:r>
              <a:rPr lang="en-US" altLang="en-US" sz="2400" b="1" dirty="0">
                <a:solidFill>
                  <a:schemeClr val="bg1">
                    <a:lumMod val="50000"/>
                  </a:schemeClr>
                </a:solidFill>
                <a:latin typeface="Constantia" panose="02030602050306030303" pitchFamily="18" charset="0"/>
              </a:rPr>
              <a:t>)</a:t>
            </a:r>
          </a:p>
          <a:p>
            <a:pPr algn="ctr">
              <a:lnSpc>
                <a:spcPct val="80000"/>
              </a:lnSpc>
              <a:buFont typeface="Wingdings" panose="05000000000000000000" pitchFamily="2" charset="2"/>
              <a:buNone/>
              <a:defRPr/>
            </a:pPr>
            <a:endParaRPr lang="en-US" altLang="en-US" sz="2400" b="1" dirty="0">
              <a:latin typeface="Constantia" panose="02030602050306030303" pitchFamily="18" charset="0"/>
            </a:endParaRPr>
          </a:p>
          <a:p>
            <a:pPr>
              <a:lnSpc>
                <a:spcPct val="80000"/>
              </a:lnSpc>
              <a:buFont typeface="Wingdings" panose="05000000000000000000" pitchFamily="2" charset="2"/>
              <a:buNone/>
              <a:defRPr/>
            </a:pPr>
            <a:r>
              <a:rPr lang="sr-Cyrl-CS" altLang="en-US" sz="2400" b="1" dirty="0">
                <a:latin typeface="Constantia" panose="02030602050306030303" pitchFamily="18" charset="0"/>
              </a:rPr>
              <a:t>- </a:t>
            </a:r>
            <a:r>
              <a:rPr lang="en-GB" altLang="en-US" sz="2400" i="1" u="sng" dirty="0">
                <a:solidFill>
                  <a:schemeClr val="bg2"/>
                </a:solidFill>
                <a:latin typeface="Constantia" panose="02030602050306030303" pitchFamily="18" charset="0"/>
              </a:rPr>
              <a:t>Surfaces</a:t>
            </a:r>
            <a:r>
              <a:rPr lang="sr-Cyrl-CS" altLang="en-US" sz="2400" b="1" dirty="0">
                <a:solidFill>
                  <a:schemeClr val="bg2"/>
                </a:solidFill>
                <a:latin typeface="Constantia" panose="02030602050306030303" pitchFamily="18" charset="0"/>
              </a:rPr>
              <a:t>:</a:t>
            </a:r>
            <a:endParaRPr lang="en-US" altLang="en-US" sz="2400" b="1" dirty="0">
              <a:solidFill>
                <a:schemeClr val="bg2"/>
              </a:solidFill>
              <a:latin typeface="Constantia" panose="02030602050306030303" pitchFamily="18" charset="0"/>
            </a:endParaRPr>
          </a:p>
          <a:p>
            <a:pPr>
              <a:lnSpc>
                <a:spcPct val="80000"/>
              </a:lnSpc>
              <a:defRPr/>
            </a:pPr>
            <a:r>
              <a:rPr lang="en-US" altLang="en-US" sz="2400" b="1" dirty="0">
                <a:solidFill>
                  <a:schemeClr val="bg2"/>
                </a:solidFill>
                <a:latin typeface="Constantia" panose="02030602050306030303" pitchFamily="18" charset="0"/>
              </a:rPr>
              <a:t>1. </a:t>
            </a:r>
            <a:r>
              <a:rPr lang="en-GB" altLang="en-US" sz="2400" b="1" dirty="0">
                <a:solidFill>
                  <a:schemeClr val="bg2"/>
                </a:solidFill>
                <a:latin typeface="Constantia" panose="02030602050306030303" pitchFamily="18" charset="0"/>
              </a:rPr>
              <a:t>Superolateral surface</a:t>
            </a:r>
            <a:endParaRPr lang="en-US" altLang="en-US" sz="2400" b="1" dirty="0">
              <a:solidFill>
                <a:schemeClr val="bg2"/>
              </a:solidFill>
              <a:latin typeface="Constantia" panose="02030602050306030303" pitchFamily="18" charset="0"/>
            </a:endParaRPr>
          </a:p>
          <a:p>
            <a:pPr>
              <a:lnSpc>
                <a:spcPct val="80000"/>
              </a:lnSpc>
              <a:buFont typeface="Wingdings" panose="05000000000000000000" pitchFamily="2" charset="2"/>
              <a:buNone/>
              <a:defRPr/>
            </a:pPr>
            <a:r>
              <a:rPr lang="en-US" altLang="en-US" sz="2400" i="1" dirty="0">
                <a:solidFill>
                  <a:schemeClr val="bg2"/>
                </a:solidFill>
                <a:latin typeface="Constantia" panose="02030602050306030303" pitchFamily="18" charset="0"/>
              </a:rPr>
              <a:t>   (facies </a:t>
            </a:r>
            <a:r>
              <a:rPr lang="en-US" altLang="en-US" sz="2400" i="1" dirty="0" err="1">
                <a:solidFill>
                  <a:schemeClr val="bg2"/>
                </a:solidFill>
                <a:latin typeface="Constantia" panose="02030602050306030303" pitchFamily="18" charset="0"/>
              </a:rPr>
              <a:t>superolateralis</a:t>
            </a:r>
            <a:r>
              <a:rPr lang="en-US" altLang="en-US" sz="2400" i="1" dirty="0">
                <a:solidFill>
                  <a:schemeClr val="bg2"/>
                </a:solidFill>
                <a:latin typeface="Constantia" panose="02030602050306030303" pitchFamily="18" charset="0"/>
              </a:rPr>
              <a:t> s. </a:t>
            </a:r>
            <a:r>
              <a:rPr lang="en-US" altLang="en-US" sz="2400" i="1" dirty="0" err="1">
                <a:solidFill>
                  <a:schemeClr val="bg2"/>
                </a:solidFill>
                <a:latin typeface="Constantia" panose="02030602050306030303" pitchFamily="18" charset="0"/>
              </a:rPr>
              <a:t>convexa</a:t>
            </a:r>
            <a:r>
              <a:rPr lang="en-US" altLang="en-US" sz="2400" i="1" dirty="0">
                <a:solidFill>
                  <a:schemeClr val="bg2"/>
                </a:solidFill>
                <a:latin typeface="Constantia" panose="02030602050306030303" pitchFamily="18" charset="0"/>
              </a:rPr>
              <a:t>)</a:t>
            </a:r>
          </a:p>
          <a:p>
            <a:pPr>
              <a:lnSpc>
                <a:spcPct val="80000"/>
              </a:lnSpc>
              <a:defRPr/>
            </a:pPr>
            <a:r>
              <a:rPr lang="en-US" altLang="en-US" sz="2400" b="1" dirty="0">
                <a:solidFill>
                  <a:schemeClr val="bg2"/>
                </a:solidFill>
                <a:latin typeface="Constantia" panose="02030602050306030303" pitchFamily="18" charset="0"/>
              </a:rPr>
              <a:t>2. </a:t>
            </a:r>
            <a:r>
              <a:rPr lang="en-GB" altLang="en-US" sz="2400" b="1" dirty="0">
                <a:solidFill>
                  <a:schemeClr val="bg2"/>
                </a:solidFill>
                <a:latin typeface="Constantia" panose="02030602050306030303" pitchFamily="18" charset="0"/>
              </a:rPr>
              <a:t>Medial surface</a:t>
            </a:r>
            <a:endParaRPr lang="en-US" altLang="en-US" sz="2400" b="1" dirty="0">
              <a:solidFill>
                <a:schemeClr val="bg2"/>
              </a:solidFill>
              <a:latin typeface="Constantia" panose="02030602050306030303" pitchFamily="18" charset="0"/>
            </a:endParaRPr>
          </a:p>
          <a:p>
            <a:pPr>
              <a:lnSpc>
                <a:spcPct val="80000"/>
              </a:lnSpc>
              <a:buFont typeface="Wingdings" panose="05000000000000000000" pitchFamily="2" charset="2"/>
              <a:buNone/>
              <a:defRPr/>
            </a:pPr>
            <a:r>
              <a:rPr lang="en-US" altLang="en-US" sz="2400" i="1" dirty="0">
                <a:solidFill>
                  <a:schemeClr val="bg2"/>
                </a:solidFill>
                <a:latin typeface="Constantia" panose="02030602050306030303" pitchFamily="18" charset="0"/>
              </a:rPr>
              <a:t>    (facies medialis)</a:t>
            </a:r>
          </a:p>
          <a:p>
            <a:pPr>
              <a:lnSpc>
                <a:spcPct val="80000"/>
              </a:lnSpc>
              <a:defRPr/>
            </a:pPr>
            <a:r>
              <a:rPr lang="en-US" altLang="en-US" sz="2400" b="1" dirty="0">
                <a:solidFill>
                  <a:schemeClr val="bg2"/>
                </a:solidFill>
                <a:latin typeface="Constantia" panose="02030602050306030303" pitchFamily="18" charset="0"/>
              </a:rPr>
              <a:t>3. </a:t>
            </a:r>
            <a:r>
              <a:rPr lang="en-GB" altLang="en-US" sz="2400" b="1" dirty="0">
                <a:solidFill>
                  <a:schemeClr val="bg2"/>
                </a:solidFill>
                <a:latin typeface="Constantia" panose="02030602050306030303" pitchFamily="18" charset="0"/>
              </a:rPr>
              <a:t>Inferior surface</a:t>
            </a:r>
            <a:endParaRPr lang="en-US" altLang="en-US" sz="2400" b="1" dirty="0">
              <a:solidFill>
                <a:schemeClr val="bg2"/>
              </a:solidFill>
              <a:latin typeface="Constantia" panose="02030602050306030303" pitchFamily="18" charset="0"/>
            </a:endParaRPr>
          </a:p>
          <a:p>
            <a:pPr>
              <a:lnSpc>
                <a:spcPct val="80000"/>
              </a:lnSpc>
              <a:buFont typeface="Wingdings" panose="05000000000000000000" pitchFamily="2" charset="2"/>
              <a:buNone/>
              <a:defRPr/>
            </a:pPr>
            <a:r>
              <a:rPr lang="en-US" altLang="en-US" sz="2400" i="1" dirty="0">
                <a:solidFill>
                  <a:schemeClr val="bg2"/>
                </a:solidFill>
                <a:latin typeface="Constantia" panose="02030602050306030303" pitchFamily="18" charset="0"/>
              </a:rPr>
              <a:t>    (facies inferior </a:t>
            </a:r>
            <a:r>
              <a:rPr lang="en-US" altLang="en-US" sz="2400" i="1" dirty="0" err="1">
                <a:solidFill>
                  <a:schemeClr val="bg2"/>
                </a:solidFill>
                <a:latin typeface="Constantia" panose="02030602050306030303" pitchFamily="18" charset="0"/>
              </a:rPr>
              <a:t>s.basalis</a:t>
            </a:r>
            <a:r>
              <a:rPr lang="en-US" altLang="en-US" sz="2400" i="1" dirty="0">
                <a:solidFill>
                  <a:schemeClr val="bg2"/>
                </a:solidFill>
                <a:latin typeface="Constantia" panose="02030602050306030303" pitchFamily="18" charset="0"/>
              </a:rPr>
              <a:t>)</a:t>
            </a:r>
            <a:br>
              <a:rPr lang="en-US" altLang="en-US" sz="2400" i="1" dirty="0">
                <a:latin typeface="Constantia" panose="02030602050306030303" pitchFamily="18" charset="0"/>
              </a:rPr>
            </a:br>
            <a:endParaRPr lang="en-US" altLang="en-US" sz="2400" i="1" dirty="0">
              <a:latin typeface="Constantia" panose="02030602050306030303" pitchFamily="18" charset="0"/>
            </a:endParaRPr>
          </a:p>
          <a:p>
            <a:pPr>
              <a:lnSpc>
                <a:spcPct val="80000"/>
              </a:lnSpc>
              <a:buFont typeface="Wingdings" panose="05000000000000000000" pitchFamily="2" charset="2"/>
              <a:buNone/>
              <a:defRPr/>
            </a:pPr>
            <a:r>
              <a:rPr lang="en-GB" altLang="en-US" sz="2400" i="1" dirty="0">
                <a:solidFill>
                  <a:schemeClr val="bg2"/>
                </a:solidFill>
                <a:effectLst/>
                <a:latin typeface="Constantia" panose="02030602050306030303" pitchFamily="18" charset="0"/>
              </a:rPr>
              <a:t>- The following can be seen on surfaces:</a:t>
            </a:r>
            <a:endParaRPr lang="sr-Cyrl-CS" altLang="en-US" sz="2400" i="1" dirty="0">
              <a:solidFill>
                <a:schemeClr val="bg2"/>
              </a:solidFill>
              <a:effectLst/>
              <a:latin typeface="Constantia" panose="02030602050306030303" pitchFamily="18" charset="0"/>
            </a:endParaRPr>
          </a:p>
          <a:p>
            <a:pPr marL="182563" indent="-182563">
              <a:lnSpc>
                <a:spcPct val="80000"/>
              </a:lnSpc>
              <a:buFont typeface="Wingdings" panose="05000000000000000000" pitchFamily="2" charset="2"/>
              <a:buNone/>
              <a:defRPr/>
            </a:pPr>
            <a:r>
              <a:rPr lang="en-US" altLang="en-US" sz="2400" dirty="0">
                <a:solidFill>
                  <a:schemeClr val="bg2"/>
                </a:solidFill>
                <a:effectLst/>
                <a:latin typeface="Constantia" panose="02030602050306030303" pitchFamily="18" charset="0"/>
              </a:rPr>
              <a:t>• </a:t>
            </a:r>
            <a:r>
              <a:rPr lang="en-GB" altLang="en-US" sz="2400" b="1" dirty="0">
                <a:solidFill>
                  <a:schemeClr val="bg2"/>
                </a:solidFill>
                <a:effectLst/>
                <a:latin typeface="Constantia" panose="02030602050306030303" pitchFamily="18" charset="0"/>
              </a:rPr>
              <a:t>Grooves</a:t>
            </a:r>
            <a:r>
              <a:rPr lang="en-US" altLang="en-US" sz="2400" b="1" dirty="0">
                <a:solidFill>
                  <a:schemeClr val="bg2"/>
                </a:solidFill>
                <a:effectLst/>
                <a:latin typeface="Constantia" panose="02030602050306030303" pitchFamily="18" charset="0"/>
              </a:rPr>
              <a:t> </a:t>
            </a:r>
            <a:r>
              <a:rPr lang="en-US" altLang="en-US" sz="2400" i="1" dirty="0">
                <a:solidFill>
                  <a:schemeClr val="bg2"/>
                </a:solidFill>
                <a:effectLst/>
                <a:latin typeface="Constantia" panose="02030602050306030303" pitchFamily="18" charset="0"/>
              </a:rPr>
              <a:t>(sulci cerebri)</a:t>
            </a:r>
            <a:r>
              <a:rPr lang="en-US" altLang="en-US" sz="2400" i="1" dirty="0">
                <a:solidFill>
                  <a:schemeClr val="bg2"/>
                </a:solidFill>
                <a:effectLst>
                  <a:outerShdw blurRad="38100" dist="38100" dir="2700000" algn="tl">
                    <a:srgbClr val="000000">
                      <a:alpha val="43137"/>
                    </a:srgbClr>
                  </a:outerShdw>
                </a:effectLst>
                <a:latin typeface="Constantia" panose="02030602050306030303" pitchFamily="18" charset="0"/>
              </a:rPr>
              <a:t>:</a:t>
            </a:r>
            <a:br>
              <a:rPr lang="en-US" altLang="en-US" sz="2400" i="1" dirty="0">
                <a:solidFill>
                  <a:schemeClr val="bg2"/>
                </a:solidFill>
                <a:effectLst>
                  <a:outerShdw blurRad="38100" dist="38100" dir="2700000" algn="tl">
                    <a:srgbClr val="000000">
                      <a:alpha val="43137"/>
                    </a:srgbClr>
                  </a:outerShdw>
                </a:effectLst>
                <a:latin typeface="Constantia" panose="02030602050306030303" pitchFamily="18" charset="0"/>
              </a:rPr>
            </a:br>
            <a:r>
              <a:rPr lang="en-US" altLang="en-US" sz="1800" dirty="0">
                <a:solidFill>
                  <a:schemeClr val="bg2"/>
                </a:solidFill>
                <a:effectLst/>
              </a:rPr>
              <a:t>There a</a:t>
            </a:r>
            <a:r>
              <a:rPr lang="en-GB" sz="1800" dirty="0">
                <a:solidFill>
                  <a:schemeClr val="bg2"/>
                </a:solidFill>
                <a:effectLst/>
              </a:rPr>
              <a:t>re many shallow grooves on the surface of the cerebral</a:t>
            </a:r>
            <a:br>
              <a:rPr lang="en-GB" sz="1800" dirty="0">
                <a:solidFill>
                  <a:schemeClr val="bg2"/>
                </a:solidFill>
                <a:effectLst/>
              </a:rPr>
            </a:br>
            <a:r>
              <a:rPr lang="en-GB" sz="1800" dirty="0">
                <a:solidFill>
                  <a:schemeClr val="bg2"/>
                </a:solidFill>
                <a:effectLst/>
              </a:rPr>
              <a:t> hemispheres called sulci (singular: sulcus). </a:t>
            </a:r>
            <a:endParaRPr lang="sr-Cyrl-CS" altLang="en-US" sz="1800" i="1" dirty="0">
              <a:solidFill>
                <a:schemeClr val="bg2"/>
              </a:solidFill>
              <a:effectLst/>
              <a:latin typeface="Constantia" panose="02030602050306030303" pitchFamily="18" charset="0"/>
            </a:endParaRPr>
          </a:p>
          <a:p>
            <a:pPr>
              <a:lnSpc>
                <a:spcPct val="80000"/>
              </a:lnSpc>
              <a:buFont typeface="Wingdings" panose="05000000000000000000" pitchFamily="2" charset="2"/>
              <a:buNone/>
              <a:defRPr/>
            </a:pPr>
            <a:endParaRPr lang="en-US" altLang="en-US" sz="2400" i="1" dirty="0">
              <a:solidFill>
                <a:schemeClr val="bg2"/>
              </a:solidFill>
              <a:effectLst/>
              <a:latin typeface="Constantia" panose="02030602050306030303" pitchFamily="18" charset="0"/>
            </a:endParaRPr>
          </a:p>
          <a:p>
            <a:pPr marL="182563" indent="-182563">
              <a:lnSpc>
                <a:spcPct val="80000"/>
              </a:lnSpc>
              <a:buNone/>
              <a:defRPr/>
            </a:pPr>
            <a:r>
              <a:rPr lang="en-US" altLang="en-US" sz="2400" dirty="0">
                <a:solidFill>
                  <a:schemeClr val="bg2"/>
                </a:solidFill>
                <a:effectLst/>
                <a:latin typeface="Constantia" panose="02030602050306030303" pitchFamily="18" charset="0"/>
              </a:rPr>
              <a:t>• </a:t>
            </a:r>
            <a:r>
              <a:rPr lang="en-GB" altLang="en-US" sz="2400" b="1" dirty="0">
                <a:solidFill>
                  <a:schemeClr val="bg2"/>
                </a:solidFill>
                <a:effectLst/>
                <a:latin typeface="Constantia" panose="02030602050306030303" pitchFamily="18" charset="0"/>
              </a:rPr>
              <a:t>Ridges</a:t>
            </a:r>
            <a:r>
              <a:rPr lang="en-US" altLang="en-US" sz="2400" b="1" dirty="0">
                <a:solidFill>
                  <a:schemeClr val="bg2"/>
                </a:solidFill>
                <a:effectLst/>
                <a:latin typeface="Constantia" panose="02030602050306030303" pitchFamily="18" charset="0"/>
              </a:rPr>
              <a:t> </a:t>
            </a:r>
            <a:r>
              <a:rPr lang="en-US" altLang="en-US" sz="2400" i="1" dirty="0">
                <a:solidFill>
                  <a:schemeClr val="bg2"/>
                </a:solidFill>
                <a:effectLst/>
                <a:latin typeface="Constantia" panose="02030602050306030303" pitchFamily="18" charset="0"/>
              </a:rPr>
              <a:t>(gyri cerebri)</a:t>
            </a:r>
            <a:r>
              <a:rPr lang="en-GB" sz="2400" dirty="0">
                <a:solidFill>
                  <a:schemeClr val="bg2"/>
                </a:solidFill>
                <a:effectLst>
                  <a:outerShdw blurRad="38100" dist="38100" dir="2700000" algn="tl">
                    <a:srgbClr val="000000">
                      <a:alpha val="43137"/>
                    </a:srgbClr>
                  </a:outerShdw>
                </a:effectLst>
              </a:rPr>
              <a:t> </a:t>
            </a:r>
            <a:br>
              <a:rPr lang="en-GB" sz="2400" dirty="0">
                <a:solidFill>
                  <a:schemeClr val="bg2"/>
                </a:solidFill>
                <a:effectLst>
                  <a:outerShdw blurRad="38100" dist="38100" dir="2700000" algn="tl">
                    <a:srgbClr val="000000">
                      <a:alpha val="43137"/>
                    </a:srgbClr>
                  </a:outerShdw>
                </a:effectLst>
              </a:rPr>
            </a:br>
            <a:r>
              <a:rPr lang="en-GB" sz="1800" dirty="0">
                <a:solidFill>
                  <a:schemeClr val="bg2"/>
                </a:solidFill>
                <a:effectLst/>
              </a:rPr>
              <a:t>Between the sulci are twisted ridges of brain tissue called gyri</a:t>
            </a:r>
            <a:br>
              <a:rPr lang="en-GB" sz="1800" dirty="0">
                <a:solidFill>
                  <a:schemeClr val="bg2"/>
                </a:solidFill>
                <a:effectLst/>
              </a:rPr>
            </a:br>
            <a:r>
              <a:rPr lang="en-GB" sz="1800" dirty="0">
                <a:solidFill>
                  <a:schemeClr val="bg2"/>
                </a:solidFill>
                <a:effectLst/>
              </a:rPr>
              <a:t>(singular: gyrus, “twister”)</a:t>
            </a:r>
            <a:endParaRPr lang="en-US" altLang="en-US" sz="1800" i="1" dirty="0">
              <a:solidFill>
                <a:schemeClr val="bg2"/>
              </a:solidFill>
              <a:effectLst/>
              <a:latin typeface="Constantia" panose="02030602050306030303" pitchFamily="18" charset="0"/>
            </a:endParaRPr>
          </a:p>
        </p:txBody>
      </p:sp>
      <p:pic>
        <p:nvPicPr>
          <p:cNvPr id="19459" name="Picture 2">
            <a:extLst>
              <a:ext uri="{FF2B5EF4-FFF2-40B4-BE49-F238E27FC236}">
                <a16:creationId xmlns:a16="http://schemas.microsoft.com/office/drawing/2014/main" id="{A5BEC960-E112-6AC1-F7AE-6BD7AF69CC7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7751" t="12343" r="38239" b="40994"/>
          <a:stretch>
            <a:fillRect/>
          </a:stretch>
        </p:blipFill>
        <p:spPr bwMode="auto">
          <a:xfrm>
            <a:off x="5795963" y="22225"/>
            <a:ext cx="3146425" cy="2047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9460" name="Picture 4">
            <a:extLst>
              <a:ext uri="{FF2B5EF4-FFF2-40B4-BE49-F238E27FC236}">
                <a16:creationId xmlns:a16="http://schemas.microsoft.com/office/drawing/2014/main" id="{322FB235-D580-16DF-BF0A-C53F9AB7F09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7771" t="3835" r="37537" b="37401"/>
          <a:stretch>
            <a:fillRect/>
          </a:stretch>
        </p:blipFill>
        <p:spPr bwMode="auto">
          <a:xfrm>
            <a:off x="6156325" y="2208213"/>
            <a:ext cx="2674938" cy="21478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9461" name="Picture 2">
            <a:extLst>
              <a:ext uri="{FF2B5EF4-FFF2-40B4-BE49-F238E27FC236}">
                <a16:creationId xmlns:a16="http://schemas.microsoft.com/office/drawing/2014/main" id="{A65DF8A2-D51D-A3FC-75F6-B69BE6F88F4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7751" t="4050" r="38239" b="38205"/>
          <a:stretch>
            <a:fillRect/>
          </a:stretch>
        </p:blipFill>
        <p:spPr bwMode="auto">
          <a:xfrm>
            <a:off x="6013450" y="4333875"/>
            <a:ext cx="3155950" cy="25336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8195" name="Rectangle 2">
            <a:extLst>
              <a:ext uri="{FF2B5EF4-FFF2-40B4-BE49-F238E27FC236}">
                <a16:creationId xmlns:a16="http://schemas.microsoft.com/office/drawing/2014/main" id="{620E2A40-E100-9659-2D99-62B7EA312CBD}"/>
              </a:ext>
            </a:extLst>
          </p:cNvPr>
          <p:cNvSpPr>
            <a:spLocks noGrp="1" noChangeArrowheads="1"/>
          </p:cNvSpPr>
          <p:nvPr>
            <p:ph type="title"/>
          </p:nvPr>
        </p:nvSpPr>
        <p:spPr>
          <a:xfrm>
            <a:off x="428625" y="188913"/>
            <a:ext cx="8099425" cy="668337"/>
          </a:xfrm>
        </p:spPr>
        <p:txBody>
          <a:bodyPr/>
          <a:lstStyle/>
          <a:p>
            <a:pPr algn="ctr" eaLnBrk="1" hangingPunct="1">
              <a:defRPr/>
            </a:pPr>
            <a:r>
              <a:rPr lang="en-US" sz="4000" b="1" dirty="0">
                <a:solidFill>
                  <a:schemeClr val="bg2"/>
                </a:solidFill>
                <a:effectLst>
                  <a:outerShdw blurRad="38100" dist="38100" dir="2700000" algn="tl">
                    <a:srgbClr val="000000">
                      <a:alpha val="43137"/>
                    </a:srgbClr>
                  </a:outerShdw>
                </a:effectLst>
                <a:latin typeface="Arial Unicode MS" pitchFamily="34" charset="-128"/>
              </a:rPr>
              <a:t>Commissural Fibers</a:t>
            </a:r>
          </a:p>
        </p:txBody>
      </p:sp>
      <p:sp>
        <p:nvSpPr>
          <p:cNvPr id="8196" name="Rectangle 3">
            <a:extLst>
              <a:ext uri="{FF2B5EF4-FFF2-40B4-BE49-F238E27FC236}">
                <a16:creationId xmlns:a16="http://schemas.microsoft.com/office/drawing/2014/main" id="{20C9AF3B-5F8B-FD1B-716D-BF192FCB7918}"/>
              </a:ext>
            </a:extLst>
          </p:cNvPr>
          <p:cNvSpPr>
            <a:spLocks noGrp="1" noChangeArrowheads="1"/>
          </p:cNvSpPr>
          <p:nvPr>
            <p:ph type="body" sz="half" idx="1"/>
          </p:nvPr>
        </p:nvSpPr>
        <p:spPr>
          <a:xfrm>
            <a:off x="0" y="857250"/>
            <a:ext cx="4429125" cy="5143500"/>
          </a:xfrm>
        </p:spPr>
        <p:txBody>
          <a:bodyPr/>
          <a:lstStyle/>
          <a:p>
            <a:pPr eaLnBrk="1" hangingPunct="1">
              <a:buClr>
                <a:srgbClr val="080808"/>
              </a:buClr>
              <a:buFont typeface="Arial" panose="020B0604020202020204" pitchFamily="34" charset="0"/>
              <a:buChar char="•"/>
              <a:defRPr/>
            </a:pPr>
            <a:r>
              <a:rPr lang="en-US" sz="2800" dirty="0">
                <a:solidFill>
                  <a:srgbClr val="080808"/>
                </a:solidFill>
                <a:effectLst/>
                <a:latin typeface="Times New Roman" panose="02020603050405020304" pitchFamily="18" charset="0"/>
                <a:cs typeface="Times New Roman" panose="02020603050405020304" pitchFamily="18" charset="0"/>
              </a:rPr>
              <a:t>Connect the corresponding regions of the two hemispheres</a:t>
            </a:r>
          </a:p>
          <a:p>
            <a:pPr eaLnBrk="1" hangingPunct="1">
              <a:buClr>
                <a:srgbClr val="080808"/>
              </a:buClr>
              <a:buFont typeface="Arial" panose="020B0604020202020204" pitchFamily="34" charset="0"/>
              <a:buChar char="•"/>
              <a:defRPr/>
            </a:pPr>
            <a:r>
              <a:rPr lang="en-US" sz="2800" dirty="0">
                <a:solidFill>
                  <a:srgbClr val="080808"/>
                </a:solidFill>
                <a:effectLst/>
                <a:latin typeface="Times New Roman" panose="02020603050405020304" pitchFamily="18" charset="0"/>
                <a:cs typeface="Times New Roman" panose="02020603050405020304" pitchFamily="18" charset="0"/>
              </a:rPr>
              <a:t>Include:</a:t>
            </a:r>
          </a:p>
          <a:p>
            <a:pPr lvl="1" eaLnBrk="1" hangingPunct="1">
              <a:buClr>
                <a:srgbClr val="080808"/>
              </a:buClr>
              <a:buFont typeface="Wingdings" panose="05000000000000000000" pitchFamily="2" charset="2"/>
              <a:buChar char="Ø"/>
              <a:defRPr/>
            </a:pPr>
            <a:r>
              <a:rPr lang="en-US" sz="2400" dirty="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Corpus </a:t>
            </a:r>
            <a:r>
              <a:rPr lang="en-US" sz="2400" dirty="0" err="1">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callosum</a:t>
            </a:r>
            <a:endParaRPr lang="en-US" sz="2400" dirty="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lvl="1" eaLnBrk="1" hangingPunct="1">
              <a:buClr>
                <a:srgbClr val="080808"/>
              </a:buClr>
              <a:buFont typeface="Wingdings" panose="05000000000000000000" pitchFamily="2" charset="2"/>
              <a:buChar char="Ø"/>
              <a:defRPr/>
            </a:pPr>
            <a:r>
              <a:rPr lang="en-US" sz="2400" dirty="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Anterior </a:t>
            </a:r>
            <a:r>
              <a:rPr lang="en-US" sz="2400" dirty="0" err="1">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commissure</a:t>
            </a:r>
            <a:endParaRPr lang="en-US" sz="2400" dirty="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lvl="1" eaLnBrk="1" hangingPunct="1">
              <a:buClr>
                <a:srgbClr val="080808"/>
              </a:buClr>
              <a:buFont typeface="Wingdings" panose="05000000000000000000" pitchFamily="2" charset="2"/>
              <a:buChar char="Ø"/>
              <a:defRPr/>
            </a:pPr>
            <a:r>
              <a:rPr lang="en-US" sz="2400" dirty="0" err="1">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Hippocampal</a:t>
            </a:r>
            <a:r>
              <a:rPr lang="en-US" sz="2400" dirty="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400" dirty="0" err="1">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commissure</a:t>
            </a:r>
            <a:r>
              <a:rPr lang="en-US" sz="2400" dirty="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400" dirty="0" err="1">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commissure</a:t>
            </a:r>
            <a:r>
              <a:rPr lang="en-US" sz="2400" dirty="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of fornix)</a:t>
            </a:r>
          </a:p>
          <a:p>
            <a:pPr lvl="1" eaLnBrk="1" hangingPunct="1">
              <a:buFontTx/>
              <a:buNone/>
              <a:defRPr/>
            </a:pPr>
            <a:r>
              <a:rPr lang="en-US" sz="2400" dirty="0">
                <a:solidFill>
                  <a:schemeClr val="bg2">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r>
              <a:rPr lang="en-US" sz="2400" dirty="0">
                <a:solidFill>
                  <a:srgbClr val="080808"/>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r>
              <a:rPr lang="en-US" sz="2400" dirty="0">
                <a:solidFill>
                  <a:schemeClr val="bg1">
                    <a:lumMod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Posterior commissure</a:t>
            </a:r>
            <a:r>
              <a:rPr lang="en-US" sz="2400" dirty="0">
                <a:solidFill>
                  <a:schemeClr val="bg2">
                    <a:lumMod val="7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400" dirty="0">
                <a:solidFill>
                  <a:srgbClr val="080808"/>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is not a cerebral commissure ; </a:t>
            </a:r>
            <a:br>
              <a:rPr lang="en-US" sz="2400" dirty="0">
                <a:solidFill>
                  <a:srgbClr val="080808"/>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r>
              <a:rPr lang="en-US" sz="2400" dirty="0">
                <a:solidFill>
                  <a:srgbClr val="080808"/>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connects left and right midbrain)</a:t>
            </a:r>
          </a:p>
          <a:p>
            <a:pPr marL="0" indent="0" eaLnBrk="1" hangingPunct="1">
              <a:buNone/>
              <a:defRPr/>
            </a:pPr>
            <a:endParaRPr lang="en-US" sz="2800" dirty="0">
              <a:solidFill>
                <a:srgbClr val="FFFF00"/>
              </a:solidFill>
              <a:latin typeface="Arial Unicode MS" pitchFamily="34" charset="-128"/>
            </a:endParaRPr>
          </a:p>
        </p:txBody>
      </p:sp>
      <p:sp>
        <p:nvSpPr>
          <p:cNvPr id="25604" name="Line 5">
            <a:extLst>
              <a:ext uri="{FF2B5EF4-FFF2-40B4-BE49-F238E27FC236}">
                <a16:creationId xmlns:a16="http://schemas.microsoft.com/office/drawing/2014/main" id="{322B7222-A01D-4C2D-5239-FB8BDD537C48}"/>
              </a:ext>
            </a:extLst>
          </p:cNvPr>
          <p:cNvSpPr>
            <a:spLocks noChangeShapeType="1"/>
          </p:cNvSpPr>
          <p:nvPr/>
        </p:nvSpPr>
        <p:spPr bwMode="auto">
          <a:xfrm flipH="1">
            <a:off x="7596188" y="1844675"/>
            <a:ext cx="71437" cy="1152525"/>
          </a:xfrm>
          <a:prstGeom prst="line">
            <a:avLst/>
          </a:prstGeom>
          <a:noFill/>
          <a:ln w="57150">
            <a:solidFill>
              <a:schemeClr val="hlink"/>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25605" name="Line 6">
            <a:extLst>
              <a:ext uri="{FF2B5EF4-FFF2-40B4-BE49-F238E27FC236}">
                <a16:creationId xmlns:a16="http://schemas.microsoft.com/office/drawing/2014/main" id="{FD3832F0-A86C-ABCD-00BA-2398BC628CDF}"/>
              </a:ext>
            </a:extLst>
          </p:cNvPr>
          <p:cNvSpPr>
            <a:spLocks noChangeShapeType="1"/>
          </p:cNvSpPr>
          <p:nvPr/>
        </p:nvSpPr>
        <p:spPr bwMode="auto">
          <a:xfrm flipV="1">
            <a:off x="6588125" y="3429000"/>
            <a:ext cx="71438" cy="287338"/>
          </a:xfrm>
          <a:prstGeom prst="line">
            <a:avLst/>
          </a:prstGeom>
          <a:noFill/>
          <a:ln w="38100">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25606" name="Line 7">
            <a:extLst>
              <a:ext uri="{FF2B5EF4-FFF2-40B4-BE49-F238E27FC236}">
                <a16:creationId xmlns:a16="http://schemas.microsoft.com/office/drawing/2014/main" id="{32A6A566-FD35-7CAE-26F5-538B3297B352}"/>
              </a:ext>
            </a:extLst>
          </p:cNvPr>
          <p:cNvSpPr>
            <a:spLocks noChangeShapeType="1"/>
          </p:cNvSpPr>
          <p:nvPr/>
        </p:nvSpPr>
        <p:spPr bwMode="auto">
          <a:xfrm flipH="1" flipV="1">
            <a:off x="7308850" y="3429000"/>
            <a:ext cx="287338" cy="215900"/>
          </a:xfrm>
          <a:prstGeom prst="line">
            <a:avLst/>
          </a:prstGeom>
          <a:noFill/>
          <a:ln w="38100">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pic>
        <p:nvPicPr>
          <p:cNvPr id="25607" name="Picture 9" descr="C:\Documents and Settings\Free User\My Documents\My Pictures\Neuro.pic\Picture1dd.jpg">
            <a:extLst>
              <a:ext uri="{FF2B5EF4-FFF2-40B4-BE49-F238E27FC236}">
                <a16:creationId xmlns:a16="http://schemas.microsoft.com/office/drawing/2014/main" id="{25A7B718-53AF-E0CC-499A-7E773DDA179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346" t="1434" r="1772"/>
          <a:stretch>
            <a:fillRect/>
          </a:stretch>
        </p:blipFill>
        <p:spPr bwMode="auto">
          <a:xfrm>
            <a:off x="4500563" y="1500188"/>
            <a:ext cx="4340225" cy="4357687"/>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26636" name="TextBox 12">
            <a:extLst>
              <a:ext uri="{FF2B5EF4-FFF2-40B4-BE49-F238E27FC236}">
                <a16:creationId xmlns:a16="http://schemas.microsoft.com/office/drawing/2014/main" id="{09CED151-F554-1969-284D-1C6499CC205F}"/>
              </a:ext>
            </a:extLst>
          </p:cNvPr>
          <p:cNvSpPr txBox="1">
            <a:spLocks noChangeArrowheads="1"/>
          </p:cNvSpPr>
          <p:nvPr/>
        </p:nvSpPr>
        <p:spPr bwMode="auto">
          <a:xfrm>
            <a:off x="6143625" y="857250"/>
            <a:ext cx="23574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Char char="•"/>
              <a:defRPr sz="3200">
                <a:solidFill>
                  <a:schemeClr val="tx1"/>
                </a:solidFill>
                <a:latin typeface="Arial Black" panose="020B0A04020102020204" pitchFamily="34" charset="0"/>
                <a:cs typeface="Arial" panose="020B0604020202020204" pitchFamily="34" charset="0"/>
              </a:defRPr>
            </a:lvl1pPr>
            <a:lvl2pPr marL="742950" indent="-285750">
              <a:spcBef>
                <a:spcPct val="20000"/>
              </a:spcBef>
              <a:buClr>
                <a:schemeClr val="folHlink"/>
              </a:buClr>
              <a:buChar char="•"/>
              <a:defRPr sz="2800">
                <a:solidFill>
                  <a:schemeClr val="tx1"/>
                </a:solidFill>
                <a:latin typeface="Arial Black" panose="020B0A04020102020204" pitchFamily="34" charset="0"/>
                <a:cs typeface="Arial" panose="020B0604020202020204" pitchFamily="34" charset="0"/>
              </a:defRPr>
            </a:lvl2pPr>
            <a:lvl3pPr marL="1143000" indent="-228600">
              <a:spcBef>
                <a:spcPct val="20000"/>
              </a:spcBef>
              <a:buChar char="•"/>
              <a:defRPr sz="2400">
                <a:solidFill>
                  <a:schemeClr val="tx1"/>
                </a:solidFill>
                <a:latin typeface="Arial Black" panose="020B0A04020102020204" pitchFamily="34" charset="0"/>
                <a:cs typeface="Arial" panose="020B0604020202020204" pitchFamily="34" charset="0"/>
              </a:defRPr>
            </a:lvl3pPr>
            <a:lvl4pPr marL="1600200" indent="-228600">
              <a:spcBef>
                <a:spcPct val="20000"/>
              </a:spcBef>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4pPr>
            <a:lvl5pPr marL="2057400" indent="-228600">
              <a:spcBef>
                <a:spcPct val="20000"/>
              </a:spcBef>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5pPr>
            <a:lvl6pPr marL="2514600" indent="-228600" eaLnBrk="0" fontAlgn="base" hangingPunct="0">
              <a:spcBef>
                <a:spcPct val="20000"/>
              </a:spcBef>
              <a:spcAft>
                <a:spcPct val="0"/>
              </a:spcAft>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6pPr>
            <a:lvl7pPr marL="2971800" indent="-228600" eaLnBrk="0" fontAlgn="base" hangingPunct="0">
              <a:spcBef>
                <a:spcPct val="20000"/>
              </a:spcBef>
              <a:spcAft>
                <a:spcPct val="0"/>
              </a:spcAft>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7pPr>
            <a:lvl8pPr marL="3429000" indent="-228600" eaLnBrk="0" fontAlgn="base" hangingPunct="0">
              <a:spcBef>
                <a:spcPct val="20000"/>
              </a:spcBef>
              <a:spcAft>
                <a:spcPct val="0"/>
              </a:spcAft>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8pPr>
            <a:lvl9pPr marL="3886200" indent="-228600" eaLnBrk="0" fontAlgn="base" hangingPunct="0">
              <a:spcBef>
                <a:spcPct val="20000"/>
              </a:spcBef>
              <a:spcAft>
                <a:spcPct val="0"/>
              </a:spcAft>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9pPr>
          </a:lstStyle>
          <a:p>
            <a:pPr eaLnBrk="1" hangingPunct="1">
              <a:spcBef>
                <a:spcPct val="0"/>
              </a:spcBef>
              <a:buClrTx/>
              <a:buFontTx/>
              <a:buNone/>
            </a:pPr>
            <a:r>
              <a:rPr lang="en-US" altLang="en-US" sz="1800">
                <a:solidFill>
                  <a:srgbClr val="080808"/>
                </a:solidFill>
              </a:rPr>
              <a:t>Corpus Callosum</a:t>
            </a:r>
          </a:p>
        </p:txBody>
      </p:sp>
      <p:sp>
        <p:nvSpPr>
          <p:cNvPr id="13" name="TextBox 12">
            <a:extLst>
              <a:ext uri="{FF2B5EF4-FFF2-40B4-BE49-F238E27FC236}">
                <a16:creationId xmlns:a16="http://schemas.microsoft.com/office/drawing/2014/main" id="{AE1A050D-EACC-415C-1115-BE50CA66E70B}"/>
              </a:ext>
            </a:extLst>
          </p:cNvPr>
          <p:cNvSpPr txBox="1">
            <a:spLocks noChangeArrowheads="1"/>
          </p:cNvSpPr>
          <p:nvPr/>
        </p:nvSpPr>
        <p:spPr bwMode="auto">
          <a:xfrm>
            <a:off x="6072188" y="2500313"/>
            <a:ext cx="285750" cy="369887"/>
          </a:xfrm>
          <a:prstGeom prst="rect">
            <a:avLst/>
          </a:prstGeom>
          <a:noFill/>
          <a:ln w="9525">
            <a:noFill/>
            <a:miter lim="800000"/>
            <a:headEnd/>
            <a:tailEnd/>
          </a:ln>
        </p:spPr>
        <p:txBody>
          <a:bodyPr>
            <a:spAutoFit/>
          </a:bodyPr>
          <a:lstStyle/>
          <a:p>
            <a:pPr eaLnBrk="1" hangingPunct="1">
              <a:defRPr/>
            </a:pPr>
            <a:r>
              <a:rPr lang="en-US" dirty="0">
                <a:solidFill>
                  <a:schemeClr val="bg1">
                    <a:lumMod val="50000"/>
                  </a:schemeClr>
                </a:solidFill>
                <a:cs typeface="Arial" charset="0"/>
              </a:rPr>
              <a:t>F</a:t>
            </a:r>
          </a:p>
        </p:txBody>
      </p:sp>
      <p:cxnSp>
        <p:nvCxnSpPr>
          <p:cNvPr id="15" name="Straight Arrow Connector 14">
            <a:extLst>
              <a:ext uri="{FF2B5EF4-FFF2-40B4-BE49-F238E27FC236}">
                <a16:creationId xmlns:a16="http://schemas.microsoft.com/office/drawing/2014/main" id="{1518D04C-BC28-15C9-971F-DC706FB4BC68}"/>
              </a:ext>
            </a:extLst>
          </p:cNvPr>
          <p:cNvCxnSpPr/>
          <p:nvPr/>
        </p:nvCxnSpPr>
        <p:spPr>
          <a:xfrm rot="16200000" flipH="1">
            <a:off x="7429500" y="1357313"/>
            <a:ext cx="714375" cy="57150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4B4DA13E-7D20-588A-ACF2-BF08DC83BF7F}"/>
              </a:ext>
            </a:extLst>
          </p:cNvPr>
          <p:cNvCxnSpPr/>
          <p:nvPr/>
        </p:nvCxnSpPr>
        <p:spPr>
          <a:xfrm rot="10800000" flipV="1">
            <a:off x="5357813" y="1285875"/>
            <a:ext cx="2143125" cy="357188"/>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2" name="Oval 21">
            <a:extLst>
              <a:ext uri="{FF2B5EF4-FFF2-40B4-BE49-F238E27FC236}">
                <a16:creationId xmlns:a16="http://schemas.microsoft.com/office/drawing/2014/main" id="{E056D890-0656-B151-96F7-24069B5AB949}"/>
              </a:ext>
            </a:extLst>
          </p:cNvPr>
          <p:cNvSpPr/>
          <p:nvPr/>
        </p:nvSpPr>
        <p:spPr>
          <a:xfrm>
            <a:off x="5786438" y="3857625"/>
            <a:ext cx="142875" cy="142875"/>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23" name="Oval 22">
            <a:extLst>
              <a:ext uri="{FF2B5EF4-FFF2-40B4-BE49-F238E27FC236}">
                <a16:creationId xmlns:a16="http://schemas.microsoft.com/office/drawing/2014/main" id="{2BF9F6E7-0566-10AA-B6C6-06F33193FA5D}"/>
              </a:ext>
            </a:extLst>
          </p:cNvPr>
          <p:cNvSpPr/>
          <p:nvPr/>
        </p:nvSpPr>
        <p:spPr>
          <a:xfrm>
            <a:off x="7643813" y="4000500"/>
            <a:ext cx="142875" cy="142875"/>
          </a:xfrm>
          <a:prstGeom prst="ellipse">
            <a:avLst/>
          </a:prstGeom>
          <a:solidFill>
            <a:srgbClr val="07FF07"/>
          </a:solidFill>
          <a:ln>
            <a:solidFill>
              <a:srgbClr val="07FF07"/>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25" name="Freeform 24">
            <a:extLst>
              <a:ext uri="{FF2B5EF4-FFF2-40B4-BE49-F238E27FC236}">
                <a16:creationId xmlns:a16="http://schemas.microsoft.com/office/drawing/2014/main" id="{A39686BC-0580-080A-9000-4E19D98B34F1}"/>
              </a:ext>
            </a:extLst>
          </p:cNvPr>
          <p:cNvSpPr/>
          <p:nvPr/>
        </p:nvSpPr>
        <p:spPr>
          <a:xfrm>
            <a:off x="7707313" y="3521075"/>
            <a:ext cx="696912" cy="519113"/>
          </a:xfrm>
          <a:custGeom>
            <a:avLst/>
            <a:gdLst>
              <a:gd name="connsiteX0" fmla="*/ 86203 w 696881"/>
              <a:gd name="connsiteY0" fmla="*/ 395785 h 518697"/>
              <a:gd name="connsiteX1" fmla="*/ 127146 w 696881"/>
              <a:gd name="connsiteY1" fmla="*/ 423081 h 518697"/>
              <a:gd name="connsiteX2" fmla="*/ 181737 w 696881"/>
              <a:gd name="connsiteY2" fmla="*/ 436729 h 518697"/>
              <a:gd name="connsiteX3" fmla="*/ 290919 w 696881"/>
              <a:gd name="connsiteY3" fmla="*/ 518615 h 518697"/>
              <a:gd name="connsiteX4" fmla="*/ 372806 w 696881"/>
              <a:gd name="connsiteY4" fmla="*/ 504968 h 518697"/>
              <a:gd name="connsiteX5" fmla="*/ 386453 w 696881"/>
              <a:gd name="connsiteY5" fmla="*/ 464024 h 518697"/>
              <a:gd name="connsiteX6" fmla="*/ 427397 w 696881"/>
              <a:gd name="connsiteY6" fmla="*/ 450377 h 518697"/>
              <a:gd name="connsiteX7" fmla="*/ 522931 w 696881"/>
              <a:gd name="connsiteY7" fmla="*/ 395785 h 518697"/>
              <a:gd name="connsiteX8" fmla="*/ 563874 w 696881"/>
              <a:gd name="connsiteY8" fmla="*/ 368490 h 518697"/>
              <a:gd name="connsiteX9" fmla="*/ 659409 w 696881"/>
              <a:gd name="connsiteY9" fmla="*/ 327547 h 518697"/>
              <a:gd name="connsiteX10" fmla="*/ 618465 w 696881"/>
              <a:gd name="connsiteY10" fmla="*/ 313899 h 518697"/>
              <a:gd name="connsiteX11" fmla="*/ 522931 w 696881"/>
              <a:gd name="connsiteY11" fmla="*/ 232012 h 518697"/>
              <a:gd name="connsiteX12" fmla="*/ 481988 w 696881"/>
              <a:gd name="connsiteY12" fmla="*/ 218365 h 518697"/>
              <a:gd name="connsiteX13" fmla="*/ 372806 w 696881"/>
              <a:gd name="connsiteY13" fmla="*/ 177421 h 518697"/>
              <a:gd name="connsiteX14" fmla="*/ 331862 w 696881"/>
              <a:gd name="connsiteY14" fmla="*/ 150126 h 518697"/>
              <a:gd name="connsiteX15" fmla="*/ 304567 w 696881"/>
              <a:gd name="connsiteY15" fmla="*/ 109182 h 518697"/>
              <a:gd name="connsiteX16" fmla="*/ 222680 w 696881"/>
              <a:gd name="connsiteY16" fmla="*/ 81887 h 518697"/>
              <a:gd name="connsiteX17" fmla="*/ 195385 w 696881"/>
              <a:gd name="connsiteY17" fmla="*/ 40944 h 518697"/>
              <a:gd name="connsiteX18" fmla="*/ 113498 w 696881"/>
              <a:gd name="connsiteY18" fmla="*/ 0 h 518697"/>
              <a:gd name="connsiteX19" fmla="*/ 72555 w 696881"/>
              <a:gd name="connsiteY19" fmla="*/ 13648 h 518697"/>
              <a:gd name="connsiteX20" fmla="*/ 58907 w 696881"/>
              <a:gd name="connsiteY20" fmla="*/ 54591 h 518697"/>
              <a:gd name="connsiteX21" fmla="*/ 45259 w 696881"/>
              <a:gd name="connsiteY21" fmla="*/ 245660 h 518697"/>
              <a:gd name="connsiteX22" fmla="*/ 4316 w 696881"/>
              <a:gd name="connsiteY22" fmla="*/ 218365 h 518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96881" h="518697">
                <a:moveTo>
                  <a:pt x="86203" y="395785"/>
                </a:moveTo>
                <a:cubicBezTo>
                  <a:pt x="99851" y="404884"/>
                  <a:pt x="112070" y="416620"/>
                  <a:pt x="127146" y="423081"/>
                </a:cubicBezTo>
                <a:cubicBezTo>
                  <a:pt x="144386" y="430470"/>
                  <a:pt x="165535" y="427278"/>
                  <a:pt x="181737" y="436729"/>
                </a:cubicBezTo>
                <a:cubicBezTo>
                  <a:pt x="221032" y="459651"/>
                  <a:pt x="290919" y="518615"/>
                  <a:pt x="290919" y="518615"/>
                </a:cubicBezTo>
                <a:cubicBezTo>
                  <a:pt x="318215" y="514066"/>
                  <a:pt x="348780" y="518697"/>
                  <a:pt x="372806" y="504968"/>
                </a:cubicBezTo>
                <a:cubicBezTo>
                  <a:pt x="385297" y="497830"/>
                  <a:pt x="376280" y="474197"/>
                  <a:pt x="386453" y="464024"/>
                </a:cubicBezTo>
                <a:cubicBezTo>
                  <a:pt x="396626" y="453851"/>
                  <a:pt x="413749" y="454926"/>
                  <a:pt x="427397" y="450377"/>
                </a:cubicBezTo>
                <a:cubicBezTo>
                  <a:pt x="476833" y="376220"/>
                  <a:pt x="425492" y="432324"/>
                  <a:pt x="522931" y="395785"/>
                </a:cubicBezTo>
                <a:cubicBezTo>
                  <a:pt x="538289" y="390026"/>
                  <a:pt x="549633" y="376628"/>
                  <a:pt x="563874" y="368490"/>
                </a:cubicBezTo>
                <a:cubicBezTo>
                  <a:pt x="611099" y="341504"/>
                  <a:pt x="613471" y="342859"/>
                  <a:pt x="659409" y="327547"/>
                </a:cubicBezTo>
                <a:cubicBezTo>
                  <a:pt x="645761" y="322998"/>
                  <a:pt x="630435" y="321879"/>
                  <a:pt x="618465" y="313899"/>
                </a:cubicBezTo>
                <a:cubicBezTo>
                  <a:pt x="473261" y="217097"/>
                  <a:pt x="696881" y="331412"/>
                  <a:pt x="522931" y="232012"/>
                </a:cubicBezTo>
                <a:cubicBezTo>
                  <a:pt x="510441" y="224875"/>
                  <a:pt x="495211" y="224032"/>
                  <a:pt x="481988" y="218365"/>
                </a:cubicBezTo>
                <a:cubicBezTo>
                  <a:pt x="382068" y="175542"/>
                  <a:pt x="473458" y="202585"/>
                  <a:pt x="372806" y="177421"/>
                </a:cubicBezTo>
                <a:cubicBezTo>
                  <a:pt x="359158" y="168323"/>
                  <a:pt x="343460" y="161724"/>
                  <a:pt x="331862" y="150126"/>
                </a:cubicBezTo>
                <a:cubicBezTo>
                  <a:pt x="320264" y="138528"/>
                  <a:pt x="318476" y="117875"/>
                  <a:pt x="304567" y="109182"/>
                </a:cubicBezTo>
                <a:cubicBezTo>
                  <a:pt x="280168" y="93933"/>
                  <a:pt x="222680" y="81887"/>
                  <a:pt x="222680" y="81887"/>
                </a:cubicBezTo>
                <a:cubicBezTo>
                  <a:pt x="213582" y="68239"/>
                  <a:pt x="206983" y="52542"/>
                  <a:pt x="195385" y="40944"/>
                </a:cubicBezTo>
                <a:cubicBezTo>
                  <a:pt x="168928" y="14487"/>
                  <a:pt x="146798" y="11100"/>
                  <a:pt x="113498" y="0"/>
                </a:cubicBezTo>
                <a:cubicBezTo>
                  <a:pt x="99850" y="4549"/>
                  <a:pt x="82727" y="3476"/>
                  <a:pt x="72555" y="13648"/>
                </a:cubicBezTo>
                <a:cubicBezTo>
                  <a:pt x="62383" y="23820"/>
                  <a:pt x="60588" y="40304"/>
                  <a:pt x="58907" y="54591"/>
                </a:cubicBezTo>
                <a:cubicBezTo>
                  <a:pt x="51446" y="118006"/>
                  <a:pt x="49808" y="181970"/>
                  <a:pt x="45259" y="245660"/>
                </a:cubicBezTo>
                <a:cubicBezTo>
                  <a:pt x="0" y="230573"/>
                  <a:pt x="4316" y="246398"/>
                  <a:pt x="4316" y="218365"/>
                </a:cubicBezTo>
              </a:path>
            </a:pathLst>
          </a:custGeom>
          <a:ln>
            <a:solidFill>
              <a:srgbClr val="002060"/>
            </a:solidFill>
          </a:ln>
        </p:spPr>
        <p:style>
          <a:lnRef idx="1">
            <a:schemeClr val="accent1"/>
          </a:lnRef>
          <a:fillRef idx="0">
            <a:schemeClr val="accent1"/>
          </a:fillRef>
          <a:effectRef idx="0">
            <a:schemeClr val="accent1"/>
          </a:effectRef>
          <a:fontRef idx="minor">
            <a:schemeClr val="tx1"/>
          </a:fontRef>
        </p:style>
        <p:txBody>
          <a:bodyPr anchor="ctr"/>
          <a:lstStyle/>
          <a:p>
            <a:pPr algn="ctr" eaLnBrk="1" hangingPunct="1">
              <a:defRPr/>
            </a:pPr>
            <a:endParaRPr lang="en-US"/>
          </a:p>
        </p:txBody>
      </p:sp>
      <p:sp>
        <p:nvSpPr>
          <p:cNvPr id="26" name="TextBox 25">
            <a:extLst>
              <a:ext uri="{FF2B5EF4-FFF2-40B4-BE49-F238E27FC236}">
                <a16:creationId xmlns:a16="http://schemas.microsoft.com/office/drawing/2014/main" id="{7946C74C-0B63-270E-753A-F4276AFAA6C3}"/>
              </a:ext>
            </a:extLst>
          </p:cNvPr>
          <p:cNvSpPr txBox="1"/>
          <p:nvPr/>
        </p:nvSpPr>
        <p:spPr>
          <a:xfrm>
            <a:off x="7858125" y="3643313"/>
            <a:ext cx="214313" cy="369887"/>
          </a:xfrm>
          <a:prstGeom prst="rect">
            <a:avLst/>
          </a:prstGeom>
          <a:noFill/>
        </p:spPr>
        <p:txBody>
          <a:bodyPr>
            <a:spAutoFit/>
          </a:bodyPr>
          <a:lstStyle/>
          <a:p>
            <a:pPr eaLnBrk="1" hangingPunct="1">
              <a:defRPr/>
            </a:pPr>
            <a:r>
              <a:rPr lang="en-US" dirty="0">
                <a:solidFill>
                  <a:schemeClr val="bg1">
                    <a:lumMod val="50000"/>
                  </a:schemeClr>
                </a:solidFill>
                <a:cs typeface="Arial" charset="0"/>
              </a:rPr>
              <a:t>P</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26636"/>
                                        </p:tgtEl>
                                        <p:attrNameLst>
                                          <p:attrName>style.visibility</p:attrName>
                                        </p:attrNameLst>
                                      </p:cBhvr>
                                      <p:to>
                                        <p:strVal val="visible"/>
                                      </p:to>
                                    </p:set>
                                    <p:animEffect transition="in" filter="dissolve">
                                      <p:cBhvr>
                                        <p:cTn id="7" dur="500"/>
                                        <p:tgtEl>
                                          <p:spTgt spid="2663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up)">
                                      <p:cBhvr>
                                        <p:cTn id="12" dur="500"/>
                                        <p:tgtEl>
                                          <p:spTgt spid="1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up)">
                                      <p:cBhvr>
                                        <p:cTn id="17" dur="500"/>
                                        <p:tgtEl>
                                          <p:spTgt spid="15"/>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 presetClass="entr" presetSubtype="8" fill="hold" nodeType="click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additive="base">
                                        <p:cTn id="22" dur="1000" fill="hold"/>
                                        <p:tgtEl>
                                          <p:spTgt spid="22"/>
                                        </p:tgtEl>
                                        <p:attrNameLst>
                                          <p:attrName>ppt_x</p:attrName>
                                        </p:attrNameLst>
                                      </p:cBhvr>
                                      <p:tavLst>
                                        <p:tav tm="0">
                                          <p:val>
                                            <p:strVal val="0-#ppt_w/2"/>
                                          </p:val>
                                        </p:tav>
                                        <p:tav tm="100000">
                                          <p:val>
                                            <p:strVal val="#ppt_x"/>
                                          </p:val>
                                        </p:tav>
                                      </p:tavLst>
                                    </p:anim>
                                    <p:anim calcmode="lin" valueType="num">
                                      <p:cBhvr additive="base">
                                        <p:cTn id="23" dur="1000" fill="hold"/>
                                        <p:tgtEl>
                                          <p:spTgt spid="22"/>
                                        </p:tgtEl>
                                        <p:attrNameLst>
                                          <p:attrName>ppt_y</p:attrName>
                                        </p:attrNameLst>
                                      </p:cBhvr>
                                      <p:tavLst>
                                        <p:tav tm="0">
                                          <p:val>
                                            <p:strVal val="#ppt_y"/>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2" presetClass="entr" presetSubtype="2" fill="hold" nodeType="clickEffect">
                                  <p:stCondLst>
                                    <p:cond delay="0"/>
                                  </p:stCondLst>
                                  <p:childTnLst>
                                    <p:set>
                                      <p:cBhvr>
                                        <p:cTn id="27" dur="1" fill="hold">
                                          <p:stCondLst>
                                            <p:cond delay="0"/>
                                          </p:stCondLst>
                                        </p:cTn>
                                        <p:tgtEl>
                                          <p:spTgt spid="23"/>
                                        </p:tgtEl>
                                        <p:attrNameLst>
                                          <p:attrName>style.visibility</p:attrName>
                                        </p:attrNameLst>
                                      </p:cBhvr>
                                      <p:to>
                                        <p:strVal val="visible"/>
                                      </p:to>
                                    </p:set>
                                    <p:anim calcmode="lin" valueType="num">
                                      <p:cBhvr additive="base">
                                        <p:cTn id="28" dur="1000" fill="hold"/>
                                        <p:tgtEl>
                                          <p:spTgt spid="23"/>
                                        </p:tgtEl>
                                        <p:attrNameLst>
                                          <p:attrName>ppt_x</p:attrName>
                                        </p:attrNameLst>
                                      </p:cBhvr>
                                      <p:tavLst>
                                        <p:tav tm="0">
                                          <p:val>
                                            <p:strVal val="1+#ppt_w/2"/>
                                          </p:val>
                                        </p:tav>
                                        <p:tav tm="100000">
                                          <p:val>
                                            <p:strVal val="#ppt_x"/>
                                          </p:val>
                                        </p:tav>
                                      </p:tavLst>
                                    </p:anim>
                                    <p:anim calcmode="lin" valueType="num">
                                      <p:cBhvr additive="base">
                                        <p:cTn id="29" dur="10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36" grpId="0"/>
      <p:bldP spid="22" grpId="0" animBg="1"/>
      <p:bldP spid="23" grpId="0" animBg="1"/>
    </p:bldLst>
  </p:timing>
</p:sld>
</file>

<file path=ppt/slides/slide9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40962" name="Rectangle 2">
            <a:extLst>
              <a:ext uri="{FF2B5EF4-FFF2-40B4-BE49-F238E27FC236}">
                <a16:creationId xmlns:a16="http://schemas.microsoft.com/office/drawing/2014/main" id="{D3EDC32B-3B3E-650D-F88A-BE72A02643D2}"/>
              </a:ext>
            </a:extLst>
          </p:cNvPr>
          <p:cNvSpPr>
            <a:spLocks noGrp="1" noChangeArrowheads="1"/>
          </p:cNvSpPr>
          <p:nvPr>
            <p:ph type="title"/>
          </p:nvPr>
        </p:nvSpPr>
        <p:spPr>
          <a:xfrm>
            <a:off x="357188" y="260350"/>
            <a:ext cx="4357687" cy="596900"/>
          </a:xfrm>
        </p:spPr>
        <p:txBody>
          <a:bodyPr/>
          <a:lstStyle/>
          <a:p>
            <a:pPr algn="ctr" eaLnBrk="1" hangingPunct="1">
              <a:defRPr/>
            </a:pPr>
            <a:r>
              <a:rPr lang="en-US" sz="3600" b="1" dirty="0">
                <a:solidFill>
                  <a:srgbClr val="C00000"/>
                </a:solidFill>
                <a:effectLst>
                  <a:outerShdw blurRad="38100" dist="38100" dir="2700000" algn="tl">
                    <a:srgbClr val="000000">
                      <a:alpha val="43137"/>
                    </a:srgbClr>
                  </a:outerShdw>
                </a:effectLst>
                <a:latin typeface="Arial Unicode MS" pitchFamily="34" charset="-128"/>
              </a:rPr>
              <a:t>Corpus </a:t>
            </a:r>
            <a:r>
              <a:rPr lang="en-US" sz="3600" b="1" dirty="0" err="1">
                <a:solidFill>
                  <a:srgbClr val="C00000"/>
                </a:solidFill>
                <a:effectLst>
                  <a:outerShdw blurRad="38100" dist="38100" dir="2700000" algn="tl">
                    <a:srgbClr val="000000">
                      <a:alpha val="43137"/>
                    </a:srgbClr>
                  </a:outerShdw>
                </a:effectLst>
                <a:latin typeface="Arial Unicode MS" pitchFamily="34" charset="-128"/>
              </a:rPr>
              <a:t>Callosum</a:t>
            </a:r>
            <a:endParaRPr lang="en-US" sz="3600" b="1" dirty="0">
              <a:solidFill>
                <a:srgbClr val="C00000"/>
              </a:solidFill>
              <a:effectLst>
                <a:outerShdw blurRad="38100" dist="38100" dir="2700000" algn="tl">
                  <a:srgbClr val="000000">
                    <a:alpha val="43137"/>
                  </a:srgbClr>
                </a:outerShdw>
              </a:effectLst>
              <a:latin typeface="Arial Unicode MS" pitchFamily="34" charset="-128"/>
            </a:endParaRPr>
          </a:p>
        </p:txBody>
      </p:sp>
      <p:sp>
        <p:nvSpPr>
          <p:cNvPr id="40963" name="Rectangle 3">
            <a:extLst>
              <a:ext uri="{FF2B5EF4-FFF2-40B4-BE49-F238E27FC236}">
                <a16:creationId xmlns:a16="http://schemas.microsoft.com/office/drawing/2014/main" id="{F4039CBB-7C07-05E2-6605-65147E59D563}"/>
              </a:ext>
            </a:extLst>
          </p:cNvPr>
          <p:cNvSpPr>
            <a:spLocks noGrp="1" noChangeArrowheads="1"/>
          </p:cNvSpPr>
          <p:nvPr>
            <p:ph type="body" sz="half" idx="1"/>
          </p:nvPr>
        </p:nvSpPr>
        <p:spPr>
          <a:xfrm>
            <a:off x="0" y="1268413"/>
            <a:ext cx="4714875" cy="4897437"/>
          </a:xfrm>
        </p:spPr>
        <p:txBody>
          <a:bodyPr/>
          <a:lstStyle/>
          <a:p>
            <a:pPr eaLnBrk="1" hangingPunct="1">
              <a:lnSpc>
                <a:spcPct val="90000"/>
              </a:lnSpc>
              <a:buClr>
                <a:schemeClr val="bg2"/>
              </a:buClr>
              <a:buFont typeface="Arial" panose="020B0604020202020204" pitchFamily="34" charset="0"/>
              <a:buChar char="•"/>
              <a:defRPr/>
            </a:pPr>
            <a:r>
              <a:rPr lang="en-US" sz="2400" dirty="0">
                <a:solidFill>
                  <a:schemeClr val="bg2"/>
                </a:solidFill>
                <a:effectLst/>
                <a:latin typeface="Times New Roman" panose="02020603050405020304" pitchFamily="18" charset="0"/>
                <a:cs typeface="Times New Roman" panose="02020603050405020304" pitchFamily="18" charset="0"/>
              </a:rPr>
              <a:t>Is a </a:t>
            </a:r>
            <a:r>
              <a:rPr lang="en-US" sz="2400" dirty="0">
                <a:solidFill>
                  <a:srgbClr val="C00000"/>
                </a:solidFill>
                <a:effectLst/>
                <a:latin typeface="Times New Roman" panose="02020603050405020304" pitchFamily="18" charset="0"/>
                <a:cs typeface="Times New Roman" panose="02020603050405020304" pitchFamily="18" charset="0"/>
              </a:rPr>
              <a:t>fibrous bridge </a:t>
            </a:r>
            <a:r>
              <a:rPr lang="en-US" sz="2400" dirty="0">
                <a:solidFill>
                  <a:schemeClr val="bg2"/>
                </a:solidFill>
                <a:effectLst/>
                <a:latin typeface="Times New Roman" panose="02020603050405020304" pitchFamily="18" charset="0"/>
                <a:cs typeface="Times New Roman" panose="02020603050405020304" pitchFamily="18" charset="0"/>
              </a:rPr>
              <a:t>located in the depth of the</a:t>
            </a:r>
            <a:r>
              <a:rPr lang="en-US" sz="2400" dirty="0">
                <a:solidFill>
                  <a:schemeClr val="bg1">
                    <a:lumMod val="50000"/>
                  </a:schemeClr>
                </a:solidFill>
                <a:effectLst/>
                <a:latin typeface="Times New Roman" panose="02020603050405020304" pitchFamily="18" charset="0"/>
                <a:cs typeface="Times New Roman" panose="02020603050405020304" pitchFamily="18" charset="0"/>
              </a:rPr>
              <a:t> </a:t>
            </a:r>
            <a:r>
              <a:rPr lang="en-US" sz="2400" dirty="0">
                <a:solidFill>
                  <a:srgbClr val="C00000"/>
                </a:solidFill>
                <a:effectLst/>
                <a:latin typeface="Times New Roman" panose="02020603050405020304" pitchFamily="18" charset="0"/>
                <a:cs typeface="Times New Roman" panose="02020603050405020304" pitchFamily="18" charset="0"/>
              </a:rPr>
              <a:t>median longitudinal fissure</a:t>
            </a:r>
            <a:br>
              <a:rPr lang="en-US" sz="2400" dirty="0">
                <a:solidFill>
                  <a:srgbClr val="FFC000"/>
                </a:solidFill>
                <a:effectLst/>
                <a:latin typeface="Times New Roman" panose="02020603050405020304" pitchFamily="18" charset="0"/>
                <a:cs typeface="Times New Roman" panose="02020603050405020304" pitchFamily="18" charset="0"/>
              </a:rPr>
            </a:br>
            <a:endParaRPr lang="en-US" sz="2400" dirty="0">
              <a:solidFill>
                <a:srgbClr val="FFC000"/>
              </a:solidFill>
              <a:effectLst/>
              <a:latin typeface="Times New Roman" panose="02020603050405020304" pitchFamily="18" charset="0"/>
              <a:cs typeface="Times New Roman" panose="02020603050405020304" pitchFamily="18" charset="0"/>
            </a:endParaRPr>
          </a:p>
          <a:p>
            <a:pPr eaLnBrk="1" hangingPunct="1">
              <a:lnSpc>
                <a:spcPct val="90000"/>
              </a:lnSpc>
              <a:buClr>
                <a:schemeClr val="bg2"/>
              </a:buClr>
              <a:buFont typeface="Arial" panose="020B0604020202020204" pitchFamily="34" charset="0"/>
              <a:buChar char="•"/>
              <a:defRPr/>
            </a:pPr>
            <a:r>
              <a:rPr lang="en-US" sz="2400" dirty="0">
                <a:solidFill>
                  <a:schemeClr val="bg2"/>
                </a:solidFill>
                <a:effectLst/>
                <a:latin typeface="Times New Roman" panose="02020603050405020304" pitchFamily="18" charset="0"/>
                <a:cs typeface="Times New Roman" panose="02020603050405020304" pitchFamily="18" charset="0"/>
              </a:rPr>
              <a:t>Connects the two cerebral hemispheres together</a:t>
            </a:r>
            <a:br>
              <a:rPr lang="en-US" sz="2400" dirty="0">
                <a:solidFill>
                  <a:schemeClr val="bg2"/>
                </a:solidFill>
                <a:effectLst/>
                <a:latin typeface="Times New Roman" panose="02020603050405020304" pitchFamily="18" charset="0"/>
                <a:cs typeface="Times New Roman" panose="02020603050405020304" pitchFamily="18" charset="0"/>
              </a:rPr>
            </a:br>
            <a:endParaRPr lang="en-US" sz="2400" dirty="0">
              <a:solidFill>
                <a:schemeClr val="bg2"/>
              </a:solidFill>
              <a:effectLst/>
              <a:latin typeface="Times New Roman" panose="02020603050405020304" pitchFamily="18" charset="0"/>
              <a:cs typeface="Times New Roman" panose="02020603050405020304" pitchFamily="18" charset="0"/>
            </a:endParaRPr>
          </a:p>
          <a:p>
            <a:pPr eaLnBrk="1" hangingPunct="1">
              <a:lnSpc>
                <a:spcPct val="90000"/>
              </a:lnSpc>
              <a:buClr>
                <a:schemeClr val="bg2"/>
              </a:buClr>
              <a:buFont typeface="Arial" panose="020B0604020202020204" pitchFamily="34" charset="0"/>
              <a:buChar char="•"/>
              <a:defRPr/>
            </a:pPr>
            <a:r>
              <a:rPr lang="en-US" sz="2400" dirty="0">
                <a:solidFill>
                  <a:schemeClr val="bg2"/>
                </a:solidFill>
                <a:effectLst/>
                <a:latin typeface="Times New Roman" panose="02020603050405020304" pitchFamily="18" charset="0"/>
                <a:cs typeface="Times New Roman" panose="02020603050405020304" pitchFamily="18" charset="0"/>
              </a:rPr>
              <a:t>Shorter craniocaudally than is the hemisphere</a:t>
            </a:r>
            <a:br>
              <a:rPr lang="en-US" sz="2400" dirty="0">
                <a:solidFill>
                  <a:schemeClr val="bg2"/>
                </a:solidFill>
                <a:effectLst/>
                <a:latin typeface="Times New Roman" panose="02020603050405020304" pitchFamily="18" charset="0"/>
                <a:cs typeface="Times New Roman" panose="02020603050405020304" pitchFamily="18" charset="0"/>
              </a:rPr>
            </a:br>
            <a:endParaRPr lang="en-US" sz="2400" dirty="0">
              <a:solidFill>
                <a:schemeClr val="bg2"/>
              </a:solidFill>
              <a:effectLst/>
              <a:latin typeface="Times New Roman" panose="02020603050405020304" pitchFamily="18" charset="0"/>
              <a:cs typeface="Times New Roman" panose="02020603050405020304" pitchFamily="18" charset="0"/>
            </a:endParaRPr>
          </a:p>
          <a:p>
            <a:pPr eaLnBrk="1" hangingPunct="1">
              <a:lnSpc>
                <a:spcPct val="90000"/>
              </a:lnSpc>
              <a:buClr>
                <a:schemeClr val="bg2"/>
              </a:buClr>
              <a:buFont typeface="Arial" panose="020B0604020202020204" pitchFamily="34" charset="0"/>
              <a:buChar char="•"/>
              <a:defRPr/>
            </a:pPr>
            <a:r>
              <a:rPr lang="en-US" sz="2400" dirty="0">
                <a:solidFill>
                  <a:schemeClr val="bg2"/>
                </a:solidFill>
                <a:effectLst/>
                <a:latin typeface="Times New Roman" panose="02020603050405020304" pitchFamily="18" charset="0"/>
                <a:cs typeface="Times New Roman" panose="02020603050405020304" pitchFamily="18" charset="0"/>
              </a:rPr>
              <a:t>Cranial end is nearer to the frontal pole of hemisphere as compared to caudal end to the occipital pole</a:t>
            </a:r>
          </a:p>
          <a:p>
            <a:pPr eaLnBrk="1" hangingPunct="1">
              <a:lnSpc>
                <a:spcPct val="90000"/>
              </a:lnSpc>
              <a:defRPr/>
            </a:pPr>
            <a:endParaRPr lang="en-US" sz="2400" dirty="0">
              <a:latin typeface="Arial Unicode MS" pitchFamily="34" charset="-128"/>
            </a:endParaRPr>
          </a:p>
        </p:txBody>
      </p:sp>
      <p:pic>
        <p:nvPicPr>
          <p:cNvPr id="26628" name="Picture 2" descr="C:\Documents and Settings\Free User\My Documents\My Pictures\Neuro.pic\N2.jpg">
            <a:extLst>
              <a:ext uri="{FF2B5EF4-FFF2-40B4-BE49-F238E27FC236}">
                <a16:creationId xmlns:a16="http://schemas.microsoft.com/office/drawing/2014/main" id="{F47464B1-AE13-80B7-A2DB-EB7FFC59FB88}"/>
              </a:ext>
            </a:extLst>
          </p:cNvPr>
          <p:cNvPicPr>
            <a:picLocks noGrp="1" noChangeAspect="1" noChangeArrowheads="1"/>
          </p:cNvPicPr>
          <p:nvPr>
            <p:ph type="clipArt" sz="half" idx="2"/>
          </p:nvPr>
        </p:nvPicPr>
        <p:blipFill>
          <a:blip r:embed="rId2">
            <a:extLst>
              <a:ext uri="{28A0092B-C50C-407E-A947-70E740481C1C}">
                <a14:useLocalDpi xmlns:a14="http://schemas.microsoft.com/office/drawing/2010/main" val="0"/>
              </a:ext>
            </a:extLst>
          </a:blip>
          <a:srcRect t="50838"/>
          <a:stretch>
            <a:fillRect/>
          </a:stretch>
        </p:blipFill>
        <p:spPr>
          <a:xfrm>
            <a:off x="4857750" y="3786188"/>
            <a:ext cx="3922713" cy="2714625"/>
          </a:xfrm>
          <a:noFill/>
        </p:spPr>
      </p:pic>
      <p:pic>
        <p:nvPicPr>
          <p:cNvPr id="26629" name="Picture 7" descr="C:\Documents and Settings\Free User\My Documents\My Pictures\Dorsal_View_Surface.gif">
            <a:extLst>
              <a:ext uri="{FF2B5EF4-FFF2-40B4-BE49-F238E27FC236}">
                <a16:creationId xmlns:a16="http://schemas.microsoft.com/office/drawing/2014/main" id="{0D2A945D-5709-EFC7-191C-A42C1345427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3934" t="2409" r="10112" b="4337"/>
          <a:stretch>
            <a:fillRect/>
          </a:stretch>
        </p:blipFill>
        <p:spPr bwMode="auto">
          <a:xfrm>
            <a:off x="5000625" y="214313"/>
            <a:ext cx="3571875" cy="3344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 name="Straight Arrow Connector 6">
            <a:extLst>
              <a:ext uri="{FF2B5EF4-FFF2-40B4-BE49-F238E27FC236}">
                <a16:creationId xmlns:a16="http://schemas.microsoft.com/office/drawing/2014/main" id="{D037A68E-91A4-2D31-F29D-F668F220B3B0}"/>
              </a:ext>
            </a:extLst>
          </p:cNvPr>
          <p:cNvCxnSpPr/>
          <p:nvPr/>
        </p:nvCxnSpPr>
        <p:spPr>
          <a:xfrm>
            <a:off x="4929188" y="5072063"/>
            <a:ext cx="714375" cy="142875"/>
          </a:xfrm>
          <a:prstGeom prst="straightConnector1">
            <a:avLst/>
          </a:prstGeom>
          <a:ln w="38100">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id="{6C9DA9FE-FA48-81FF-9A11-C59439226B97}"/>
              </a:ext>
            </a:extLst>
          </p:cNvPr>
          <p:cNvCxnSpPr/>
          <p:nvPr/>
        </p:nvCxnSpPr>
        <p:spPr>
          <a:xfrm rot="10800000">
            <a:off x="7358063" y="5500688"/>
            <a:ext cx="1357312" cy="285750"/>
          </a:xfrm>
          <a:prstGeom prst="straightConnector1">
            <a:avLst/>
          </a:prstGeom>
          <a:ln w="38100">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41986" name="Content Placeholder 2">
            <a:extLst>
              <a:ext uri="{FF2B5EF4-FFF2-40B4-BE49-F238E27FC236}">
                <a16:creationId xmlns:a16="http://schemas.microsoft.com/office/drawing/2014/main" id="{DBB5507B-BFA2-28D8-885F-F5E5B7663DCA}"/>
              </a:ext>
            </a:extLst>
          </p:cNvPr>
          <p:cNvSpPr>
            <a:spLocks noGrp="1"/>
          </p:cNvSpPr>
          <p:nvPr>
            <p:ph sz="half" idx="4294967295"/>
          </p:nvPr>
        </p:nvSpPr>
        <p:spPr>
          <a:xfrm>
            <a:off x="323850" y="1196975"/>
            <a:ext cx="3786188" cy="4319588"/>
          </a:xfrm>
        </p:spPr>
        <p:txBody>
          <a:bodyPr/>
          <a:lstStyle/>
          <a:p>
            <a:pPr>
              <a:buClr>
                <a:schemeClr val="bg2"/>
              </a:buClr>
              <a:buFont typeface="Arial" panose="020B0604020202020204" pitchFamily="34" charset="0"/>
              <a:buChar char="•"/>
              <a:defRPr/>
            </a:pPr>
            <a:r>
              <a:rPr lang="en-US" sz="2800" dirty="0">
                <a:solidFill>
                  <a:srgbClr val="080808"/>
                </a:solidFill>
                <a:effectLst/>
                <a:latin typeface="Times New Roman" panose="02020603050405020304" pitchFamily="18" charset="0"/>
                <a:cs typeface="Times New Roman" panose="02020603050405020304" pitchFamily="18" charset="0"/>
              </a:rPr>
              <a:t>The fibers in the </a:t>
            </a:r>
            <a:r>
              <a:rPr lang="en-US" sz="2800" u="sng" dirty="0">
                <a:solidFill>
                  <a:srgbClr val="080808"/>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corpus </a:t>
            </a:r>
            <a:r>
              <a:rPr lang="en-US" sz="2800" u="sng" dirty="0" err="1">
                <a:solidFill>
                  <a:srgbClr val="080808"/>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callosum</a:t>
            </a:r>
            <a:r>
              <a:rPr lang="en-US" sz="2800" u="sng" dirty="0">
                <a:solidFill>
                  <a:srgbClr val="080808"/>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en-US" sz="2800" dirty="0">
                <a:solidFill>
                  <a:srgbClr val="C00000"/>
                </a:solidFill>
                <a:effectLst/>
                <a:latin typeface="Times New Roman" panose="02020603050405020304" pitchFamily="18" charset="0"/>
                <a:cs typeface="Times New Roman" panose="02020603050405020304" pitchFamily="18" charset="0"/>
              </a:rPr>
              <a:t>connect the corresponding regions of the two hemispheres with each other</a:t>
            </a:r>
            <a:r>
              <a:rPr lang="en-US" sz="2800" dirty="0">
                <a:solidFill>
                  <a:srgbClr val="080808"/>
                </a:solidFill>
                <a:effectLst/>
                <a:latin typeface="Times New Roman" panose="02020603050405020304" pitchFamily="18" charset="0"/>
                <a:cs typeface="Times New Roman" panose="02020603050405020304" pitchFamily="18" charset="0"/>
              </a:rPr>
              <a:t> (except the inferior part of the temporal lobes)</a:t>
            </a:r>
          </a:p>
          <a:p>
            <a:pPr>
              <a:defRPr/>
            </a:pPr>
            <a:endParaRPr lang="en-US" dirty="0">
              <a:solidFill>
                <a:srgbClr val="FFFF00"/>
              </a:solidFill>
              <a:latin typeface="Arial Unicode MS" pitchFamily="34" charset="-128"/>
            </a:endParaRPr>
          </a:p>
          <a:p>
            <a:pPr marL="0" indent="0">
              <a:buNone/>
              <a:defRPr/>
            </a:pPr>
            <a:endParaRPr lang="en-US" dirty="0"/>
          </a:p>
        </p:txBody>
      </p:sp>
      <p:pic>
        <p:nvPicPr>
          <p:cNvPr id="27651" name="Picture 4" descr="G:\1.jpg">
            <a:extLst>
              <a:ext uri="{FF2B5EF4-FFF2-40B4-BE49-F238E27FC236}">
                <a16:creationId xmlns:a16="http://schemas.microsoft.com/office/drawing/2014/main" id="{301F91D6-ACD0-AB81-CB4B-4EDEAEF0838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r="1889" b="2899"/>
          <a:stretch>
            <a:fillRect/>
          </a:stretch>
        </p:blipFill>
        <p:spPr bwMode="auto">
          <a:xfrm>
            <a:off x="4357688" y="928688"/>
            <a:ext cx="3643312" cy="5072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51556A0C-15DC-9D4E-A338-8AA5097A8FE2}"/>
              </a:ext>
            </a:extLst>
          </p:cNvPr>
          <p:cNvSpPr txBox="1"/>
          <p:nvPr/>
        </p:nvSpPr>
        <p:spPr>
          <a:xfrm>
            <a:off x="6000750" y="2714625"/>
            <a:ext cx="285750" cy="738188"/>
          </a:xfrm>
          <a:prstGeom prst="rect">
            <a:avLst/>
          </a:prstGeom>
          <a:noFill/>
        </p:spPr>
        <p:txBody>
          <a:bodyPr>
            <a:spAutoFit/>
          </a:bodyPr>
          <a:lstStyle/>
          <a:p>
            <a:pPr eaLnBrk="1" hangingPunct="1">
              <a:defRPr/>
            </a:pPr>
            <a:r>
              <a:rPr lang="en-US" sz="1400" dirty="0">
                <a:solidFill>
                  <a:schemeClr val="bg1">
                    <a:lumMod val="50000"/>
                  </a:schemeClr>
                </a:solidFill>
                <a:cs typeface="Arial" charset="0"/>
              </a:rPr>
              <a:t>C</a:t>
            </a:r>
          </a:p>
          <a:p>
            <a:pPr eaLnBrk="1" hangingPunct="1">
              <a:defRPr/>
            </a:pPr>
            <a:endParaRPr lang="en-US" sz="1400" dirty="0">
              <a:solidFill>
                <a:schemeClr val="bg1">
                  <a:lumMod val="50000"/>
                </a:schemeClr>
              </a:solidFill>
              <a:cs typeface="Arial" charset="0"/>
            </a:endParaRPr>
          </a:p>
          <a:p>
            <a:pPr eaLnBrk="1" hangingPunct="1">
              <a:defRPr/>
            </a:pPr>
            <a:r>
              <a:rPr lang="en-US" sz="1400" dirty="0">
                <a:solidFill>
                  <a:schemeClr val="bg1">
                    <a:lumMod val="50000"/>
                  </a:schemeClr>
                </a:solidFill>
                <a:cs typeface="Arial" charset="0"/>
              </a:rPr>
              <a:t>C</a:t>
            </a:r>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28674" name="Picture 4" descr="G:\1.jpg">
            <a:extLst>
              <a:ext uri="{FF2B5EF4-FFF2-40B4-BE49-F238E27FC236}">
                <a16:creationId xmlns:a16="http://schemas.microsoft.com/office/drawing/2014/main" id="{2DC9D4C6-0A1E-B935-9B7C-37FEA450A8D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r="1889" b="2899"/>
          <a:stretch>
            <a:fillRect/>
          </a:stretch>
        </p:blipFill>
        <p:spPr bwMode="auto">
          <a:xfrm>
            <a:off x="4357688" y="857250"/>
            <a:ext cx="3571875" cy="510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699" name="Content Placeholder 2">
            <a:extLst>
              <a:ext uri="{FF2B5EF4-FFF2-40B4-BE49-F238E27FC236}">
                <a16:creationId xmlns:a16="http://schemas.microsoft.com/office/drawing/2014/main" id="{FA6B96BE-DC8F-9F81-F70A-9161D1C62E0F}"/>
              </a:ext>
            </a:extLst>
          </p:cNvPr>
          <p:cNvSpPr>
            <a:spLocks noGrp="1"/>
          </p:cNvSpPr>
          <p:nvPr>
            <p:ph sz="half" idx="4294967295"/>
          </p:nvPr>
        </p:nvSpPr>
        <p:spPr>
          <a:xfrm>
            <a:off x="357188" y="285750"/>
            <a:ext cx="3500437" cy="6286500"/>
          </a:xfrm>
        </p:spPr>
        <p:txBody>
          <a:bodyPr/>
          <a:lstStyle/>
          <a:p>
            <a:pPr marL="457200" lvl="1" indent="-457200" eaLnBrk="1" hangingPunct="1">
              <a:lnSpc>
                <a:spcPct val="90000"/>
              </a:lnSpc>
              <a:buClr>
                <a:srgbClr val="FF0000"/>
              </a:buClr>
              <a:buFont typeface="Arial" panose="020B0604020202020204" pitchFamily="34" charset="0"/>
              <a:buChar char="•"/>
              <a:defRPr/>
            </a:pPr>
            <a:r>
              <a:rPr lang="en-US" altLang="en-US" sz="2800" dirty="0">
                <a:solidFill>
                  <a:schemeClr val="bg2"/>
                </a:solidFill>
                <a:effectLst/>
                <a:latin typeface="Times New Roman" panose="02020603050405020304" pitchFamily="18" charset="0"/>
                <a:cs typeface="Times New Roman" panose="02020603050405020304" pitchFamily="18" charset="0"/>
              </a:rPr>
              <a:t>Fibers linking the </a:t>
            </a:r>
            <a:r>
              <a:rPr lang="en-US" altLang="en-US" sz="2800" u="sng" dirty="0">
                <a:solidFill>
                  <a:schemeClr val="bg2"/>
                </a:solidFill>
                <a:effectLst/>
                <a:latin typeface="Times New Roman" panose="02020603050405020304" pitchFamily="18" charset="0"/>
                <a:cs typeface="Times New Roman" panose="02020603050405020304" pitchFamily="18" charset="0"/>
              </a:rPr>
              <a:t>two frontal poles with each other</a:t>
            </a:r>
            <a:r>
              <a:rPr lang="en-US" altLang="en-US" sz="2800" dirty="0">
                <a:solidFill>
                  <a:schemeClr val="bg2"/>
                </a:solidFill>
                <a:effectLst/>
                <a:latin typeface="Times New Roman" panose="02020603050405020304" pitchFamily="18" charset="0"/>
                <a:cs typeface="Times New Roman" panose="02020603050405020304" pitchFamily="18" charset="0"/>
              </a:rPr>
              <a:t>, curve forward &amp; form u-shaped </a:t>
            </a:r>
            <a:r>
              <a:rPr lang="en-US" altLang="en-US" sz="2800" dirty="0">
                <a:solidFill>
                  <a:srgbClr val="FF0000"/>
                </a:solidFill>
                <a:effectLst/>
                <a:latin typeface="Times New Roman" panose="02020603050405020304" pitchFamily="18" charset="0"/>
                <a:cs typeface="Times New Roman" panose="02020603050405020304" pitchFamily="18" charset="0"/>
              </a:rPr>
              <a:t>anterior forceps (forceps minor) </a:t>
            </a:r>
          </a:p>
          <a:p>
            <a:pPr marL="457200" lvl="1" indent="-457200" eaLnBrk="1" hangingPunct="1">
              <a:lnSpc>
                <a:spcPct val="90000"/>
              </a:lnSpc>
              <a:buClr>
                <a:srgbClr val="FF0000"/>
              </a:buClr>
              <a:buFont typeface="Arial" panose="020B0604020202020204" pitchFamily="34" charset="0"/>
              <a:buChar char="•"/>
              <a:defRPr/>
            </a:pPr>
            <a:endParaRPr lang="en-US" altLang="en-US" sz="2800" dirty="0">
              <a:solidFill>
                <a:schemeClr val="bg2"/>
              </a:solidFill>
              <a:effectLst/>
              <a:latin typeface="Times New Roman" panose="02020603050405020304" pitchFamily="18" charset="0"/>
              <a:cs typeface="Times New Roman" panose="02020603050405020304" pitchFamily="18" charset="0"/>
            </a:endParaRPr>
          </a:p>
          <a:p>
            <a:pPr eaLnBrk="1" hangingPunct="1">
              <a:lnSpc>
                <a:spcPct val="90000"/>
              </a:lnSpc>
              <a:buClr>
                <a:srgbClr val="FF0000"/>
              </a:buClr>
              <a:buFont typeface="Arial" panose="020B0604020202020204" pitchFamily="34" charset="0"/>
              <a:buChar char="•"/>
              <a:defRPr/>
            </a:pPr>
            <a:r>
              <a:rPr lang="en-US" altLang="en-US" sz="2800" dirty="0">
                <a:solidFill>
                  <a:schemeClr val="bg2"/>
                </a:solidFill>
                <a:effectLst/>
                <a:latin typeface="Times New Roman" panose="02020603050405020304" pitchFamily="18" charset="0"/>
                <a:cs typeface="Times New Roman" panose="02020603050405020304" pitchFamily="18" charset="0"/>
              </a:rPr>
              <a:t>Fibers linking the </a:t>
            </a:r>
            <a:r>
              <a:rPr lang="en-US" altLang="en-US" sz="2800" u="sng" dirty="0">
                <a:solidFill>
                  <a:schemeClr val="bg2"/>
                </a:solidFill>
                <a:effectLst/>
                <a:latin typeface="Times New Roman" panose="02020603050405020304" pitchFamily="18" charset="0"/>
                <a:cs typeface="Times New Roman" panose="02020603050405020304" pitchFamily="18" charset="0"/>
              </a:rPr>
              <a:t>two occipital poles with each other</a:t>
            </a:r>
            <a:r>
              <a:rPr lang="en-US" altLang="en-US" sz="2800" dirty="0">
                <a:solidFill>
                  <a:schemeClr val="bg2"/>
                </a:solidFill>
                <a:effectLst/>
                <a:latin typeface="Times New Roman" panose="02020603050405020304" pitchFamily="18" charset="0"/>
                <a:cs typeface="Times New Roman" panose="02020603050405020304" pitchFamily="18" charset="0"/>
              </a:rPr>
              <a:t>, curve backward &amp; form u-shaped </a:t>
            </a:r>
            <a:r>
              <a:rPr lang="en-US" altLang="en-US" sz="2800" dirty="0">
                <a:solidFill>
                  <a:srgbClr val="FF0000"/>
                </a:solidFill>
                <a:effectLst/>
                <a:latin typeface="Times New Roman" panose="02020603050405020304" pitchFamily="18" charset="0"/>
                <a:cs typeface="Times New Roman" panose="02020603050405020304" pitchFamily="18" charset="0"/>
              </a:rPr>
              <a:t>posterior forceps (forceps major)  </a:t>
            </a:r>
          </a:p>
          <a:p>
            <a:pPr>
              <a:defRPr/>
            </a:pPr>
            <a:endParaRPr lang="en-US" altLang="en-US" dirty="0"/>
          </a:p>
        </p:txBody>
      </p:sp>
      <p:sp>
        <p:nvSpPr>
          <p:cNvPr id="28676" name="TextBox 44">
            <a:extLst>
              <a:ext uri="{FF2B5EF4-FFF2-40B4-BE49-F238E27FC236}">
                <a16:creationId xmlns:a16="http://schemas.microsoft.com/office/drawing/2014/main" id="{28E2F838-F822-09A1-F476-0CA3EFF1EE5B}"/>
              </a:ext>
            </a:extLst>
          </p:cNvPr>
          <p:cNvSpPr txBox="1">
            <a:spLocks noChangeArrowheads="1"/>
          </p:cNvSpPr>
          <p:nvPr/>
        </p:nvSpPr>
        <p:spPr bwMode="auto">
          <a:xfrm>
            <a:off x="5286375" y="1643063"/>
            <a:ext cx="2857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Char char="•"/>
              <a:defRPr sz="3200">
                <a:solidFill>
                  <a:schemeClr val="tx1"/>
                </a:solidFill>
                <a:latin typeface="Arial Black" panose="020B0A04020102020204" pitchFamily="34" charset="0"/>
                <a:cs typeface="Arial" panose="020B0604020202020204" pitchFamily="34" charset="0"/>
              </a:defRPr>
            </a:lvl1pPr>
            <a:lvl2pPr marL="742950" indent="-285750">
              <a:spcBef>
                <a:spcPct val="20000"/>
              </a:spcBef>
              <a:buClr>
                <a:schemeClr val="folHlink"/>
              </a:buClr>
              <a:buChar char="•"/>
              <a:defRPr sz="2800">
                <a:solidFill>
                  <a:schemeClr val="tx1"/>
                </a:solidFill>
                <a:latin typeface="Arial Black" panose="020B0A04020102020204" pitchFamily="34" charset="0"/>
                <a:cs typeface="Arial" panose="020B0604020202020204" pitchFamily="34" charset="0"/>
              </a:defRPr>
            </a:lvl2pPr>
            <a:lvl3pPr marL="1143000" indent="-228600">
              <a:spcBef>
                <a:spcPct val="20000"/>
              </a:spcBef>
              <a:buChar char="•"/>
              <a:defRPr sz="2400">
                <a:solidFill>
                  <a:schemeClr val="tx1"/>
                </a:solidFill>
                <a:latin typeface="Arial Black" panose="020B0A04020102020204" pitchFamily="34" charset="0"/>
                <a:cs typeface="Arial" panose="020B0604020202020204" pitchFamily="34" charset="0"/>
              </a:defRPr>
            </a:lvl3pPr>
            <a:lvl4pPr marL="1600200" indent="-228600">
              <a:spcBef>
                <a:spcPct val="20000"/>
              </a:spcBef>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4pPr>
            <a:lvl5pPr marL="2057400" indent="-228600">
              <a:spcBef>
                <a:spcPct val="20000"/>
              </a:spcBef>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5pPr>
            <a:lvl6pPr marL="2514600" indent="-228600" eaLnBrk="0" fontAlgn="base" hangingPunct="0">
              <a:spcBef>
                <a:spcPct val="20000"/>
              </a:spcBef>
              <a:spcAft>
                <a:spcPct val="0"/>
              </a:spcAft>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6pPr>
            <a:lvl7pPr marL="2971800" indent="-228600" eaLnBrk="0" fontAlgn="base" hangingPunct="0">
              <a:spcBef>
                <a:spcPct val="20000"/>
              </a:spcBef>
              <a:spcAft>
                <a:spcPct val="0"/>
              </a:spcAft>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7pPr>
            <a:lvl8pPr marL="3429000" indent="-228600" eaLnBrk="0" fontAlgn="base" hangingPunct="0">
              <a:spcBef>
                <a:spcPct val="20000"/>
              </a:spcBef>
              <a:spcAft>
                <a:spcPct val="0"/>
              </a:spcAft>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8pPr>
            <a:lvl9pPr marL="3886200" indent="-228600" eaLnBrk="0" fontAlgn="base" hangingPunct="0">
              <a:spcBef>
                <a:spcPct val="20000"/>
              </a:spcBef>
              <a:spcAft>
                <a:spcPct val="0"/>
              </a:spcAft>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9pPr>
          </a:lstStyle>
          <a:p>
            <a:pPr eaLnBrk="1" hangingPunct="1">
              <a:spcBef>
                <a:spcPct val="0"/>
              </a:spcBef>
              <a:buClrTx/>
              <a:buFontTx/>
              <a:buNone/>
            </a:pPr>
            <a:r>
              <a:rPr lang="en-US" altLang="en-US" sz="1800">
                <a:solidFill>
                  <a:srgbClr val="FF0000"/>
                </a:solidFill>
              </a:rPr>
              <a:t>F</a:t>
            </a:r>
          </a:p>
        </p:txBody>
      </p:sp>
      <p:sp>
        <p:nvSpPr>
          <p:cNvPr id="28677" name="TextBox 45">
            <a:extLst>
              <a:ext uri="{FF2B5EF4-FFF2-40B4-BE49-F238E27FC236}">
                <a16:creationId xmlns:a16="http://schemas.microsoft.com/office/drawing/2014/main" id="{D618E131-A687-CA23-4EC2-F7E5C0B72396}"/>
              </a:ext>
            </a:extLst>
          </p:cNvPr>
          <p:cNvSpPr txBox="1">
            <a:spLocks noChangeArrowheads="1"/>
          </p:cNvSpPr>
          <p:nvPr/>
        </p:nvSpPr>
        <p:spPr bwMode="auto">
          <a:xfrm>
            <a:off x="4857750" y="3214688"/>
            <a:ext cx="2857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Char char="•"/>
              <a:defRPr sz="3200">
                <a:solidFill>
                  <a:schemeClr val="tx1"/>
                </a:solidFill>
                <a:latin typeface="Arial Black" panose="020B0A04020102020204" pitchFamily="34" charset="0"/>
                <a:cs typeface="Arial" panose="020B0604020202020204" pitchFamily="34" charset="0"/>
              </a:defRPr>
            </a:lvl1pPr>
            <a:lvl2pPr marL="742950" indent="-285750">
              <a:spcBef>
                <a:spcPct val="20000"/>
              </a:spcBef>
              <a:buClr>
                <a:schemeClr val="folHlink"/>
              </a:buClr>
              <a:buChar char="•"/>
              <a:defRPr sz="2800">
                <a:solidFill>
                  <a:schemeClr val="tx1"/>
                </a:solidFill>
                <a:latin typeface="Arial Black" panose="020B0A04020102020204" pitchFamily="34" charset="0"/>
                <a:cs typeface="Arial" panose="020B0604020202020204" pitchFamily="34" charset="0"/>
              </a:defRPr>
            </a:lvl2pPr>
            <a:lvl3pPr marL="1143000" indent="-228600">
              <a:spcBef>
                <a:spcPct val="20000"/>
              </a:spcBef>
              <a:buChar char="•"/>
              <a:defRPr sz="2400">
                <a:solidFill>
                  <a:schemeClr val="tx1"/>
                </a:solidFill>
                <a:latin typeface="Arial Black" panose="020B0A04020102020204" pitchFamily="34" charset="0"/>
                <a:cs typeface="Arial" panose="020B0604020202020204" pitchFamily="34" charset="0"/>
              </a:defRPr>
            </a:lvl3pPr>
            <a:lvl4pPr marL="1600200" indent="-228600">
              <a:spcBef>
                <a:spcPct val="20000"/>
              </a:spcBef>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4pPr>
            <a:lvl5pPr marL="2057400" indent="-228600">
              <a:spcBef>
                <a:spcPct val="20000"/>
              </a:spcBef>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5pPr>
            <a:lvl6pPr marL="2514600" indent="-228600" eaLnBrk="0" fontAlgn="base" hangingPunct="0">
              <a:spcBef>
                <a:spcPct val="20000"/>
              </a:spcBef>
              <a:spcAft>
                <a:spcPct val="0"/>
              </a:spcAft>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6pPr>
            <a:lvl7pPr marL="2971800" indent="-228600" eaLnBrk="0" fontAlgn="base" hangingPunct="0">
              <a:spcBef>
                <a:spcPct val="20000"/>
              </a:spcBef>
              <a:spcAft>
                <a:spcPct val="0"/>
              </a:spcAft>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7pPr>
            <a:lvl8pPr marL="3429000" indent="-228600" eaLnBrk="0" fontAlgn="base" hangingPunct="0">
              <a:spcBef>
                <a:spcPct val="20000"/>
              </a:spcBef>
              <a:spcAft>
                <a:spcPct val="0"/>
              </a:spcAft>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8pPr>
            <a:lvl9pPr marL="3886200" indent="-228600" eaLnBrk="0" fontAlgn="base" hangingPunct="0">
              <a:spcBef>
                <a:spcPct val="20000"/>
              </a:spcBef>
              <a:spcAft>
                <a:spcPct val="0"/>
              </a:spcAft>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9pPr>
          </a:lstStyle>
          <a:p>
            <a:pPr eaLnBrk="1" hangingPunct="1">
              <a:spcBef>
                <a:spcPct val="0"/>
              </a:spcBef>
              <a:buClrTx/>
              <a:buFontTx/>
              <a:buNone/>
            </a:pPr>
            <a:r>
              <a:rPr lang="en-US" altLang="en-US" sz="1800">
                <a:solidFill>
                  <a:srgbClr val="FF0000"/>
                </a:solidFill>
              </a:rPr>
              <a:t>P</a:t>
            </a:r>
          </a:p>
        </p:txBody>
      </p:sp>
      <p:sp>
        <p:nvSpPr>
          <p:cNvPr id="28678" name="TextBox 47">
            <a:extLst>
              <a:ext uri="{FF2B5EF4-FFF2-40B4-BE49-F238E27FC236}">
                <a16:creationId xmlns:a16="http://schemas.microsoft.com/office/drawing/2014/main" id="{5E9AC2F6-9662-B664-D2A5-D98F933C35A7}"/>
              </a:ext>
            </a:extLst>
          </p:cNvPr>
          <p:cNvSpPr txBox="1">
            <a:spLocks noChangeArrowheads="1"/>
          </p:cNvSpPr>
          <p:nvPr/>
        </p:nvSpPr>
        <p:spPr bwMode="auto">
          <a:xfrm>
            <a:off x="5214938" y="5000625"/>
            <a:ext cx="2857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Char char="•"/>
              <a:defRPr sz="3200">
                <a:solidFill>
                  <a:schemeClr val="tx1"/>
                </a:solidFill>
                <a:latin typeface="Arial Black" panose="020B0A04020102020204" pitchFamily="34" charset="0"/>
                <a:cs typeface="Arial" panose="020B0604020202020204" pitchFamily="34" charset="0"/>
              </a:defRPr>
            </a:lvl1pPr>
            <a:lvl2pPr marL="742950" indent="-285750">
              <a:spcBef>
                <a:spcPct val="20000"/>
              </a:spcBef>
              <a:buClr>
                <a:schemeClr val="folHlink"/>
              </a:buClr>
              <a:buChar char="•"/>
              <a:defRPr sz="2800">
                <a:solidFill>
                  <a:schemeClr val="tx1"/>
                </a:solidFill>
                <a:latin typeface="Arial Black" panose="020B0A04020102020204" pitchFamily="34" charset="0"/>
                <a:cs typeface="Arial" panose="020B0604020202020204" pitchFamily="34" charset="0"/>
              </a:defRPr>
            </a:lvl2pPr>
            <a:lvl3pPr marL="1143000" indent="-228600">
              <a:spcBef>
                <a:spcPct val="20000"/>
              </a:spcBef>
              <a:buChar char="•"/>
              <a:defRPr sz="2400">
                <a:solidFill>
                  <a:schemeClr val="tx1"/>
                </a:solidFill>
                <a:latin typeface="Arial Black" panose="020B0A04020102020204" pitchFamily="34" charset="0"/>
                <a:cs typeface="Arial" panose="020B0604020202020204" pitchFamily="34" charset="0"/>
              </a:defRPr>
            </a:lvl3pPr>
            <a:lvl4pPr marL="1600200" indent="-228600">
              <a:spcBef>
                <a:spcPct val="20000"/>
              </a:spcBef>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4pPr>
            <a:lvl5pPr marL="2057400" indent="-228600">
              <a:spcBef>
                <a:spcPct val="20000"/>
              </a:spcBef>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5pPr>
            <a:lvl6pPr marL="2514600" indent="-228600" eaLnBrk="0" fontAlgn="base" hangingPunct="0">
              <a:spcBef>
                <a:spcPct val="20000"/>
              </a:spcBef>
              <a:spcAft>
                <a:spcPct val="0"/>
              </a:spcAft>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6pPr>
            <a:lvl7pPr marL="2971800" indent="-228600" eaLnBrk="0" fontAlgn="base" hangingPunct="0">
              <a:spcBef>
                <a:spcPct val="20000"/>
              </a:spcBef>
              <a:spcAft>
                <a:spcPct val="0"/>
              </a:spcAft>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7pPr>
            <a:lvl8pPr marL="3429000" indent="-228600" eaLnBrk="0" fontAlgn="base" hangingPunct="0">
              <a:spcBef>
                <a:spcPct val="20000"/>
              </a:spcBef>
              <a:spcAft>
                <a:spcPct val="0"/>
              </a:spcAft>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8pPr>
            <a:lvl9pPr marL="3886200" indent="-228600" eaLnBrk="0" fontAlgn="base" hangingPunct="0">
              <a:spcBef>
                <a:spcPct val="20000"/>
              </a:spcBef>
              <a:spcAft>
                <a:spcPct val="0"/>
              </a:spcAft>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9pPr>
          </a:lstStyle>
          <a:p>
            <a:pPr eaLnBrk="1" hangingPunct="1">
              <a:spcBef>
                <a:spcPct val="0"/>
              </a:spcBef>
              <a:buClrTx/>
              <a:buFontTx/>
              <a:buNone/>
            </a:pPr>
            <a:r>
              <a:rPr lang="en-US" altLang="en-US" sz="1800">
                <a:solidFill>
                  <a:srgbClr val="FF0000"/>
                </a:solidFill>
              </a:rPr>
              <a:t>O</a:t>
            </a:r>
          </a:p>
        </p:txBody>
      </p:sp>
      <p:sp>
        <p:nvSpPr>
          <p:cNvPr id="49" name="TextBox 48">
            <a:extLst>
              <a:ext uri="{FF2B5EF4-FFF2-40B4-BE49-F238E27FC236}">
                <a16:creationId xmlns:a16="http://schemas.microsoft.com/office/drawing/2014/main" id="{B18C657B-EA0A-29CE-2A67-B24AD8BFCFFE}"/>
              </a:ext>
            </a:extLst>
          </p:cNvPr>
          <p:cNvSpPr txBox="1"/>
          <p:nvPr/>
        </p:nvSpPr>
        <p:spPr>
          <a:xfrm>
            <a:off x="5929313" y="2763838"/>
            <a:ext cx="214312" cy="738187"/>
          </a:xfrm>
          <a:prstGeom prst="rect">
            <a:avLst/>
          </a:prstGeom>
          <a:noFill/>
          <a:ln>
            <a:noFill/>
          </a:ln>
        </p:spPr>
        <p:txBody>
          <a:bodyPr>
            <a:spAutoFit/>
          </a:bodyPr>
          <a:lstStyle/>
          <a:p>
            <a:pPr eaLnBrk="1" hangingPunct="1">
              <a:defRPr/>
            </a:pPr>
            <a:r>
              <a:rPr lang="en-US" sz="1400" dirty="0">
                <a:solidFill>
                  <a:schemeClr val="bg1">
                    <a:lumMod val="50000"/>
                  </a:schemeClr>
                </a:solidFill>
                <a:cs typeface="Arial" charset="0"/>
              </a:rPr>
              <a:t>C</a:t>
            </a:r>
          </a:p>
          <a:p>
            <a:pPr eaLnBrk="1" hangingPunct="1">
              <a:defRPr/>
            </a:pPr>
            <a:endParaRPr lang="en-US" sz="1400" dirty="0">
              <a:solidFill>
                <a:schemeClr val="bg1">
                  <a:lumMod val="50000"/>
                </a:schemeClr>
              </a:solidFill>
              <a:cs typeface="Arial" charset="0"/>
            </a:endParaRPr>
          </a:p>
          <a:p>
            <a:pPr eaLnBrk="1" hangingPunct="1">
              <a:defRPr/>
            </a:pPr>
            <a:r>
              <a:rPr lang="en-US" sz="1400" dirty="0">
                <a:solidFill>
                  <a:schemeClr val="bg1">
                    <a:lumMod val="50000"/>
                  </a:schemeClr>
                </a:solidFill>
                <a:cs typeface="Arial" charset="0"/>
              </a:rPr>
              <a:t>C</a:t>
            </a:r>
          </a:p>
        </p:txBody>
      </p:sp>
      <p:sp>
        <p:nvSpPr>
          <p:cNvPr id="28680" name="TextBox 50">
            <a:extLst>
              <a:ext uri="{FF2B5EF4-FFF2-40B4-BE49-F238E27FC236}">
                <a16:creationId xmlns:a16="http://schemas.microsoft.com/office/drawing/2014/main" id="{16ED156D-19E5-4EB4-BDEA-0DD739047285}"/>
              </a:ext>
            </a:extLst>
          </p:cNvPr>
          <p:cNvSpPr txBox="1">
            <a:spLocks noChangeArrowheads="1"/>
          </p:cNvSpPr>
          <p:nvPr/>
        </p:nvSpPr>
        <p:spPr bwMode="auto">
          <a:xfrm>
            <a:off x="7929563" y="1000125"/>
            <a:ext cx="12144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Char char="•"/>
              <a:defRPr sz="3200">
                <a:solidFill>
                  <a:schemeClr val="tx1"/>
                </a:solidFill>
                <a:latin typeface="Arial Black" panose="020B0A04020102020204" pitchFamily="34" charset="0"/>
                <a:cs typeface="Arial" panose="020B0604020202020204" pitchFamily="34" charset="0"/>
              </a:defRPr>
            </a:lvl1pPr>
            <a:lvl2pPr marL="742950" indent="-285750">
              <a:spcBef>
                <a:spcPct val="20000"/>
              </a:spcBef>
              <a:buClr>
                <a:schemeClr val="folHlink"/>
              </a:buClr>
              <a:buChar char="•"/>
              <a:defRPr sz="2800">
                <a:solidFill>
                  <a:schemeClr val="tx1"/>
                </a:solidFill>
                <a:latin typeface="Arial Black" panose="020B0A04020102020204" pitchFamily="34" charset="0"/>
                <a:cs typeface="Arial" panose="020B0604020202020204" pitchFamily="34" charset="0"/>
              </a:defRPr>
            </a:lvl2pPr>
            <a:lvl3pPr marL="1143000" indent="-228600">
              <a:spcBef>
                <a:spcPct val="20000"/>
              </a:spcBef>
              <a:buChar char="•"/>
              <a:defRPr sz="2400">
                <a:solidFill>
                  <a:schemeClr val="tx1"/>
                </a:solidFill>
                <a:latin typeface="Arial Black" panose="020B0A04020102020204" pitchFamily="34" charset="0"/>
                <a:cs typeface="Arial" panose="020B0604020202020204" pitchFamily="34" charset="0"/>
              </a:defRPr>
            </a:lvl3pPr>
            <a:lvl4pPr marL="1600200" indent="-228600">
              <a:spcBef>
                <a:spcPct val="20000"/>
              </a:spcBef>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4pPr>
            <a:lvl5pPr marL="2057400" indent="-228600">
              <a:spcBef>
                <a:spcPct val="20000"/>
              </a:spcBef>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5pPr>
            <a:lvl6pPr marL="2514600" indent="-228600" eaLnBrk="0" fontAlgn="base" hangingPunct="0">
              <a:spcBef>
                <a:spcPct val="20000"/>
              </a:spcBef>
              <a:spcAft>
                <a:spcPct val="0"/>
              </a:spcAft>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6pPr>
            <a:lvl7pPr marL="2971800" indent="-228600" eaLnBrk="0" fontAlgn="base" hangingPunct="0">
              <a:spcBef>
                <a:spcPct val="20000"/>
              </a:spcBef>
              <a:spcAft>
                <a:spcPct val="0"/>
              </a:spcAft>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7pPr>
            <a:lvl8pPr marL="3429000" indent="-228600" eaLnBrk="0" fontAlgn="base" hangingPunct="0">
              <a:spcBef>
                <a:spcPct val="20000"/>
              </a:spcBef>
              <a:spcAft>
                <a:spcPct val="0"/>
              </a:spcAft>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8pPr>
            <a:lvl9pPr marL="3886200" indent="-228600" eaLnBrk="0" fontAlgn="base" hangingPunct="0">
              <a:spcBef>
                <a:spcPct val="20000"/>
              </a:spcBef>
              <a:spcAft>
                <a:spcPct val="0"/>
              </a:spcAft>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9pPr>
          </a:lstStyle>
          <a:p>
            <a:pPr eaLnBrk="1" hangingPunct="1">
              <a:spcBef>
                <a:spcPct val="0"/>
              </a:spcBef>
              <a:buClrTx/>
              <a:buFontTx/>
              <a:buNone/>
            </a:pPr>
            <a:r>
              <a:rPr lang="en-US" altLang="en-US" sz="1600">
                <a:solidFill>
                  <a:srgbClr val="C00000"/>
                </a:solidFill>
              </a:rPr>
              <a:t>Anterior forceps</a:t>
            </a:r>
          </a:p>
        </p:txBody>
      </p:sp>
      <p:sp>
        <p:nvSpPr>
          <p:cNvPr id="28681" name="TextBox 51">
            <a:extLst>
              <a:ext uri="{FF2B5EF4-FFF2-40B4-BE49-F238E27FC236}">
                <a16:creationId xmlns:a16="http://schemas.microsoft.com/office/drawing/2014/main" id="{157FC7FA-4925-CEB0-02AB-7885670B1575}"/>
              </a:ext>
            </a:extLst>
          </p:cNvPr>
          <p:cNvSpPr txBox="1">
            <a:spLocks noChangeArrowheads="1"/>
          </p:cNvSpPr>
          <p:nvPr/>
        </p:nvSpPr>
        <p:spPr bwMode="auto">
          <a:xfrm>
            <a:off x="7929563" y="4572000"/>
            <a:ext cx="12144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Char char="•"/>
              <a:defRPr sz="3200">
                <a:solidFill>
                  <a:schemeClr val="tx1"/>
                </a:solidFill>
                <a:latin typeface="Arial Black" panose="020B0A04020102020204" pitchFamily="34" charset="0"/>
                <a:cs typeface="Arial" panose="020B0604020202020204" pitchFamily="34" charset="0"/>
              </a:defRPr>
            </a:lvl1pPr>
            <a:lvl2pPr marL="742950" indent="-285750">
              <a:spcBef>
                <a:spcPct val="20000"/>
              </a:spcBef>
              <a:buClr>
                <a:schemeClr val="folHlink"/>
              </a:buClr>
              <a:buChar char="•"/>
              <a:defRPr sz="2800">
                <a:solidFill>
                  <a:schemeClr val="tx1"/>
                </a:solidFill>
                <a:latin typeface="Arial Black" panose="020B0A04020102020204" pitchFamily="34" charset="0"/>
                <a:cs typeface="Arial" panose="020B0604020202020204" pitchFamily="34" charset="0"/>
              </a:defRPr>
            </a:lvl2pPr>
            <a:lvl3pPr marL="1143000" indent="-228600">
              <a:spcBef>
                <a:spcPct val="20000"/>
              </a:spcBef>
              <a:buChar char="•"/>
              <a:defRPr sz="2400">
                <a:solidFill>
                  <a:schemeClr val="tx1"/>
                </a:solidFill>
                <a:latin typeface="Arial Black" panose="020B0A04020102020204" pitchFamily="34" charset="0"/>
                <a:cs typeface="Arial" panose="020B0604020202020204" pitchFamily="34" charset="0"/>
              </a:defRPr>
            </a:lvl3pPr>
            <a:lvl4pPr marL="1600200" indent="-228600">
              <a:spcBef>
                <a:spcPct val="20000"/>
              </a:spcBef>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4pPr>
            <a:lvl5pPr marL="2057400" indent="-228600">
              <a:spcBef>
                <a:spcPct val="20000"/>
              </a:spcBef>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5pPr>
            <a:lvl6pPr marL="2514600" indent="-228600" eaLnBrk="0" fontAlgn="base" hangingPunct="0">
              <a:spcBef>
                <a:spcPct val="20000"/>
              </a:spcBef>
              <a:spcAft>
                <a:spcPct val="0"/>
              </a:spcAft>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6pPr>
            <a:lvl7pPr marL="2971800" indent="-228600" eaLnBrk="0" fontAlgn="base" hangingPunct="0">
              <a:spcBef>
                <a:spcPct val="20000"/>
              </a:spcBef>
              <a:spcAft>
                <a:spcPct val="0"/>
              </a:spcAft>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7pPr>
            <a:lvl8pPr marL="3429000" indent="-228600" eaLnBrk="0" fontAlgn="base" hangingPunct="0">
              <a:spcBef>
                <a:spcPct val="20000"/>
              </a:spcBef>
              <a:spcAft>
                <a:spcPct val="0"/>
              </a:spcAft>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8pPr>
            <a:lvl9pPr marL="3886200" indent="-228600" eaLnBrk="0" fontAlgn="base" hangingPunct="0">
              <a:spcBef>
                <a:spcPct val="20000"/>
              </a:spcBef>
              <a:spcAft>
                <a:spcPct val="0"/>
              </a:spcAft>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9pPr>
          </a:lstStyle>
          <a:p>
            <a:pPr eaLnBrk="1" hangingPunct="1">
              <a:spcBef>
                <a:spcPct val="0"/>
              </a:spcBef>
              <a:buClrTx/>
              <a:buFontTx/>
              <a:buNone/>
            </a:pPr>
            <a:r>
              <a:rPr lang="en-US" altLang="en-US" sz="1600">
                <a:solidFill>
                  <a:srgbClr val="C00000"/>
                </a:solidFill>
              </a:rPr>
              <a:t>Posterior forceps</a:t>
            </a:r>
          </a:p>
        </p:txBody>
      </p:sp>
      <p:cxnSp>
        <p:nvCxnSpPr>
          <p:cNvPr id="54" name="Straight Arrow Connector 53">
            <a:extLst>
              <a:ext uri="{FF2B5EF4-FFF2-40B4-BE49-F238E27FC236}">
                <a16:creationId xmlns:a16="http://schemas.microsoft.com/office/drawing/2014/main" id="{94C6AEED-8030-DC6F-7B5A-AC39C769315F}"/>
              </a:ext>
            </a:extLst>
          </p:cNvPr>
          <p:cNvCxnSpPr>
            <a:stCxn id="28680" idx="1"/>
          </p:cNvCxnSpPr>
          <p:nvPr/>
        </p:nvCxnSpPr>
        <p:spPr>
          <a:xfrm rot="10800000" flipV="1">
            <a:off x="6429375" y="1292225"/>
            <a:ext cx="1500188" cy="56515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56" name="Straight Arrow Connector 55">
            <a:extLst>
              <a:ext uri="{FF2B5EF4-FFF2-40B4-BE49-F238E27FC236}">
                <a16:creationId xmlns:a16="http://schemas.microsoft.com/office/drawing/2014/main" id="{653E5E45-821F-AC57-4625-D107F0603C75}"/>
              </a:ext>
            </a:extLst>
          </p:cNvPr>
          <p:cNvCxnSpPr>
            <a:stCxn id="28681" idx="1"/>
          </p:cNvCxnSpPr>
          <p:nvPr/>
        </p:nvCxnSpPr>
        <p:spPr>
          <a:xfrm rot="10800000">
            <a:off x="6715125" y="4643438"/>
            <a:ext cx="1214438" cy="220662"/>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29698" name="Picture 10" descr="C:\Documents and Settings\Free User\My Documents\My Pictures\corpuscallosum.gif">
            <a:extLst>
              <a:ext uri="{FF2B5EF4-FFF2-40B4-BE49-F238E27FC236}">
                <a16:creationId xmlns:a16="http://schemas.microsoft.com/office/drawing/2014/main" id="{57BFD05E-D141-AA8D-E492-5AE203EE251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5038" t="5519" r="6779" b="6000"/>
          <a:stretch>
            <a:fillRect/>
          </a:stretch>
        </p:blipFill>
        <p:spPr bwMode="auto">
          <a:xfrm>
            <a:off x="1857375" y="1428750"/>
            <a:ext cx="5508625" cy="4786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3" name="Rectangle 2">
            <a:extLst>
              <a:ext uri="{FF2B5EF4-FFF2-40B4-BE49-F238E27FC236}">
                <a16:creationId xmlns:a16="http://schemas.microsoft.com/office/drawing/2014/main" id="{5A4E59E2-EEA4-4986-ADA4-D807ABA4CF3E}"/>
              </a:ext>
            </a:extLst>
          </p:cNvPr>
          <p:cNvSpPr>
            <a:spLocks noGrp="1" noChangeArrowheads="1"/>
          </p:cNvSpPr>
          <p:nvPr>
            <p:ph type="title"/>
          </p:nvPr>
        </p:nvSpPr>
        <p:spPr>
          <a:xfrm>
            <a:off x="755650" y="404813"/>
            <a:ext cx="7772400" cy="587375"/>
          </a:xfrm>
        </p:spPr>
        <p:txBody>
          <a:bodyPr/>
          <a:lstStyle/>
          <a:p>
            <a:pPr algn="ctr" eaLnBrk="1" hangingPunct="1">
              <a:defRPr/>
            </a:pPr>
            <a:r>
              <a:rPr lang="en-US" altLang="en-US" sz="4000" b="1" dirty="0">
                <a:solidFill>
                  <a:schemeClr val="bg2"/>
                </a:solidFill>
                <a:latin typeface="Arial Unicode MS" pitchFamily="34" charset="-128"/>
              </a:rPr>
              <a:t>Parts of Corpus Callosum</a:t>
            </a:r>
          </a:p>
        </p:txBody>
      </p:sp>
      <p:sp>
        <p:nvSpPr>
          <p:cNvPr id="11" name="Rectangle 10">
            <a:extLst>
              <a:ext uri="{FF2B5EF4-FFF2-40B4-BE49-F238E27FC236}">
                <a16:creationId xmlns:a16="http://schemas.microsoft.com/office/drawing/2014/main" id="{B2D28D1F-612A-0659-47A3-1F9B5428D08A}"/>
              </a:ext>
            </a:extLst>
          </p:cNvPr>
          <p:cNvSpPr/>
          <p:nvPr/>
        </p:nvSpPr>
        <p:spPr>
          <a:xfrm>
            <a:off x="7500938" y="3714750"/>
            <a:ext cx="1470025" cy="461963"/>
          </a:xfrm>
          <a:prstGeom prst="rect">
            <a:avLst/>
          </a:prstGeom>
        </p:spPr>
        <p:txBody>
          <a:bodyPr wrap="none">
            <a:spAutoFit/>
          </a:bodyPr>
          <a:lstStyle/>
          <a:p>
            <a:pPr eaLnBrk="1" hangingPunct="1">
              <a:defRPr/>
            </a:pPr>
            <a:r>
              <a:rPr lang="en-US" sz="2400" dirty="0" err="1">
                <a:solidFill>
                  <a:srgbClr val="C00000"/>
                </a:solidFill>
                <a:effectLst>
                  <a:outerShdw blurRad="38100" dist="38100" dir="2700000" algn="tl">
                    <a:srgbClr val="000000">
                      <a:alpha val="43137"/>
                    </a:srgbClr>
                  </a:outerShdw>
                </a:effectLst>
                <a:latin typeface="Arial Unicode MS" pitchFamily="34" charset="-128"/>
                <a:cs typeface="Arial" charset="0"/>
              </a:rPr>
              <a:t>Splenium</a:t>
            </a:r>
            <a:endParaRPr lang="en-US" sz="2400" dirty="0">
              <a:solidFill>
                <a:srgbClr val="C00000"/>
              </a:solidFill>
              <a:effectLst>
                <a:outerShdw blurRad="38100" dist="38100" dir="2700000" algn="tl">
                  <a:srgbClr val="000000">
                    <a:alpha val="43137"/>
                  </a:srgbClr>
                </a:outerShdw>
              </a:effectLst>
              <a:latin typeface="Arial Unicode MS" pitchFamily="34" charset="-128"/>
              <a:cs typeface="Arial" charset="0"/>
            </a:endParaRPr>
          </a:p>
        </p:txBody>
      </p:sp>
      <p:sp>
        <p:nvSpPr>
          <p:cNvPr id="29701" name="Rectangle 11">
            <a:extLst>
              <a:ext uri="{FF2B5EF4-FFF2-40B4-BE49-F238E27FC236}">
                <a16:creationId xmlns:a16="http://schemas.microsoft.com/office/drawing/2014/main" id="{F619B93B-4D89-3990-EF63-09BC36E289AB}"/>
              </a:ext>
            </a:extLst>
          </p:cNvPr>
          <p:cNvSpPr>
            <a:spLocks noChangeArrowheads="1"/>
          </p:cNvSpPr>
          <p:nvPr/>
        </p:nvSpPr>
        <p:spPr bwMode="auto">
          <a:xfrm>
            <a:off x="7572375" y="2071688"/>
            <a:ext cx="8874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Char char="•"/>
              <a:defRPr sz="3200">
                <a:solidFill>
                  <a:schemeClr val="tx1"/>
                </a:solidFill>
                <a:latin typeface="Arial Black" panose="020B0A04020102020204" pitchFamily="34" charset="0"/>
                <a:cs typeface="Arial" panose="020B0604020202020204" pitchFamily="34" charset="0"/>
              </a:defRPr>
            </a:lvl1pPr>
            <a:lvl2pPr marL="742950" indent="-285750">
              <a:spcBef>
                <a:spcPct val="20000"/>
              </a:spcBef>
              <a:buClr>
                <a:schemeClr val="folHlink"/>
              </a:buClr>
              <a:buChar char="•"/>
              <a:defRPr sz="2800">
                <a:solidFill>
                  <a:schemeClr val="tx1"/>
                </a:solidFill>
                <a:latin typeface="Arial Black" panose="020B0A04020102020204" pitchFamily="34" charset="0"/>
                <a:cs typeface="Arial" panose="020B0604020202020204" pitchFamily="34" charset="0"/>
              </a:defRPr>
            </a:lvl2pPr>
            <a:lvl3pPr marL="1143000" indent="-228600">
              <a:spcBef>
                <a:spcPct val="20000"/>
              </a:spcBef>
              <a:buChar char="•"/>
              <a:defRPr sz="2400">
                <a:solidFill>
                  <a:schemeClr val="tx1"/>
                </a:solidFill>
                <a:latin typeface="Arial Black" panose="020B0A04020102020204" pitchFamily="34" charset="0"/>
                <a:cs typeface="Arial" panose="020B0604020202020204" pitchFamily="34" charset="0"/>
              </a:defRPr>
            </a:lvl3pPr>
            <a:lvl4pPr marL="1600200" indent="-228600">
              <a:spcBef>
                <a:spcPct val="20000"/>
              </a:spcBef>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4pPr>
            <a:lvl5pPr marL="2057400" indent="-228600">
              <a:spcBef>
                <a:spcPct val="20000"/>
              </a:spcBef>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5pPr>
            <a:lvl6pPr marL="2514600" indent="-228600" eaLnBrk="0" fontAlgn="base" hangingPunct="0">
              <a:spcBef>
                <a:spcPct val="20000"/>
              </a:spcBef>
              <a:spcAft>
                <a:spcPct val="0"/>
              </a:spcAft>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6pPr>
            <a:lvl7pPr marL="2971800" indent="-228600" eaLnBrk="0" fontAlgn="base" hangingPunct="0">
              <a:spcBef>
                <a:spcPct val="20000"/>
              </a:spcBef>
              <a:spcAft>
                <a:spcPct val="0"/>
              </a:spcAft>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7pPr>
            <a:lvl8pPr marL="3429000" indent="-228600" eaLnBrk="0" fontAlgn="base" hangingPunct="0">
              <a:spcBef>
                <a:spcPct val="20000"/>
              </a:spcBef>
              <a:spcAft>
                <a:spcPct val="0"/>
              </a:spcAft>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8pPr>
            <a:lvl9pPr marL="3886200" indent="-228600" eaLnBrk="0" fontAlgn="base" hangingPunct="0">
              <a:spcBef>
                <a:spcPct val="20000"/>
              </a:spcBef>
              <a:spcAft>
                <a:spcPct val="0"/>
              </a:spcAft>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9pPr>
          </a:lstStyle>
          <a:p>
            <a:pPr eaLnBrk="1" hangingPunct="1">
              <a:spcBef>
                <a:spcPct val="0"/>
              </a:spcBef>
              <a:buClrTx/>
              <a:buFontTx/>
              <a:buNone/>
            </a:pPr>
            <a:r>
              <a:rPr lang="en-US" altLang="en-US" sz="2400">
                <a:solidFill>
                  <a:srgbClr val="C00000"/>
                </a:solidFill>
                <a:latin typeface="Arial Unicode MS" pitchFamily="34" charset="-128"/>
              </a:rPr>
              <a:t>Body</a:t>
            </a:r>
          </a:p>
        </p:txBody>
      </p:sp>
      <p:sp>
        <p:nvSpPr>
          <p:cNvPr id="29702" name="Rectangle 12">
            <a:extLst>
              <a:ext uri="{FF2B5EF4-FFF2-40B4-BE49-F238E27FC236}">
                <a16:creationId xmlns:a16="http://schemas.microsoft.com/office/drawing/2014/main" id="{7DAB1E29-5093-4CD6-16B2-FCB4C2FB287B}"/>
              </a:ext>
            </a:extLst>
          </p:cNvPr>
          <p:cNvSpPr>
            <a:spLocks noChangeArrowheads="1"/>
          </p:cNvSpPr>
          <p:nvPr/>
        </p:nvSpPr>
        <p:spPr bwMode="auto">
          <a:xfrm>
            <a:off x="714375" y="2214563"/>
            <a:ext cx="9382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Char char="•"/>
              <a:defRPr sz="3200">
                <a:solidFill>
                  <a:schemeClr val="tx1"/>
                </a:solidFill>
                <a:latin typeface="Arial Black" panose="020B0A04020102020204" pitchFamily="34" charset="0"/>
                <a:cs typeface="Arial" panose="020B0604020202020204" pitchFamily="34" charset="0"/>
              </a:defRPr>
            </a:lvl1pPr>
            <a:lvl2pPr marL="742950" indent="-285750">
              <a:spcBef>
                <a:spcPct val="20000"/>
              </a:spcBef>
              <a:buClr>
                <a:schemeClr val="folHlink"/>
              </a:buClr>
              <a:buChar char="•"/>
              <a:defRPr sz="2800">
                <a:solidFill>
                  <a:schemeClr val="tx1"/>
                </a:solidFill>
                <a:latin typeface="Arial Black" panose="020B0A04020102020204" pitchFamily="34" charset="0"/>
                <a:cs typeface="Arial" panose="020B0604020202020204" pitchFamily="34" charset="0"/>
              </a:defRPr>
            </a:lvl2pPr>
            <a:lvl3pPr marL="1143000" indent="-228600">
              <a:spcBef>
                <a:spcPct val="20000"/>
              </a:spcBef>
              <a:buChar char="•"/>
              <a:defRPr sz="2400">
                <a:solidFill>
                  <a:schemeClr val="tx1"/>
                </a:solidFill>
                <a:latin typeface="Arial Black" panose="020B0A04020102020204" pitchFamily="34" charset="0"/>
                <a:cs typeface="Arial" panose="020B0604020202020204" pitchFamily="34" charset="0"/>
              </a:defRPr>
            </a:lvl3pPr>
            <a:lvl4pPr marL="1600200" indent="-228600">
              <a:spcBef>
                <a:spcPct val="20000"/>
              </a:spcBef>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4pPr>
            <a:lvl5pPr marL="2057400" indent="-228600">
              <a:spcBef>
                <a:spcPct val="20000"/>
              </a:spcBef>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5pPr>
            <a:lvl6pPr marL="2514600" indent="-228600" eaLnBrk="0" fontAlgn="base" hangingPunct="0">
              <a:spcBef>
                <a:spcPct val="20000"/>
              </a:spcBef>
              <a:spcAft>
                <a:spcPct val="0"/>
              </a:spcAft>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6pPr>
            <a:lvl7pPr marL="2971800" indent="-228600" eaLnBrk="0" fontAlgn="base" hangingPunct="0">
              <a:spcBef>
                <a:spcPct val="20000"/>
              </a:spcBef>
              <a:spcAft>
                <a:spcPct val="0"/>
              </a:spcAft>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7pPr>
            <a:lvl8pPr marL="3429000" indent="-228600" eaLnBrk="0" fontAlgn="base" hangingPunct="0">
              <a:spcBef>
                <a:spcPct val="20000"/>
              </a:spcBef>
              <a:spcAft>
                <a:spcPct val="0"/>
              </a:spcAft>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8pPr>
            <a:lvl9pPr marL="3886200" indent="-228600" eaLnBrk="0" fontAlgn="base" hangingPunct="0">
              <a:spcBef>
                <a:spcPct val="20000"/>
              </a:spcBef>
              <a:spcAft>
                <a:spcPct val="0"/>
              </a:spcAft>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9pPr>
          </a:lstStyle>
          <a:p>
            <a:pPr eaLnBrk="1" hangingPunct="1">
              <a:spcBef>
                <a:spcPct val="0"/>
              </a:spcBef>
              <a:buClrTx/>
              <a:buFontTx/>
              <a:buNone/>
            </a:pPr>
            <a:r>
              <a:rPr lang="en-US" altLang="en-US" sz="2400">
                <a:solidFill>
                  <a:srgbClr val="C00000"/>
                </a:solidFill>
                <a:latin typeface="Arial Unicode MS" pitchFamily="34" charset="-128"/>
              </a:rPr>
              <a:t>Genu</a:t>
            </a:r>
          </a:p>
        </p:txBody>
      </p:sp>
      <p:sp>
        <p:nvSpPr>
          <p:cNvPr id="29703" name="Rectangle 13">
            <a:extLst>
              <a:ext uri="{FF2B5EF4-FFF2-40B4-BE49-F238E27FC236}">
                <a16:creationId xmlns:a16="http://schemas.microsoft.com/office/drawing/2014/main" id="{0CCCD580-1E4E-3D42-CB76-457428A5AD50}"/>
              </a:ext>
            </a:extLst>
          </p:cNvPr>
          <p:cNvSpPr>
            <a:spLocks noChangeArrowheads="1"/>
          </p:cNvSpPr>
          <p:nvPr/>
        </p:nvSpPr>
        <p:spPr bwMode="auto">
          <a:xfrm>
            <a:off x="357188" y="4000500"/>
            <a:ext cx="13477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Char char="•"/>
              <a:defRPr sz="3200">
                <a:solidFill>
                  <a:schemeClr val="tx1"/>
                </a:solidFill>
                <a:latin typeface="Arial Black" panose="020B0A04020102020204" pitchFamily="34" charset="0"/>
                <a:cs typeface="Arial" panose="020B0604020202020204" pitchFamily="34" charset="0"/>
              </a:defRPr>
            </a:lvl1pPr>
            <a:lvl2pPr marL="742950" indent="-285750">
              <a:spcBef>
                <a:spcPct val="20000"/>
              </a:spcBef>
              <a:buClr>
                <a:schemeClr val="folHlink"/>
              </a:buClr>
              <a:buChar char="•"/>
              <a:defRPr sz="2800">
                <a:solidFill>
                  <a:schemeClr val="tx1"/>
                </a:solidFill>
                <a:latin typeface="Arial Black" panose="020B0A04020102020204" pitchFamily="34" charset="0"/>
                <a:cs typeface="Arial" panose="020B0604020202020204" pitchFamily="34" charset="0"/>
              </a:defRPr>
            </a:lvl2pPr>
            <a:lvl3pPr marL="1143000" indent="-228600">
              <a:spcBef>
                <a:spcPct val="20000"/>
              </a:spcBef>
              <a:buChar char="•"/>
              <a:defRPr sz="2400">
                <a:solidFill>
                  <a:schemeClr val="tx1"/>
                </a:solidFill>
                <a:latin typeface="Arial Black" panose="020B0A04020102020204" pitchFamily="34" charset="0"/>
                <a:cs typeface="Arial" panose="020B0604020202020204" pitchFamily="34" charset="0"/>
              </a:defRPr>
            </a:lvl3pPr>
            <a:lvl4pPr marL="1600200" indent="-228600">
              <a:spcBef>
                <a:spcPct val="20000"/>
              </a:spcBef>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4pPr>
            <a:lvl5pPr marL="2057400" indent="-228600">
              <a:spcBef>
                <a:spcPct val="20000"/>
              </a:spcBef>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5pPr>
            <a:lvl6pPr marL="2514600" indent="-228600" eaLnBrk="0" fontAlgn="base" hangingPunct="0">
              <a:spcBef>
                <a:spcPct val="20000"/>
              </a:spcBef>
              <a:spcAft>
                <a:spcPct val="0"/>
              </a:spcAft>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6pPr>
            <a:lvl7pPr marL="2971800" indent="-228600" eaLnBrk="0" fontAlgn="base" hangingPunct="0">
              <a:spcBef>
                <a:spcPct val="20000"/>
              </a:spcBef>
              <a:spcAft>
                <a:spcPct val="0"/>
              </a:spcAft>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7pPr>
            <a:lvl8pPr marL="3429000" indent="-228600" eaLnBrk="0" fontAlgn="base" hangingPunct="0">
              <a:spcBef>
                <a:spcPct val="20000"/>
              </a:spcBef>
              <a:spcAft>
                <a:spcPct val="0"/>
              </a:spcAft>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8pPr>
            <a:lvl9pPr marL="3886200" indent="-228600" eaLnBrk="0" fontAlgn="base" hangingPunct="0">
              <a:spcBef>
                <a:spcPct val="20000"/>
              </a:spcBef>
              <a:spcAft>
                <a:spcPct val="0"/>
              </a:spcAft>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9pPr>
          </a:lstStyle>
          <a:p>
            <a:pPr eaLnBrk="1" hangingPunct="1">
              <a:spcBef>
                <a:spcPct val="0"/>
              </a:spcBef>
              <a:buClrTx/>
              <a:buFontTx/>
              <a:buNone/>
            </a:pPr>
            <a:r>
              <a:rPr lang="en-US" altLang="en-US" sz="2400">
                <a:solidFill>
                  <a:srgbClr val="C00000"/>
                </a:solidFill>
                <a:latin typeface="Arial Unicode MS" pitchFamily="34" charset="-128"/>
              </a:rPr>
              <a:t>Rostrum</a:t>
            </a:r>
          </a:p>
        </p:txBody>
      </p:sp>
      <p:sp>
        <p:nvSpPr>
          <p:cNvPr id="29704" name="Line 13">
            <a:extLst>
              <a:ext uri="{FF2B5EF4-FFF2-40B4-BE49-F238E27FC236}">
                <a16:creationId xmlns:a16="http://schemas.microsoft.com/office/drawing/2014/main" id="{4474D3E9-4159-5528-BB54-E07A587257C7}"/>
              </a:ext>
            </a:extLst>
          </p:cNvPr>
          <p:cNvSpPr>
            <a:spLocks noChangeShapeType="1"/>
          </p:cNvSpPr>
          <p:nvPr/>
        </p:nvSpPr>
        <p:spPr bwMode="auto">
          <a:xfrm flipV="1">
            <a:off x="1643063" y="3929063"/>
            <a:ext cx="1928812" cy="28575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29705" name="Line 13">
            <a:extLst>
              <a:ext uri="{FF2B5EF4-FFF2-40B4-BE49-F238E27FC236}">
                <a16:creationId xmlns:a16="http://schemas.microsoft.com/office/drawing/2014/main" id="{21AAFC49-6593-D5FA-6313-4B09CEF4BB6B}"/>
              </a:ext>
            </a:extLst>
          </p:cNvPr>
          <p:cNvSpPr>
            <a:spLocks noChangeShapeType="1"/>
          </p:cNvSpPr>
          <p:nvPr/>
        </p:nvSpPr>
        <p:spPr bwMode="auto">
          <a:xfrm flipH="1" flipV="1">
            <a:off x="5357813" y="3786188"/>
            <a:ext cx="2143125" cy="142875"/>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29706" name="Line 13">
            <a:extLst>
              <a:ext uri="{FF2B5EF4-FFF2-40B4-BE49-F238E27FC236}">
                <a16:creationId xmlns:a16="http://schemas.microsoft.com/office/drawing/2014/main" id="{C1CA185A-6772-A181-DABD-D08D2DFD547E}"/>
              </a:ext>
            </a:extLst>
          </p:cNvPr>
          <p:cNvSpPr>
            <a:spLocks noChangeShapeType="1"/>
          </p:cNvSpPr>
          <p:nvPr/>
        </p:nvSpPr>
        <p:spPr bwMode="auto">
          <a:xfrm flipH="1">
            <a:off x="4429125" y="2357438"/>
            <a:ext cx="3071813" cy="785812"/>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19" name="Oval 18">
            <a:extLst>
              <a:ext uri="{FF2B5EF4-FFF2-40B4-BE49-F238E27FC236}">
                <a16:creationId xmlns:a16="http://schemas.microsoft.com/office/drawing/2014/main" id="{9E844F68-23A5-8BA6-22E5-0668DF84303A}"/>
              </a:ext>
            </a:extLst>
          </p:cNvPr>
          <p:cNvSpPr/>
          <p:nvPr/>
        </p:nvSpPr>
        <p:spPr>
          <a:xfrm>
            <a:off x="4214813" y="3000375"/>
            <a:ext cx="142875" cy="14287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20" name="Oval 19">
            <a:extLst>
              <a:ext uri="{FF2B5EF4-FFF2-40B4-BE49-F238E27FC236}">
                <a16:creationId xmlns:a16="http://schemas.microsoft.com/office/drawing/2014/main" id="{F6E8E28C-3CB4-B90C-5570-C9A970664D99}"/>
              </a:ext>
            </a:extLst>
          </p:cNvPr>
          <p:cNvSpPr/>
          <p:nvPr/>
        </p:nvSpPr>
        <p:spPr>
          <a:xfrm>
            <a:off x="5214938" y="3643313"/>
            <a:ext cx="142875" cy="14287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21" name="Oval 20">
            <a:extLst>
              <a:ext uri="{FF2B5EF4-FFF2-40B4-BE49-F238E27FC236}">
                <a16:creationId xmlns:a16="http://schemas.microsoft.com/office/drawing/2014/main" id="{BEBC6EA9-8470-5088-EDF3-04DC5433D93C}"/>
              </a:ext>
            </a:extLst>
          </p:cNvPr>
          <p:cNvSpPr/>
          <p:nvPr/>
        </p:nvSpPr>
        <p:spPr>
          <a:xfrm>
            <a:off x="3071813" y="3571875"/>
            <a:ext cx="142875" cy="14287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22" name="Oval 21">
            <a:extLst>
              <a:ext uri="{FF2B5EF4-FFF2-40B4-BE49-F238E27FC236}">
                <a16:creationId xmlns:a16="http://schemas.microsoft.com/office/drawing/2014/main" id="{F46DC4C1-5F9F-DAE0-F46F-D7304CC0FB4E}"/>
              </a:ext>
            </a:extLst>
          </p:cNvPr>
          <p:cNvSpPr/>
          <p:nvPr/>
        </p:nvSpPr>
        <p:spPr>
          <a:xfrm>
            <a:off x="3643313" y="3857625"/>
            <a:ext cx="71437" cy="7143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29711" name="Line 13">
            <a:extLst>
              <a:ext uri="{FF2B5EF4-FFF2-40B4-BE49-F238E27FC236}">
                <a16:creationId xmlns:a16="http://schemas.microsoft.com/office/drawing/2014/main" id="{98B7F89D-1C79-D3CC-E821-EA9D0165DEF6}"/>
              </a:ext>
            </a:extLst>
          </p:cNvPr>
          <p:cNvSpPr>
            <a:spLocks noChangeShapeType="1"/>
          </p:cNvSpPr>
          <p:nvPr/>
        </p:nvSpPr>
        <p:spPr bwMode="auto">
          <a:xfrm>
            <a:off x="1643063" y="2571750"/>
            <a:ext cx="1500187" cy="1071563"/>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30722" name="Content Placeholder 9" descr="C:\Documents and Settings\Free User\My Documents\My Pictures\Neuro.pic\Picture1dd.jpg">
            <a:extLst>
              <a:ext uri="{FF2B5EF4-FFF2-40B4-BE49-F238E27FC236}">
                <a16:creationId xmlns:a16="http://schemas.microsoft.com/office/drawing/2014/main" id="{195AA1E1-DB11-80B8-88CD-D2C8F5DB81F0}"/>
              </a:ext>
            </a:extLst>
          </p:cNvPr>
          <p:cNvPicPr>
            <a:picLocks noGrp="1" noChangeAspect="1" noChangeArrowheads="1"/>
          </p:cNvPicPr>
          <p:nvPr>
            <p:ph sz="quarter" idx="2"/>
          </p:nvPr>
        </p:nvPicPr>
        <p:blipFill>
          <a:blip r:embed="rId2">
            <a:extLst>
              <a:ext uri="{28A0092B-C50C-407E-A947-70E740481C1C}">
                <a14:useLocalDpi xmlns:a14="http://schemas.microsoft.com/office/drawing/2010/main" val="0"/>
              </a:ext>
            </a:extLst>
          </a:blip>
          <a:srcRect l="1346" t="1434" r="1772"/>
          <a:stretch>
            <a:fillRect/>
          </a:stretch>
        </p:blipFill>
        <p:spPr>
          <a:xfrm>
            <a:off x="4643438" y="428625"/>
            <a:ext cx="3286125" cy="3071813"/>
          </a:xfrm>
          <a:noFill/>
          <a:ln w="28575">
            <a:solidFill>
              <a:schemeClr val="tx1"/>
            </a:solidFill>
            <a:miter lim="800000"/>
            <a:headEnd/>
            <a:tailEnd/>
          </a:ln>
        </p:spPr>
      </p:pic>
      <p:sp>
        <p:nvSpPr>
          <p:cNvPr id="5123" name="Rectangle 2">
            <a:extLst>
              <a:ext uri="{FF2B5EF4-FFF2-40B4-BE49-F238E27FC236}">
                <a16:creationId xmlns:a16="http://schemas.microsoft.com/office/drawing/2014/main" id="{50898067-1195-34C7-8A33-49EBE0B51162}"/>
              </a:ext>
            </a:extLst>
          </p:cNvPr>
          <p:cNvSpPr>
            <a:spLocks noGrp="1" noChangeArrowheads="1"/>
          </p:cNvSpPr>
          <p:nvPr>
            <p:ph type="title"/>
          </p:nvPr>
        </p:nvSpPr>
        <p:spPr>
          <a:xfrm>
            <a:off x="66675" y="114300"/>
            <a:ext cx="4429125" cy="627063"/>
          </a:xfrm>
        </p:spPr>
        <p:txBody>
          <a:bodyPr/>
          <a:lstStyle/>
          <a:p>
            <a:pPr algn="ctr" eaLnBrk="1" hangingPunct="1">
              <a:defRPr/>
            </a:pPr>
            <a:r>
              <a:rPr lang="en-US" sz="3200" b="1" dirty="0">
                <a:solidFill>
                  <a:schemeClr val="accent1">
                    <a:lumMod val="75000"/>
                  </a:schemeClr>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Anterior </a:t>
            </a:r>
            <a:r>
              <a:rPr lang="en-US" sz="3200" b="1" dirty="0" err="1">
                <a:solidFill>
                  <a:schemeClr val="accent1">
                    <a:lumMod val="75000"/>
                  </a:schemeClr>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Commissure</a:t>
            </a:r>
            <a:endParaRPr lang="en-US" sz="3200" b="1" dirty="0">
              <a:solidFill>
                <a:schemeClr val="accent1">
                  <a:lumMod val="75000"/>
                </a:schemeClr>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5124" name="Rectangle 3">
            <a:extLst>
              <a:ext uri="{FF2B5EF4-FFF2-40B4-BE49-F238E27FC236}">
                <a16:creationId xmlns:a16="http://schemas.microsoft.com/office/drawing/2014/main" id="{975B018A-F005-851A-1147-F0EC7A6A431A}"/>
              </a:ext>
            </a:extLst>
          </p:cNvPr>
          <p:cNvSpPr>
            <a:spLocks noGrp="1" noChangeArrowheads="1"/>
          </p:cNvSpPr>
          <p:nvPr>
            <p:ph type="body" sz="half" idx="1"/>
          </p:nvPr>
        </p:nvSpPr>
        <p:spPr>
          <a:xfrm>
            <a:off x="257175" y="1622425"/>
            <a:ext cx="3500438" cy="4156075"/>
          </a:xfrm>
        </p:spPr>
        <p:txBody>
          <a:bodyPr/>
          <a:lstStyle/>
          <a:p>
            <a:pPr eaLnBrk="1" hangingPunct="1">
              <a:buClr>
                <a:srgbClr val="080808"/>
              </a:buClr>
              <a:buFont typeface="Arial" panose="020B0604020202020204" pitchFamily="34" charset="0"/>
              <a:buChar char="•"/>
              <a:defRPr/>
            </a:pPr>
            <a:r>
              <a:rPr lang="en-US" sz="2800" dirty="0">
                <a:solidFill>
                  <a:srgbClr val="080808"/>
                </a:solidFill>
                <a:effectLst/>
                <a:latin typeface="Times New Roman" panose="02020603050405020304" pitchFamily="18" charset="0"/>
                <a:cs typeface="Times New Roman" panose="02020603050405020304" pitchFamily="18" charset="0"/>
              </a:rPr>
              <a:t>Bundle of fibers </a:t>
            </a:r>
            <a:r>
              <a:rPr lang="en-US" sz="2800" u="sng" dirty="0">
                <a:solidFill>
                  <a:srgbClr val="080808"/>
                </a:solidFill>
                <a:effectLst/>
                <a:latin typeface="Times New Roman" panose="02020603050405020304" pitchFamily="18" charset="0"/>
                <a:cs typeface="Times New Roman" panose="02020603050405020304" pitchFamily="18" charset="0"/>
              </a:rPr>
              <a:t>runs transversely in front of the anterior columns of fornix</a:t>
            </a:r>
          </a:p>
          <a:p>
            <a:pPr eaLnBrk="1" hangingPunct="1">
              <a:buClr>
                <a:srgbClr val="080808"/>
              </a:buClr>
              <a:buFont typeface="Arial" panose="020B0604020202020204" pitchFamily="34" charset="0"/>
              <a:buChar char="•"/>
              <a:defRPr/>
            </a:pPr>
            <a:r>
              <a:rPr lang="en-US" sz="2800" dirty="0">
                <a:solidFill>
                  <a:srgbClr val="080808"/>
                </a:solidFill>
                <a:effectLst/>
                <a:latin typeface="Times New Roman" panose="02020603050405020304" pitchFamily="18" charset="0"/>
                <a:cs typeface="Times New Roman" panose="02020603050405020304" pitchFamily="18" charset="0"/>
              </a:rPr>
              <a:t>Connects the </a:t>
            </a:r>
            <a:r>
              <a:rPr lang="en-US" sz="2800" dirty="0">
                <a:solidFill>
                  <a:schemeClr val="accent1">
                    <a:lumMod val="75000"/>
                  </a:schemeClr>
                </a:solidFill>
                <a:effectLst/>
                <a:latin typeface="Times New Roman" panose="02020603050405020304" pitchFamily="18" charset="0"/>
                <a:cs typeface="Times New Roman" panose="02020603050405020304" pitchFamily="18" charset="0"/>
              </a:rPr>
              <a:t>inferior and middle temporal </a:t>
            </a:r>
            <a:r>
              <a:rPr lang="en-US" sz="2800" dirty="0" err="1">
                <a:solidFill>
                  <a:schemeClr val="accent1">
                    <a:lumMod val="75000"/>
                  </a:schemeClr>
                </a:solidFill>
                <a:effectLst/>
                <a:latin typeface="Times New Roman" panose="02020603050405020304" pitchFamily="18" charset="0"/>
                <a:cs typeface="Times New Roman" panose="02020603050405020304" pitchFamily="18" charset="0"/>
              </a:rPr>
              <a:t>gyri</a:t>
            </a:r>
            <a:r>
              <a:rPr lang="en-US" sz="2800" dirty="0">
                <a:solidFill>
                  <a:schemeClr val="accent1">
                    <a:lumMod val="75000"/>
                  </a:schemeClr>
                </a:solidFill>
                <a:effectLst/>
                <a:latin typeface="Times New Roman" panose="02020603050405020304" pitchFamily="18" charset="0"/>
                <a:cs typeface="Times New Roman" panose="02020603050405020304" pitchFamily="18" charset="0"/>
              </a:rPr>
              <a:t> &amp; the olfactory regions of the two hemispheres</a:t>
            </a:r>
          </a:p>
        </p:txBody>
      </p:sp>
      <p:sp>
        <p:nvSpPr>
          <p:cNvPr id="30725" name="Line 17">
            <a:extLst>
              <a:ext uri="{FF2B5EF4-FFF2-40B4-BE49-F238E27FC236}">
                <a16:creationId xmlns:a16="http://schemas.microsoft.com/office/drawing/2014/main" id="{ED3DAFF2-0F4A-A2B4-32AB-1FB17E6DC2E3}"/>
              </a:ext>
            </a:extLst>
          </p:cNvPr>
          <p:cNvSpPr>
            <a:spLocks noChangeShapeType="1"/>
          </p:cNvSpPr>
          <p:nvPr/>
        </p:nvSpPr>
        <p:spPr bwMode="auto">
          <a:xfrm flipH="1" flipV="1">
            <a:off x="5715000" y="1857375"/>
            <a:ext cx="357188" cy="357188"/>
          </a:xfrm>
          <a:prstGeom prst="line">
            <a:avLst/>
          </a:prstGeom>
          <a:noFill/>
          <a:ln w="57150">
            <a:solidFill>
              <a:schemeClr val="bg2"/>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12" name="TextBox 11">
            <a:extLst>
              <a:ext uri="{FF2B5EF4-FFF2-40B4-BE49-F238E27FC236}">
                <a16:creationId xmlns:a16="http://schemas.microsoft.com/office/drawing/2014/main" id="{B1C6F65B-B1EB-6CDC-02B1-379DA9672802}"/>
              </a:ext>
            </a:extLst>
          </p:cNvPr>
          <p:cNvSpPr txBox="1"/>
          <p:nvPr/>
        </p:nvSpPr>
        <p:spPr>
          <a:xfrm>
            <a:off x="5929313" y="2214563"/>
            <a:ext cx="1143000" cy="738187"/>
          </a:xfrm>
          <a:prstGeom prst="rect">
            <a:avLst/>
          </a:prstGeom>
          <a:noFill/>
        </p:spPr>
        <p:txBody>
          <a:bodyPr>
            <a:spAutoFit/>
          </a:bodyPr>
          <a:lstStyle/>
          <a:p>
            <a:pPr eaLnBrk="1" hangingPunct="1">
              <a:defRPr/>
            </a:pPr>
            <a:r>
              <a:rPr lang="en-US" sz="1400" dirty="0">
                <a:solidFill>
                  <a:schemeClr val="bg2"/>
                </a:solidFill>
                <a:latin typeface="Arial Black" panose="020B0A04020102020204" pitchFamily="34" charset="0"/>
                <a:cs typeface="Arial" charset="0"/>
              </a:rPr>
              <a:t>Anterior column of fornix</a:t>
            </a:r>
          </a:p>
        </p:txBody>
      </p:sp>
      <p:sp>
        <p:nvSpPr>
          <p:cNvPr id="13" name="TextBox 12">
            <a:extLst>
              <a:ext uri="{FF2B5EF4-FFF2-40B4-BE49-F238E27FC236}">
                <a16:creationId xmlns:a16="http://schemas.microsoft.com/office/drawing/2014/main" id="{46DE652B-4BA2-460D-4113-57DD613ACA07}"/>
              </a:ext>
            </a:extLst>
          </p:cNvPr>
          <p:cNvSpPr txBox="1"/>
          <p:nvPr/>
        </p:nvSpPr>
        <p:spPr>
          <a:xfrm>
            <a:off x="5572125" y="1000125"/>
            <a:ext cx="785813" cy="307975"/>
          </a:xfrm>
          <a:prstGeom prst="rect">
            <a:avLst/>
          </a:prstGeom>
          <a:noFill/>
        </p:spPr>
        <p:txBody>
          <a:bodyPr>
            <a:spAutoFit/>
          </a:bodyPr>
          <a:lstStyle/>
          <a:p>
            <a:pPr eaLnBrk="1" hangingPunct="1">
              <a:defRPr/>
            </a:pPr>
            <a:r>
              <a:rPr lang="en-US" sz="1400" dirty="0">
                <a:solidFill>
                  <a:schemeClr val="bg2"/>
                </a:solidFill>
                <a:latin typeface="Arial Black" panose="020B0A04020102020204" pitchFamily="34" charset="0"/>
                <a:cs typeface="Arial" charset="0"/>
              </a:rPr>
              <a:t>fornix</a:t>
            </a:r>
          </a:p>
        </p:txBody>
      </p:sp>
      <p:sp>
        <p:nvSpPr>
          <p:cNvPr id="30728" name="Line 17">
            <a:extLst>
              <a:ext uri="{FF2B5EF4-FFF2-40B4-BE49-F238E27FC236}">
                <a16:creationId xmlns:a16="http://schemas.microsoft.com/office/drawing/2014/main" id="{1BD540B9-077A-565C-E168-A5E9C3EF2C4D}"/>
              </a:ext>
            </a:extLst>
          </p:cNvPr>
          <p:cNvSpPr>
            <a:spLocks noChangeShapeType="1"/>
          </p:cNvSpPr>
          <p:nvPr/>
        </p:nvSpPr>
        <p:spPr bwMode="auto">
          <a:xfrm flipH="1">
            <a:off x="5857875" y="1643063"/>
            <a:ext cx="571500" cy="142875"/>
          </a:xfrm>
          <a:prstGeom prst="line">
            <a:avLst/>
          </a:prstGeom>
          <a:noFill/>
          <a:ln w="57150">
            <a:solidFill>
              <a:schemeClr val="bg2"/>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15" name="TextBox 14">
            <a:extLst>
              <a:ext uri="{FF2B5EF4-FFF2-40B4-BE49-F238E27FC236}">
                <a16:creationId xmlns:a16="http://schemas.microsoft.com/office/drawing/2014/main" id="{5D74FAB3-B824-42F4-AF0E-CE8C1E29B787}"/>
              </a:ext>
            </a:extLst>
          </p:cNvPr>
          <p:cNvSpPr txBox="1"/>
          <p:nvPr/>
        </p:nvSpPr>
        <p:spPr>
          <a:xfrm>
            <a:off x="6357938" y="1428750"/>
            <a:ext cx="571500" cy="307975"/>
          </a:xfrm>
          <a:prstGeom prst="rect">
            <a:avLst/>
          </a:prstGeom>
          <a:noFill/>
        </p:spPr>
        <p:txBody>
          <a:bodyPr>
            <a:spAutoFit/>
          </a:bodyPr>
          <a:lstStyle/>
          <a:p>
            <a:pPr eaLnBrk="1" hangingPunct="1">
              <a:defRPr/>
            </a:pPr>
            <a:r>
              <a:rPr lang="en-US" sz="1400" dirty="0">
                <a:solidFill>
                  <a:schemeClr val="bg2"/>
                </a:solidFill>
                <a:latin typeface="Arial Black" panose="020B0A04020102020204" pitchFamily="34" charset="0"/>
                <a:cs typeface="Arial" charset="0"/>
              </a:rPr>
              <a:t>IVF</a:t>
            </a:r>
          </a:p>
        </p:txBody>
      </p:sp>
      <p:pic>
        <p:nvPicPr>
          <p:cNvPr id="30730" name="Picture 8" descr="C:\Documents and Settings\Free User\My Documents\My Pictures\wm2.png">
            <a:extLst>
              <a:ext uri="{FF2B5EF4-FFF2-40B4-BE49-F238E27FC236}">
                <a16:creationId xmlns:a16="http://schemas.microsoft.com/office/drawing/2014/main" id="{DE4EFA7F-0E35-BE1B-D053-6389793C918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828" t="4395"/>
          <a:stretch>
            <a:fillRect/>
          </a:stretch>
        </p:blipFill>
        <p:spPr bwMode="auto">
          <a:xfrm>
            <a:off x="4357688" y="3571875"/>
            <a:ext cx="3865562" cy="298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6" name="Straight Arrow Connector 15">
            <a:extLst>
              <a:ext uri="{FF2B5EF4-FFF2-40B4-BE49-F238E27FC236}">
                <a16:creationId xmlns:a16="http://schemas.microsoft.com/office/drawing/2014/main" id="{33899821-F438-9E14-2407-FD2C9E334D6E}"/>
              </a:ext>
            </a:extLst>
          </p:cNvPr>
          <p:cNvCxnSpPr/>
          <p:nvPr/>
        </p:nvCxnSpPr>
        <p:spPr>
          <a:xfrm rot="16200000" flipV="1">
            <a:off x="6250781" y="5607844"/>
            <a:ext cx="500063" cy="142875"/>
          </a:xfrm>
          <a:prstGeom prst="straightConnector1">
            <a:avLst/>
          </a:prstGeom>
          <a:ln w="57150">
            <a:solidFill>
              <a:srgbClr val="FF0066"/>
            </a:solidFill>
            <a:tailEnd type="arrow"/>
          </a:ln>
        </p:spPr>
        <p:style>
          <a:lnRef idx="1">
            <a:schemeClr val="accent1"/>
          </a:lnRef>
          <a:fillRef idx="0">
            <a:schemeClr val="accent1"/>
          </a:fillRef>
          <a:effectRef idx="0">
            <a:schemeClr val="accent1"/>
          </a:effectRef>
          <a:fontRef idx="minor">
            <a:schemeClr val="tx1"/>
          </a:fontRef>
        </p:style>
      </p:cxnSp>
      <p:sp>
        <p:nvSpPr>
          <p:cNvPr id="17" name="Oval 16">
            <a:extLst>
              <a:ext uri="{FF2B5EF4-FFF2-40B4-BE49-F238E27FC236}">
                <a16:creationId xmlns:a16="http://schemas.microsoft.com/office/drawing/2014/main" id="{6F57B8DD-E9CC-CEE0-4822-7D984A919DA7}"/>
              </a:ext>
            </a:extLst>
          </p:cNvPr>
          <p:cNvSpPr/>
          <p:nvPr/>
        </p:nvSpPr>
        <p:spPr>
          <a:xfrm>
            <a:off x="5572125" y="2071688"/>
            <a:ext cx="142875" cy="14287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solidFill>
                <a:schemeClr val="accent1">
                  <a:lumMod val="60000"/>
                  <a:lumOff val="40000"/>
                </a:schemeClr>
              </a:solidFill>
            </a:endParaRPr>
          </a:p>
        </p:txBody>
      </p:sp>
      <p:cxnSp>
        <p:nvCxnSpPr>
          <p:cNvPr id="3" name="Straight Arrow Connector 2">
            <a:extLst>
              <a:ext uri="{FF2B5EF4-FFF2-40B4-BE49-F238E27FC236}">
                <a16:creationId xmlns:a16="http://schemas.microsoft.com/office/drawing/2014/main" id="{69FADA3B-7F18-25B1-C401-53D11700A9AA}"/>
              </a:ext>
            </a:extLst>
          </p:cNvPr>
          <p:cNvCxnSpPr/>
          <p:nvPr/>
        </p:nvCxnSpPr>
        <p:spPr bwMode="auto">
          <a:xfrm>
            <a:off x="3059832" y="836712"/>
            <a:ext cx="2512293" cy="1234976"/>
          </a:xfrm>
          <a:prstGeom prst="straightConnector1">
            <a:avLst/>
          </a:prstGeom>
          <a:solidFill>
            <a:schemeClr val="accent1"/>
          </a:solidFill>
          <a:ln w="9525" cap="flat" cmpd="sng" algn="ctr">
            <a:solidFill>
              <a:schemeClr val="bg2"/>
            </a:solidFill>
            <a:prstDash val="solid"/>
            <a:round/>
            <a:headEnd type="none" w="med" len="med"/>
            <a:tailEnd type="triangle"/>
          </a:ln>
          <a:effectLst/>
        </p:spPr>
      </p:cxn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31746" name="Picture 12" descr="C:\Documents and Settings\Free User\My Documents\My Pictures\sss.jpg">
            <a:extLst>
              <a:ext uri="{FF2B5EF4-FFF2-40B4-BE49-F238E27FC236}">
                <a16:creationId xmlns:a16="http://schemas.microsoft.com/office/drawing/2014/main" id="{BF2B5D5B-3249-D6CE-0F4E-071A75865EBC}"/>
              </a:ext>
            </a:extLst>
          </p:cNvPr>
          <p:cNvPicPr>
            <a:picLocks noGrp="1" noChangeAspect="1" noChangeArrowheads="1"/>
          </p:cNvPicPr>
          <p:nvPr>
            <p:ph type="clipArt" sz="half" idx="2"/>
          </p:nvPr>
        </p:nvPicPr>
        <p:blipFill>
          <a:blip r:embed="rId2">
            <a:extLst>
              <a:ext uri="{28A0092B-C50C-407E-A947-70E740481C1C}">
                <a14:useLocalDpi xmlns:a14="http://schemas.microsoft.com/office/drawing/2010/main" val="0"/>
              </a:ext>
            </a:extLst>
          </a:blip>
          <a:srcRect l="8707" t="10213" r="7745" b="7228"/>
          <a:stretch>
            <a:fillRect/>
          </a:stretch>
        </p:blipFill>
        <p:spPr>
          <a:xfrm>
            <a:off x="4286250" y="1500188"/>
            <a:ext cx="4565650" cy="4356100"/>
          </a:xfrm>
          <a:noFill/>
        </p:spPr>
      </p:pic>
      <p:sp>
        <p:nvSpPr>
          <p:cNvPr id="2" name="Rectangle 2">
            <a:extLst>
              <a:ext uri="{FF2B5EF4-FFF2-40B4-BE49-F238E27FC236}">
                <a16:creationId xmlns:a16="http://schemas.microsoft.com/office/drawing/2014/main" id="{546B69C6-F96C-9A69-4552-7FA4DA2B891E}"/>
              </a:ext>
            </a:extLst>
          </p:cNvPr>
          <p:cNvSpPr>
            <a:spLocks noGrp="1" noChangeArrowheads="1"/>
          </p:cNvSpPr>
          <p:nvPr>
            <p:ph type="title"/>
          </p:nvPr>
        </p:nvSpPr>
        <p:spPr>
          <a:xfrm>
            <a:off x="685800" y="301625"/>
            <a:ext cx="7772400" cy="679450"/>
          </a:xfrm>
        </p:spPr>
        <p:txBody>
          <a:bodyPr/>
          <a:lstStyle/>
          <a:p>
            <a:pPr algn="ctr" eaLnBrk="1" hangingPunct="1">
              <a:defRPr/>
            </a:pPr>
            <a:r>
              <a:rPr lang="en-US" sz="3600" b="1" dirty="0" err="1">
                <a:solidFill>
                  <a:srgbClr val="C00000"/>
                </a:solidFill>
                <a:effectLst>
                  <a:outerShdw blurRad="38100" dist="38100" dir="2700000" algn="tl">
                    <a:srgbClr val="000000">
                      <a:alpha val="43137"/>
                    </a:srgbClr>
                  </a:outerShdw>
                </a:effectLst>
                <a:latin typeface="Arial Unicode MS" pitchFamily="34" charset="-128"/>
              </a:rPr>
              <a:t>Hippocampal</a:t>
            </a:r>
            <a:r>
              <a:rPr lang="en-US" sz="3600" b="1" dirty="0">
                <a:solidFill>
                  <a:srgbClr val="C00000"/>
                </a:solidFill>
                <a:effectLst>
                  <a:outerShdw blurRad="38100" dist="38100" dir="2700000" algn="tl">
                    <a:srgbClr val="000000">
                      <a:alpha val="43137"/>
                    </a:srgbClr>
                  </a:outerShdw>
                </a:effectLst>
                <a:latin typeface="Arial Unicode MS" pitchFamily="34" charset="-128"/>
              </a:rPr>
              <a:t> </a:t>
            </a:r>
            <a:r>
              <a:rPr lang="en-US" sz="3600" b="1" dirty="0" err="1">
                <a:solidFill>
                  <a:srgbClr val="C00000"/>
                </a:solidFill>
                <a:effectLst>
                  <a:outerShdw blurRad="38100" dist="38100" dir="2700000" algn="tl">
                    <a:srgbClr val="000000">
                      <a:alpha val="43137"/>
                    </a:srgbClr>
                  </a:outerShdw>
                </a:effectLst>
                <a:latin typeface="Arial Unicode MS" pitchFamily="34" charset="-128"/>
              </a:rPr>
              <a:t>Commissure</a:t>
            </a:r>
            <a:endParaRPr lang="en-US" sz="3600" b="1" dirty="0">
              <a:solidFill>
                <a:srgbClr val="C00000"/>
              </a:solidFill>
              <a:effectLst>
                <a:outerShdw blurRad="38100" dist="38100" dir="2700000" algn="tl">
                  <a:srgbClr val="000000">
                    <a:alpha val="43137"/>
                  </a:srgbClr>
                </a:outerShdw>
              </a:effectLst>
              <a:latin typeface="Arial Unicode MS" pitchFamily="34" charset="-128"/>
            </a:endParaRPr>
          </a:p>
        </p:txBody>
      </p:sp>
      <p:sp>
        <p:nvSpPr>
          <p:cNvPr id="32772" name="Rectangle 4">
            <a:extLst>
              <a:ext uri="{FF2B5EF4-FFF2-40B4-BE49-F238E27FC236}">
                <a16:creationId xmlns:a16="http://schemas.microsoft.com/office/drawing/2014/main" id="{523CBA77-B57E-4DA1-DA94-B041921C02EE}"/>
              </a:ext>
            </a:extLst>
          </p:cNvPr>
          <p:cNvSpPr>
            <a:spLocks noGrp="1" noChangeArrowheads="1"/>
          </p:cNvSpPr>
          <p:nvPr>
            <p:ph type="body" sz="half" idx="1"/>
          </p:nvPr>
        </p:nvSpPr>
        <p:spPr>
          <a:xfrm>
            <a:off x="71438" y="1609725"/>
            <a:ext cx="3857625" cy="4246563"/>
          </a:xfrm>
        </p:spPr>
        <p:txBody>
          <a:bodyPr/>
          <a:lstStyle/>
          <a:p>
            <a:pPr eaLnBrk="1" hangingPunct="1">
              <a:buClr>
                <a:srgbClr val="C00000"/>
              </a:buClr>
              <a:buFont typeface="Arial" panose="020B0604020202020204" pitchFamily="34" charset="0"/>
              <a:buChar char="•"/>
              <a:defRPr/>
            </a:pPr>
            <a:r>
              <a:rPr lang="en-US" altLang="en-US" sz="2800" dirty="0">
                <a:solidFill>
                  <a:schemeClr val="bg2"/>
                </a:solidFill>
                <a:effectLst/>
                <a:latin typeface="Times New Roman" panose="02020603050405020304" pitchFamily="18" charset="0"/>
                <a:cs typeface="Times New Roman" panose="02020603050405020304" pitchFamily="18" charset="0"/>
              </a:rPr>
              <a:t>Bundle of fibers runs transversely between the crura of the fornix</a:t>
            </a:r>
          </a:p>
          <a:p>
            <a:pPr eaLnBrk="1" hangingPunct="1">
              <a:buClr>
                <a:srgbClr val="C00000"/>
              </a:buClr>
              <a:buFont typeface="Arial" panose="020B0604020202020204" pitchFamily="34" charset="0"/>
              <a:buChar char="•"/>
              <a:defRPr/>
            </a:pPr>
            <a:r>
              <a:rPr lang="en-US" altLang="en-US" sz="2800" dirty="0">
                <a:solidFill>
                  <a:schemeClr val="bg2"/>
                </a:solidFill>
                <a:effectLst/>
                <a:latin typeface="Times New Roman" panose="02020603050405020304" pitchFamily="18" charset="0"/>
                <a:cs typeface="Times New Roman" panose="02020603050405020304" pitchFamily="18" charset="0"/>
              </a:rPr>
              <a:t>Connect the </a:t>
            </a:r>
            <a:r>
              <a:rPr lang="en-US" altLang="en-US" sz="2800" dirty="0">
                <a:solidFill>
                  <a:srgbClr val="FF0000"/>
                </a:solidFill>
                <a:effectLst/>
                <a:latin typeface="Times New Roman" panose="02020603050405020304" pitchFamily="18" charset="0"/>
                <a:cs typeface="Times New Roman" panose="02020603050405020304" pitchFamily="18" charset="0"/>
              </a:rPr>
              <a:t>two hippocampi</a:t>
            </a:r>
            <a:r>
              <a:rPr lang="en-US" altLang="en-US" sz="2800" dirty="0">
                <a:solidFill>
                  <a:schemeClr val="bg2"/>
                </a:solidFill>
                <a:effectLst/>
                <a:latin typeface="Times New Roman" panose="02020603050405020304" pitchFamily="18" charset="0"/>
                <a:cs typeface="Times New Roman" panose="02020603050405020304" pitchFamily="18" charset="0"/>
              </a:rPr>
              <a:t> with each other </a:t>
            </a:r>
          </a:p>
          <a:p>
            <a:pPr eaLnBrk="1" hangingPunct="1">
              <a:buClr>
                <a:srgbClr val="C00000"/>
              </a:buClr>
              <a:buFont typeface="Arial" panose="020B0604020202020204" pitchFamily="34" charset="0"/>
              <a:buChar char="•"/>
              <a:defRPr/>
            </a:pPr>
            <a:r>
              <a:rPr lang="en-US" altLang="en-US" sz="2800" dirty="0">
                <a:solidFill>
                  <a:schemeClr val="bg2"/>
                </a:solidFill>
                <a:effectLst/>
                <a:latin typeface="Times New Roman" panose="02020603050405020304" pitchFamily="18" charset="0"/>
                <a:cs typeface="Times New Roman" panose="02020603050405020304" pitchFamily="18" charset="0"/>
              </a:rPr>
              <a:t>(note that </a:t>
            </a:r>
            <a:r>
              <a:rPr lang="en-US" altLang="en-US" sz="2800" dirty="0" err="1">
                <a:solidFill>
                  <a:schemeClr val="bg2"/>
                </a:solidFill>
                <a:effectLst/>
                <a:latin typeface="Times New Roman" panose="02020603050405020304" pitchFamily="18" charset="0"/>
                <a:cs typeface="Times New Roman" panose="02020603050405020304" pitchFamily="18" charset="0"/>
              </a:rPr>
              <a:t>hippocampo</a:t>
            </a:r>
            <a:r>
              <a:rPr lang="en-US" altLang="en-US" sz="2800" dirty="0">
                <a:solidFill>
                  <a:schemeClr val="bg2"/>
                </a:solidFill>
                <a:effectLst/>
                <a:latin typeface="Times New Roman" panose="02020603050405020304" pitchFamily="18" charset="0"/>
                <a:cs typeface="Times New Roman" panose="02020603050405020304" pitchFamily="18" charset="0"/>
              </a:rPr>
              <a:t>-mamillary fibers do not cross)</a:t>
            </a:r>
          </a:p>
        </p:txBody>
      </p:sp>
      <p:sp>
        <p:nvSpPr>
          <p:cNvPr id="28" name="Freeform 27">
            <a:extLst>
              <a:ext uri="{FF2B5EF4-FFF2-40B4-BE49-F238E27FC236}">
                <a16:creationId xmlns:a16="http://schemas.microsoft.com/office/drawing/2014/main" id="{335D2B9A-6383-6A68-C966-D78E146CBE05}"/>
              </a:ext>
            </a:extLst>
          </p:cNvPr>
          <p:cNvSpPr/>
          <p:nvPr/>
        </p:nvSpPr>
        <p:spPr>
          <a:xfrm>
            <a:off x="4429125" y="2571750"/>
            <a:ext cx="2857500" cy="2601913"/>
          </a:xfrm>
          <a:custGeom>
            <a:avLst/>
            <a:gdLst>
              <a:gd name="connsiteX0" fmla="*/ 2017594 w 2699982"/>
              <a:gd name="connsiteY0" fmla="*/ 2458871 h 2458871"/>
              <a:gd name="connsiteX1" fmla="*/ 2345140 w 2699982"/>
              <a:gd name="connsiteY1" fmla="*/ 2322393 h 2458871"/>
              <a:gd name="connsiteX2" fmla="*/ 2508913 w 2699982"/>
              <a:gd name="connsiteY2" fmla="*/ 2185916 h 2458871"/>
              <a:gd name="connsiteX3" fmla="*/ 2645391 w 2699982"/>
              <a:gd name="connsiteY3" fmla="*/ 1953904 h 2458871"/>
              <a:gd name="connsiteX4" fmla="*/ 2699982 w 2699982"/>
              <a:gd name="connsiteY4" fmla="*/ 1680949 h 2458871"/>
              <a:gd name="connsiteX5" fmla="*/ 2645391 w 2699982"/>
              <a:gd name="connsiteY5" fmla="*/ 1435289 h 2458871"/>
              <a:gd name="connsiteX6" fmla="*/ 2427027 w 2699982"/>
              <a:gd name="connsiteY6" fmla="*/ 1094095 h 2458871"/>
              <a:gd name="connsiteX7" fmla="*/ 2249606 w 2699982"/>
              <a:gd name="connsiteY7" fmla="*/ 916674 h 2458871"/>
              <a:gd name="connsiteX8" fmla="*/ 2099480 w 2699982"/>
              <a:gd name="connsiteY8" fmla="*/ 752901 h 2458871"/>
              <a:gd name="connsiteX9" fmla="*/ 1758286 w 2699982"/>
              <a:gd name="connsiteY9" fmla="*/ 479946 h 2458871"/>
              <a:gd name="connsiteX10" fmla="*/ 1430740 w 2699982"/>
              <a:gd name="connsiteY10" fmla="*/ 247934 h 2458871"/>
              <a:gd name="connsiteX11" fmla="*/ 1157785 w 2699982"/>
              <a:gd name="connsiteY11" fmla="*/ 152399 h 2458871"/>
              <a:gd name="connsiteX12" fmla="*/ 953068 w 2699982"/>
              <a:gd name="connsiteY12" fmla="*/ 70513 h 2458871"/>
              <a:gd name="connsiteX13" fmla="*/ 584579 w 2699982"/>
              <a:gd name="connsiteY13" fmla="*/ 15922 h 2458871"/>
              <a:gd name="connsiteX14" fmla="*/ 188794 w 2699982"/>
              <a:gd name="connsiteY14" fmla="*/ 166047 h 2458871"/>
              <a:gd name="connsiteX15" fmla="*/ 52316 w 2699982"/>
              <a:gd name="connsiteY15" fmla="*/ 357116 h 2458871"/>
              <a:gd name="connsiteX16" fmla="*/ 25021 w 2699982"/>
              <a:gd name="connsiteY16" fmla="*/ 534537 h 2458871"/>
              <a:gd name="connsiteX17" fmla="*/ 11373 w 2699982"/>
              <a:gd name="connsiteY17" fmla="*/ 725605 h 2458871"/>
              <a:gd name="connsiteX18" fmla="*/ 93259 w 2699982"/>
              <a:gd name="connsiteY18" fmla="*/ 930322 h 2458871"/>
              <a:gd name="connsiteX19" fmla="*/ 216089 w 2699982"/>
              <a:gd name="connsiteY19" fmla="*/ 1121390 h 2458871"/>
              <a:gd name="connsiteX20" fmla="*/ 325271 w 2699982"/>
              <a:gd name="connsiteY20" fmla="*/ 1421641 h 2458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699982" h="2458871">
                <a:moveTo>
                  <a:pt x="2017594" y="2458871"/>
                </a:moveTo>
                <a:cubicBezTo>
                  <a:pt x="2140424" y="2413378"/>
                  <a:pt x="2263254" y="2367885"/>
                  <a:pt x="2345140" y="2322393"/>
                </a:cubicBezTo>
                <a:cubicBezTo>
                  <a:pt x="2427026" y="2276901"/>
                  <a:pt x="2458871" y="2247331"/>
                  <a:pt x="2508913" y="2185916"/>
                </a:cubicBezTo>
                <a:cubicBezTo>
                  <a:pt x="2558955" y="2124501"/>
                  <a:pt x="2613546" y="2038065"/>
                  <a:pt x="2645391" y="1953904"/>
                </a:cubicBezTo>
                <a:cubicBezTo>
                  <a:pt x="2677236" y="1869743"/>
                  <a:pt x="2699982" y="1767385"/>
                  <a:pt x="2699982" y="1680949"/>
                </a:cubicBezTo>
                <a:cubicBezTo>
                  <a:pt x="2699982" y="1594513"/>
                  <a:pt x="2690884" y="1533098"/>
                  <a:pt x="2645391" y="1435289"/>
                </a:cubicBezTo>
                <a:cubicBezTo>
                  <a:pt x="2599898" y="1337480"/>
                  <a:pt x="2492991" y="1180531"/>
                  <a:pt x="2427027" y="1094095"/>
                </a:cubicBezTo>
                <a:cubicBezTo>
                  <a:pt x="2361063" y="1007659"/>
                  <a:pt x="2304197" y="973540"/>
                  <a:pt x="2249606" y="916674"/>
                </a:cubicBezTo>
                <a:cubicBezTo>
                  <a:pt x="2195015" y="859808"/>
                  <a:pt x="2181367" y="825689"/>
                  <a:pt x="2099480" y="752901"/>
                </a:cubicBezTo>
                <a:cubicBezTo>
                  <a:pt x="2017593" y="680113"/>
                  <a:pt x="1869743" y="564107"/>
                  <a:pt x="1758286" y="479946"/>
                </a:cubicBezTo>
                <a:cubicBezTo>
                  <a:pt x="1646829" y="395785"/>
                  <a:pt x="1530823" y="302525"/>
                  <a:pt x="1430740" y="247934"/>
                </a:cubicBezTo>
                <a:cubicBezTo>
                  <a:pt x="1330657" y="193343"/>
                  <a:pt x="1237397" y="181969"/>
                  <a:pt x="1157785" y="152399"/>
                </a:cubicBezTo>
                <a:cubicBezTo>
                  <a:pt x="1078173" y="122829"/>
                  <a:pt x="1048602" y="93259"/>
                  <a:pt x="953068" y="70513"/>
                </a:cubicBezTo>
                <a:cubicBezTo>
                  <a:pt x="857534" y="47767"/>
                  <a:pt x="711958" y="0"/>
                  <a:pt x="584579" y="15922"/>
                </a:cubicBezTo>
                <a:cubicBezTo>
                  <a:pt x="457200" y="31844"/>
                  <a:pt x="277504" y="109181"/>
                  <a:pt x="188794" y="166047"/>
                </a:cubicBezTo>
                <a:cubicBezTo>
                  <a:pt x="100084" y="222913"/>
                  <a:pt x="79611" y="295701"/>
                  <a:pt x="52316" y="357116"/>
                </a:cubicBezTo>
                <a:cubicBezTo>
                  <a:pt x="25021" y="418531"/>
                  <a:pt x="31845" y="473122"/>
                  <a:pt x="25021" y="534537"/>
                </a:cubicBezTo>
                <a:cubicBezTo>
                  <a:pt x="18197" y="595952"/>
                  <a:pt x="0" y="659641"/>
                  <a:pt x="11373" y="725605"/>
                </a:cubicBezTo>
                <a:cubicBezTo>
                  <a:pt x="22746" y="791569"/>
                  <a:pt x="59140" y="864358"/>
                  <a:pt x="93259" y="930322"/>
                </a:cubicBezTo>
                <a:cubicBezTo>
                  <a:pt x="127378" y="996286"/>
                  <a:pt x="177420" y="1039504"/>
                  <a:pt x="216089" y="1121390"/>
                </a:cubicBezTo>
                <a:cubicBezTo>
                  <a:pt x="254758" y="1203276"/>
                  <a:pt x="290014" y="1312458"/>
                  <a:pt x="325271" y="1421641"/>
                </a:cubicBezTo>
              </a:path>
            </a:pathLst>
          </a:custGeom>
          <a:ln w="38100">
            <a:solidFill>
              <a:srgbClr val="FF0066"/>
            </a:solidFill>
          </a:ln>
        </p:spPr>
        <p:style>
          <a:lnRef idx="1">
            <a:schemeClr val="accent1"/>
          </a:lnRef>
          <a:fillRef idx="0">
            <a:schemeClr val="accent1"/>
          </a:fillRef>
          <a:effectRef idx="0">
            <a:schemeClr val="accent1"/>
          </a:effectRef>
          <a:fontRef idx="minor">
            <a:schemeClr val="tx1"/>
          </a:fontRef>
        </p:style>
        <p:txBody>
          <a:bodyPr anchor="ctr"/>
          <a:lstStyle/>
          <a:p>
            <a:pPr algn="ctr" eaLnBrk="1" hangingPunct="1">
              <a:defRPr/>
            </a:pPr>
            <a:endParaRPr lang="en-US"/>
          </a:p>
        </p:txBody>
      </p:sp>
      <p:cxnSp>
        <p:nvCxnSpPr>
          <p:cNvPr id="33" name="Straight Arrow Connector 32">
            <a:extLst>
              <a:ext uri="{FF2B5EF4-FFF2-40B4-BE49-F238E27FC236}">
                <a16:creationId xmlns:a16="http://schemas.microsoft.com/office/drawing/2014/main" id="{87142D59-C16B-FCF9-C915-5B36D98B001C}"/>
              </a:ext>
            </a:extLst>
          </p:cNvPr>
          <p:cNvCxnSpPr>
            <a:stCxn id="28" idx="20"/>
          </p:cNvCxnSpPr>
          <p:nvPr/>
        </p:nvCxnSpPr>
        <p:spPr>
          <a:xfrm>
            <a:off x="4773613" y="4076700"/>
            <a:ext cx="12700" cy="138113"/>
          </a:xfrm>
          <a:prstGeom prst="straightConnector1">
            <a:avLst/>
          </a:prstGeom>
          <a:ln w="28575">
            <a:solidFill>
              <a:srgbClr val="FF0066"/>
            </a:solidFill>
            <a:tailEnd type="arrow"/>
          </a:ln>
        </p:spPr>
        <p:style>
          <a:lnRef idx="1">
            <a:schemeClr val="accent1"/>
          </a:lnRef>
          <a:fillRef idx="0">
            <a:schemeClr val="accent1"/>
          </a:fillRef>
          <a:effectRef idx="0">
            <a:schemeClr val="accent1"/>
          </a:effectRef>
          <a:fontRef idx="minor">
            <a:schemeClr val="tx1"/>
          </a:fontRef>
        </p:style>
      </p:cxnSp>
      <p:sp>
        <p:nvSpPr>
          <p:cNvPr id="34" name="Freeform 33">
            <a:extLst>
              <a:ext uri="{FF2B5EF4-FFF2-40B4-BE49-F238E27FC236}">
                <a16:creationId xmlns:a16="http://schemas.microsoft.com/office/drawing/2014/main" id="{789FD715-1344-C4A6-C1F8-193F890726E7}"/>
              </a:ext>
            </a:extLst>
          </p:cNvPr>
          <p:cNvSpPr/>
          <p:nvPr/>
        </p:nvSpPr>
        <p:spPr>
          <a:xfrm>
            <a:off x="7215188" y="3500438"/>
            <a:ext cx="928687" cy="1143000"/>
          </a:xfrm>
          <a:custGeom>
            <a:avLst/>
            <a:gdLst>
              <a:gd name="connsiteX0" fmla="*/ 45492 w 832514"/>
              <a:gd name="connsiteY0" fmla="*/ 600502 h 1119117"/>
              <a:gd name="connsiteX1" fmla="*/ 4549 w 832514"/>
              <a:gd name="connsiteY1" fmla="*/ 423081 h 1119117"/>
              <a:gd name="connsiteX2" fmla="*/ 18197 w 832514"/>
              <a:gd name="connsiteY2" fmla="*/ 300251 h 1119117"/>
              <a:gd name="connsiteX3" fmla="*/ 45492 w 832514"/>
              <a:gd name="connsiteY3" fmla="*/ 232012 h 1119117"/>
              <a:gd name="connsiteX4" fmla="*/ 86436 w 832514"/>
              <a:gd name="connsiteY4" fmla="*/ 150126 h 1119117"/>
              <a:gd name="connsiteX5" fmla="*/ 154675 w 832514"/>
              <a:gd name="connsiteY5" fmla="*/ 95535 h 1119117"/>
              <a:gd name="connsiteX6" fmla="*/ 181970 w 832514"/>
              <a:gd name="connsiteY6" fmla="*/ 68239 h 1119117"/>
              <a:gd name="connsiteX7" fmla="*/ 209266 w 832514"/>
              <a:gd name="connsiteY7" fmla="*/ 40944 h 1119117"/>
              <a:gd name="connsiteX8" fmla="*/ 250209 w 832514"/>
              <a:gd name="connsiteY8" fmla="*/ 27296 h 1119117"/>
              <a:gd name="connsiteX9" fmla="*/ 318448 w 832514"/>
              <a:gd name="connsiteY9" fmla="*/ 27296 h 1119117"/>
              <a:gd name="connsiteX10" fmla="*/ 373039 w 832514"/>
              <a:gd name="connsiteY10" fmla="*/ 27296 h 1119117"/>
              <a:gd name="connsiteX11" fmla="*/ 441278 w 832514"/>
              <a:gd name="connsiteY11" fmla="*/ 13648 h 1119117"/>
              <a:gd name="connsiteX12" fmla="*/ 495869 w 832514"/>
              <a:gd name="connsiteY12" fmla="*/ 27296 h 1119117"/>
              <a:gd name="connsiteX13" fmla="*/ 591403 w 832514"/>
              <a:gd name="connsiteY13" fmla="*/ 13648 h 1119117"/>
              <a:gd name="connsiteX14" fmla="*/ 714233 w 832514"/>
              <a:gd name="connsiteY14" fmla="*/ 109182 h 1119117"/>
              <a:gd name="connsiteX15" fmla="*/ 782472 w 832514"/>
              <a:gd name="connsiteY15" fmla="*/ 232012 h 1119117"/>
              <a:gd name="connsiteX16" fmla="*/ 809767 w 832514"/>
              <a:gd name="connsiteY16" fmla="*/ 327547 h 1119117"/>
              <a:gd name="connsiteX17" fmla="*/ 823415 w 832514"/>
              <a:gd name="connsiteY17" fmla="*/ 450377 h 1119117"/>
              <a:gd name="connsiteX18" fmla="*/ 823415 w 832514"/>
              <a:gd name="connsiteY18" fmla="*/ 545911 h 1119117"/>
              <a:gd name="connsiteX19" fmla="*/ 768824 w 832514"/>
              <a:gd name="connsiteY19" fmla="*/ 750627 h 1119117"/>
              <a:gd name="connsiteX20" fmla="*/ 727881 w 832514"/>
              <a:gd name="connsiteY20" fmla="*/ 832514 h 1119117"/>
              <a:gd name="connsiteX21" fmla="*/ 591403 w 832514"/>
              <a:gd name="connsiteY21" fmla="*/ 982639 h 1119117"/>
              <a:gd name="connsiteX22" fmla="*/ 482221 w 832514"/>
              <a:gd name="connsiteY22" fmla="*/ 1050878 h 1119117"/>
              <a:gd name="connsiteX23" fmla="*/ 373039 w 832514"/>
              <a:gd name="connsiteY23" fmla="*/ 1091821 h 1119117"/>
              <a:gd name="connsiteX24" fmla="*/ 318448 w 832514"/>
              <a:gd name="connsiteY24" fmla="*/ 1119117 h 1119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32514" h="1119117">
                <a:moveTo>
                  <a:pt x="45492" y="600502"/>
                </a:moveTo>
                <a:cubicBezTo>
                  <a:pt x="27295" y="536812"/>
                  <a:pt x="9098" y="473123"/>
                  <a:pt x="4549" y="423081"/>
                </a:cubicBezTo>
                <a:cubicBezTo>
                  <a:pt x="0" y="373039"/>
                  <a:pt x="11373" y="332096"/>
                  <a:pt x="18197" y="300251"/>
                </a:cubicBezTo>
                <a:cubicBezTo>
                  <a:pt x="25021" y="268406"/>
                  <a:pt x="34119" y="257033"/>
                  <a:pt x="45492" y="232012"/>
                </a:cubicBezTo>
                <a:cubicBezTo>
                  <a:pt x="56865" y="206991"/>
                  <a:pt x="68239" y="172872"/>
                  <a:pt x="86436" y="150126"/>
                </a:cubicBezTo>
                <a:cubicBezTo>
                  <a:pt x="104633" y="127380"/>
                  <a:pt x="138753" y="109183"/>
                  <a:pt x="154675" y="95535"/>
                </a:cubicBezTo>
                <a:cubicBezTo>
                  <a:pt x="170597" y="81887"/>
                  <a:pt x="181970" y="68239"/>
                  <a:pt x="181970" y="68239"/>
                </a:cubicBezTo>
                <a:cubicBezTo>
                  <a:pt x="191068" y="59141"/>
                  <a:pt x="197893" y="47768"/>
                  <a:pt x="209266" y="40944"/>
                </a:cubicBezTo>
                <a:cubicBezTo>
                  <a:pt x="220639" y="34120"/>
                  <a:pt x="232012" y="29571"/>
                  <a:pt x="250209" y="27296"/>
                </a:cubicBezTo>
                <a:cubicBezTo>
                  <a:pt x="268406" y="25021"/>
                  <a:pt x="318448" y="27296"/>
                  <a:pt x="318448" y="27296"/>
                </a:cubicBezTo>
                <a:cubicBezTo>
                  <a:pt x="338920" y="27296"/>
                  <a:pt x="352567" y="29571"/>
                  <a:pt x="373039" y="27296"/>
                </a:cubicBezTo>
                <a:cubicBezTo>
                  <a:pt x="393511" y="25021"/>
                  <a:pt x="420806" y="13648"/>
                  <a:pt x="441278" y="13648"/>
                </a:cubicBezTo>
                <a:cubicBezTo>
                  <a:pt x="461750" y="13648"/>
                  <a:pt x="470848" y="27296"/>
                  <a:pt x="495869" y="27296"/>
                </a:cubicBezTo>
                <a:cubicBezTo>
                  <a:pt x="520890" y="27296"/>
                  <a:pt x="555009" y="0"/>
                  <a:pt x="591403" y="13648"/>
                </a:cubicBezTo>
                <a:cubicBezTo>
                  <a:pt x="627797" y="27296"/>
                  <a:pt x="682388" y="72788"/>
                  <a:pt x="714233" y="109182"/>
                </a:cubicBezTo>
                <a:cubicBezTo>
                  <a:pt x="746078" y="145576"/>
                  <a:pt x="766550" y="195618"/>
                  <a:pt x="782472" y="232012"/>
                </a:cubicBezTo>
                <a:cubicBezTo>
                  <a:pt x="798394" y="268406"/>
                  <a:pt x="802943" y="291153"/>
                  <a:pt x="809767" y="327547"/>
                </a:cubicBezTo>
                <a:cubicBezTo>
                  <a:pt x="816591" y="363941"/>
                  <a:pt x="821140" y="413983"/>
                  <a:pt x="823415" y="450377"/>
                </a:cubicBezTo>
                <a:cubicBezTo>
                  <a:pt x="825690" y="486771"/>
                  <a:pt x="832514" y="495869"/>
                  <a:pt x="823415" y="545911"/>
                </a:cubicBezTo>
                <a:cubicBezTo>
                  <a:pt x="814317" y="595953"/>
                  <a:pt x="784746" y="702860"/>
                  <a:pt x="768824" y="750627"/>
                </a:cubicBezTo>
                <a:cubicBezTo>
                  <a:pt x="752902" y="798394"/>
                  <a:pt x="757451" y="793845"/>
                  <a:pt x="727881" y="832514"/>
                </a:cubicBezTo>
                <a:cubicBezTo>
                  <a:pt x="698311" y="871183"/>
                  <a:pt x="632346" y="946245"/>
                  <a:pt x="591403" y="982639"/>
                </a:cubicBezTo>
                <a:cubicBezTo>
                  <a:pt x="550460" y="1019033"/>
                  <a:pt x="518615" y="1032681"/>
                  <a:pt x="482221" y="1050878"/>
                </a:cubicBezTo>
                <a:cubicBezTo>
                  <a:pt x="445827" y="1069075"/>
                  <a:pt x="400334" y="1080448"/>
                  <a:pt x="373039" y="1091821"/>
                </a:cubicBezTo>
                <a:cubicBezTo>
                  <a:pt x="345744" y="1103194"/>
                  <a:pt x="325272" y="1116842"/>
                  <a:pt x="318448" y="1119117"/>
                </a:cubicBezTo>
              </a:path>
            </a:pathLst>
          </a:custGeom>
          <a:ln w="28575">
            <a:solidFill>
              <a:srgbClr val="FF0066"/>
            </a:solidFill>
          </a:ln>
        </p:spPr>
        <p:style>
          <a:lnRef idx="1">
            <a:schemeClr val="accent1"/>
          </a:lnRef>
          <a:fillRef idx="0">
            <a:schemeClr val="accent1"/>
          </a:fillRef>
          <a:effectRef idx="0">
            <a:schemeClr val="accent1"/>
          </a:effectRef>
          <a:fontRef idx="minor">
            <a:schemeClr val="tx1"/>
          </a:fontRef>
        </p:style>
        <p:txBody>
          <a:bodyPr anchor="ctr"/>
          <a:lstStyle/>
          <a:p>
            <a:pPr algn="ctr" eaLnBrk="1" hangingPunct="1">
              <a:defRPr/>
            </a:pPr>
            <a:endParaRPr lang="en-US"/>
          </a:p>
        </p:txBody>
      </p:sp>
      <p:cxnSp>
        <p:nvCxnSpPr>
          <p:cNvPr id="40" name="Straight Arrow Connector 39">
            <a:extLst>
              <a:ext uri="{FF2B5EF4-FFF2-40B4-BE49-F238E27FC236}">
                <a16:creationId xmlns:a16="http://schemas.microsoft.com/office/drawing/2014/main" id="{8C74CF0E-202A-A2CE-BD52-7B8FFE854FB7}"/>
              </a:ext>
            </a:extLst>
          </p:cNvPr>
          <p:cNvCxnSpPr>
            <a:stCxn id="34" idx="23"/>
          </p:cNvCxnSpPr>
          <p:nvPr/>
        </p:nvCxnSpPr>
        <p:spPr>
          <a:xfrm flipH="1">
            <a:off x="7500938" y="4614863"/>
            <a:ext cx="130175" cy="28575"/>
          </a:xfrm>
          <a:prstGeom prst="straightConnector1">
            <a:avLst/>
          </a:prstGeom>
          <a:ln w="28575">
            <a:solidFill>
              <a:srgbClr val="FF0066"/>
            </a:solidFill>
            <a:prstDash val="sysDash"/>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dissolve">
                                      <p:cBhvr>
                                        <p:cTn id="7" dur="500"/>
                                        <p:tgtEl>
                                          <p:spTgt spid="2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nodeType="click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dissolve">
                                      <p:cBhvr>
                                        <p:cTn id="12" dur="500"/>
                                        <p:tgtEl>
                                          <p:spTgt spid="3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nodeType="click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dissolve">
                                      <p:cBhvr>
                                        <p:cTn id="17" dur="500"/>
                                        <p:tgtEl>
                                          <p:spTgt spid="34"/>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4" fill="hold" nodeType="click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wipe(down)">
                                      <p:cBhvr>
                                        <p:cTn id="22"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34" grpId="0" animBg="1"/>
    </p:bldLst>
  </p:timing>
</p:sld>
</file>

<file path=ppt/slides/slide97.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32770" name="Content Placeholder 9" descr="C:\Documents and Settings\Free User\My Documents\My Pictures\Neuro.pic\Picture1dd.jpg">
            <a:extLst>
              <a:ext uri="{FF2B5EF4-FFF2-40B4-BE49-F238E27FC236}">
                <a16:creationId xmlns:a16="http://schemas.microsoft.com/office/drawing/2014/main" id="{5DF29917-B826-6211-A451-9C25C298A4A3}"/>
              </a:ext>
            </a:extLst>
          </p:cNvPr>
          <p:cNvPicPr>
            <a:picLocks noGrp="1" noChangeAspect="1" noChangeArrowheads="1"/>
          </p:cNvPicPr>
          <p:nvPr>
            <p:ph type="clipArt" sz="half" idx="2"/>
          </p:nvPr>
        </p:nvPicPr>
        <p:blipFill>
          <a:blip r:embed="rId2">
            <a:extLst>
              <a:ext uri="{28A0092B-C50C-407E-A947-70E740481C1C}">
                <a14:useLocalDpi xmlns:a14="http://schemas.microsoft.com/office/drawing/2010/main" val="0"/>
              </a:ext>
            </a:extLst>
          </a:blip>
          <a:srcRect l="1346" t="1434" r="1772"/>
          <a:stretch>
            <a:fillRect/>
          </a:stretch>
        </p:blipFill>
        <p:spPr>
          <a:xfrm>
            <a:off x="4286250" y="1714500"/>
            <a:ext cx="4340225" cy="4143375"/>
          </a:xfrm>
          <a:noFill/>
          <a:ln w="28575">
            <a:solidFill>
              <a:schemeClr val="tx1"/>
            </a:solidFill>
            <a:miter lim="800000"/>
            <a:headEnd/>
            <a:tailEnd/>
          </a:ln>
        </p:spPr>
      </p:pic>
      <p:sp>
        <p:nvSpPr>
          <p:cNvPr id="33795" name="Rectangle 2">
            <a:extLst>
              <a:ext uri="{FF2B5EF4-FFF2-40B4-BE49-F238E27FC236}">
                <a16:creationId xmlns:a16="http://schemas.microsoft.com/office/drawing/2014/main" id="{0E5F2040-944B-CBDB-A655-C62D84D29193}"/>
              </a:ext>
            </a:extLst>
          </p:cNvPr>
          <p:cNvSpPr>
            <a:spLocks noGrp="1" noChangeArrowheads="1"/>
          </p:cNvSpPr>
          <p:nvPr>
            <p:ph type="title"/>
          </p:nvPr>
        </p:nvSpPr>
        <p:spPr>
          <a:xfrm>
            <a:off x="642938" y="214313"/>
            <a:ext cx="7772400" cy="555625"/>
          </a:xfrm>
        </p:spPr>
        <p:txBody>
          <a:bodyPr/>
          <a:lstStyle/>
          <a:p>
            <a:pPr algn="ctr" eaLnBrk="1" hangingPunct="1">
              <a:defRPr/>
            </a:pPr>
            <a:br>
              <a:rPr lang="en-US" altLang="en-US" sz="4000" dirty="0"/>
            </a:br>
            <a:r>
              <a:rPr lang="en-US" altLang="en-US" sz="3600" b="1" dirty="0">
                <a:solidFill>
                  <a:schemeClr val="bg2"/>
                </a:solidFill>
                <a:latin typeface="Arial Unicode MS" pitchFamily="34" charset="-128"/>
              </a:rPr>
              <a:t>Posterior Commissure</a:t>
            </a:r>
            <a:br>
              <a:rPr lang="en-US" altLang="en-US" sz="4000" dirty="0"/>
            </a:br>
            <a:endParaRPr lang="en-US" altLang="en-US" sz="4000" dirty="0"/>
          </a:p>
        </p:txBody>
      </p:sp>
      <p:sp>
        <p:nvSpPr>
          <p:cNvPr id="33796" name="Rectangle 3">
            <a:extLst>
              <a:ext uri="{FF2B5EF4-FFF2-40B4-BE49-F238E27FC236}">
                <a16:creationId xmlns:a16="http://schemas.microsoft.com/office/drawing/2014/main" id="{03EBB812-1310-6355-BF65-1A550A5EFAE5}"/>
              </a:ext>
            </a:extLst>
          </p:cNvPr>
          <p:cNvSpPr>
            <a:spLocks noGrp="1" noChangeArrowheads="1"/>
          </p:cNvSpPr>
          <p:nvPr>
            <p:ph type="body" sz="half" idx="1"/>
          </p:nvPr>
        </p:nvSpPr>
        <p:spPr>
          <a:xfrm>
            <a:off x="46038" y="1119188"/>
            <a:ext cx="4071937" cy="5405437"/>
          </a:xfrm>
        </p:spPr>
        <p:txBody>
          <a:bodyPr/>
          <a:lstStyle/>
          <a:p>
            <a:pPr eaLnBrk="1" hangingPunct="1">
              <a:buClr>
                <a:srgbClr val="C00000"/>
              </a:buClr>
              <a:buFont typeface="Arial" panose="020B0604020202020204" pitchFamily="34" charset="0"/>
              <a:buChar char="•"/>
              <a:defRPr/>
            </a:pPr>
            <a:r>
              <a:rPr lang="en-US" altLang="en-US" sz="2800" dirty="0">
                <a:solidFill>
                  <a:schemeClr val="bg2"/>
                </a:solidFill>
                <a:effectLst/>
                <a:latin typeface="Times New Roman" panose="02020603050405020304" pitchFamily="18" charset="0"/>
                <a:cs typeface="Times New Roman" panose="02020603050405020304" pitchFamily="18" charset="0"/>
              </a:rPr>
              <a:t>Rounded band of white fibers</a:t>
            </a:r>
          </a:p>
          <a:p>
            <a:pPr eaLnBrk="1" hangingPunct="1">
              <a:buClr>
                <a:srgbClr val="C00000"/>
              </a:buClr>
              <a:buFont typeface="Arial" panose="020B0604020202020204" pitchFamily="34" charset="0"/>
              <a:buChar char="•"/>
              <a:defRPr/>
            </a:pPr>
            <a:r>
              <a:rPr lang="en-US" altLang="en-US" sz="2800" dirty="0">
                <a:solidFill>
                  <a:schemeClr val="bg2"/>
                </a:solidFill>
                <a:effectLst/>
                <a:latin typeface="Times New Roman" panose="02020603050405020304" pitchFamily="18" charset="0"/>
                <a:cs typeface="Times New Roman" panose="02020603050405020304" pitchFamily="18" charset="0"/>
              </a:rPr>
              <a:t>Crossing the midline on the dorsal aspect of the upper end of the cerebral aqueduct </a:t>
            </a:r>
            <a:r>
              <a:rPr lang="en-US" altLang="en-US" sz="2400" dirty="0">
                <a:solidFill>
                  <a:schemeClr val="bg2"/>
                </a:solidFill>
                <a:effectLst/>
                <a:latin typeface="Times New Roman" panose="02020603050405020304" pitchFamily="18" charset="0"/>
                <a:cs typeface="Times New Roman" panose="02020603050405020304" pitchFamily="18" charset="0"/>
              </a:rPr>
              <a:t>(located between superior colliculus &amp; pineal body)</a:t>
            </a:r>
            <a:endParaRPr lang="en-US" altLang="en-US" sz="2800" dirty="0">
              <a:solidFill>
                <a:schemeClr val="bg2"/>
              </a:solidFill>
              <a:effectLst/>
              <a:latin typeface="Times New Roman" panose="02020603050405020304" pitchFamily="18" charset="0"/>
              <a:cs typeface="Times New Roman" panose="02020603050405020304" pitchFamily="18" charset="0"/>
            </a:endParaRPr>
          </a:p>
          <a:p>
            <a:pPr eaLnBrk="1" hangingPunct="1">
              <a:buClr>
                <a:srgbClr val="C00000"/>
              </a:buClr>
              <a:buFont typeface="Arial" panose="020B0604020202020204" pitchFamily="34" charset="0"/>
              <a:buChar char="•"/>
              <a:defRPr/>
            </a:pPr>
            <a:r>
              <a:rPr lang="en-US" altLang="en-US" sz="2800" dirty="0">
                <a:solidFill>
                  <a:schemeClr val="bg2"/>
                </a:solidFill>
                <a:effectLst/>
                <a:latin typeface="Times New Roman" panose="02020603050405020304" pitchFamily="18" charset="0"/>
                <a:cs typeface="Times New Roman" panose="02020603050405020304" pitchFamily="18" charset="0"/>
              </a:rPr>
              <a:t>Connects the </a:t>
            </a:r>
            <a:r>
              <a:rPr lang="en-US" altLang="en-US" sz="2800" dirty="0">
                <a:solidFill>
                  <a:srgbClr val="FF0000"/>
                </a:solidFill>
                <a:effectLst/>
                <a:latin typeface="Times New Roman" panose="02020603050405020304" pitchFamily="18" charset="0"/>
                <a:cs typeface="Times New Roman" panose="02020603050405020304" pitchFamily="18" charset="0"/>
              </a:rPr>
              <a:t>left and right midbrain</a:t>
            </a:r>
            <a:r>
              <a:rPr lang="en-US" altLang="en-US" sz="2800" dirty="0">
                <a:solidFill>
                  <a:schemeClr val="bg2"/>
                </a:solidFill>
                <a:effectLst/>
                <a:latin typeface="Times New Roman" panose="02020603050405020304" pitchFamily="18" charset="0"/>
                <a:cs typeface="Times New Roman" panose="02020603050405020304" pitchFamily="18" charset="0"/>
              </a:rPr>
              <a:t>. Plays important role in the bilateral pupillary reflex</a:t>
            </a:r>
          </a:p>
        </p:txBody>
      </p:sp>
      <p:sp>
        <p:nvSpPr>
          <p:cNvPr id="32773" name="Oval 5">
            <a:extLst>
              <a:ext uri="{FF2B5EF4-FFF2-40B4-BE49-F238E27FC236}">
                <a16:creationId xmlns:a16="http://schemas.microsoft.com/office/drawing/2014/main" id="{C100B0DA-A342-092D-DD44-F5008A2C4312}"/>
              </a:ext>
            </a:extLst>
          </p:cNvPr>
          <p:cNvSpPr>
            <a:spLocks noChangeArrowheads="1"/>
          </p:cNvSpPr>
          <p:nvPr/>
        </p:nvSpPr>
        <p:spPr bwMode="auto">
          <a:xfrm>
            <a:off x="7358063" y="4071938"/>
            <a:ext cx="142875" cy="142875"/>
          </a:xfrm>
          <a:prstGeom prst="ellipse">
            <a:avLst/>
          </a:prstGeom>
          <a:solidFill>
            <a:srgbClr val="FF0000"/>
          </a:solidFill>
          <a:ln w="38100">
            <a:solidFill>
              <a:srgbClr val="FF0000"/>
            </a:solidFill>
            <a:round/>
            <a:headEnd/>
            <a:tailEnd/>
          </a:ln>
        </p:spPr>
        <p:txBody>
          <a:bodyPr wrap="none" anchor="ctr"/>
          <a:lstStyle>
            <a:lvl1pPr>
              <a:spcBef>
                <a:spcPct val="20000"/>
              </a:spcBef>
              <a:buClr>
                <a:schemeClr val="hlink"/>
              </a:buClr>
              <a:buChar char="•"/>
              <a:defRPr sz="3200">
                <a:solidFill>
                  <a:schemeClr val="tx1"/>
                </a:solidFill>
                <a:latin typeface="Arial Black" panose="020B0A04020102020204" pitchFamily="34" charset="0"/>
                <a:cs typeface="Arial" panose="020B0604020202020204" pitchFamily="34" charset="0"/>
              </a:defRPr>
            </a:lvl1pPr>
            <a:lvl2pPr marL="742950" indent="-285750">
              <a:spcBef>
                <a:spcPct val="20000"/>
              </a:spcBef>
              <a:buClr>
                <a:schemeClr val="folHlink"/>
              </a:buClr>
              <a:buChar char="•"/>
              <a:defRPr sz="2800">
                <a:solidFill>
                  <a:schemeClr val="tx1"/>
                </a:solidFill>
                <a:latin typeface="Arial Black" panose="020B0A04020102020204" pitchFamily="34" charset="0"/>
                <a:cs typeface="Arial" panose="020B0604020202020204" pitchFamily="34" charset="0"/>
              </a:defRPr>
            </a:lvl2pPr>
            <a:lvl3pPr marL="1143000" indent="-228600">
              <a:spcBef>
                <a:spcPct val="20000"/>
              </a:spcBef>
              <a:buChar char="•"/>
              <a:defRPr sz="2400">
                <a:solidFill>
                  <a:schemeClr val="tx1"/>
                </a:solidFill>
                <a:latin typeface="Arial Black" panose="020B0A04020102020204" pitchFamily="34" charset="0"/>
                <a:cs typeface="Arial" panose="020B0604020202020204" pitchFamily="34" charset="0"/>
              </a:defRPr>
            </a:lvl3pPr>
            <a:lvl4pPr marL="1600200" indent="-228600">
              <a:spcBef>
                <a:spcPct val="20000"/>
              </a:spcBef>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4pPr>
            <a:lvl5pPr marL="2057400" indent="-228600">
              <a:spcBef>
                <a:spcPct val="20000"/>
              </a:spcBef>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5pPr>
            <a:lvl6pPr marL="2514600" indent="-228600" eaLnBrk="0" fontAlgn="base" hangingPunct="0">
              <a:spcBef>
                <a:spcPct val="20000"/>
              </a:spcBef>
              <a:spcAft>
                <a:spcPct val="0"/>
              </a:spcAft>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6pPr>
            <a:lvl7pPr marL="2971800" indent="-228600" eaLnBrk="0" fontAlgn="base" hangingPunct="0">
              <a:spcBef>
                <a:spcPct val="20000"/>
              </a:spcBef>
              <a:spcAft>
                <a:spcPct val="0"/>
              </a:spcAft>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7pPr>
            <a:lvl8pPr marL="3429000" indent="-228600" eaLnBrk="0" fontAlgn="base" hangingPunct="0">
              <a:spcBef>
                <a:spcPct val="20000"/>
              </a:spcBef>
              <a:spcAft>
                <a:spcPct val="0"/>
              </a:spcAft>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8pPr>
            <a:lvl9pPr marL="3886200" indent="-228600" eaLnBrk="0" fontAlgn="base" hangingPunct="0">
              <a:spcBef>
                <a:spcPct val="20000"/>
              </a:spcBef>
              <a:spcAft>
                <a:spcPct val="0"/>
              </a:spcAft>
              <a:buFont typeface="Times New Roman" panose="02020603050405020304" pitchFamily="18" charset="0"/>
              <a:buChar char="–"/>
              <a:defRPr sz="2000">
                <a:solidFill>
                  <a:schemeClr val="tx1"/>
                </a:solidFill>
                <a:latin typeface="Arial Black" panose="020B0A04020102020204" pitchFamily="34" charset="0"/>
                <a:cs typeface="Arial" panose="020B0604020202020204" pitchFamily="34" charset="0"/>
              </a:defRPr>
            </a:lvl9pPr>
          </a:lstStyle>
          <a:p>
            <a:pPr eaLnBrk="1" hangingPunct="1">
              <a:spcBef>
                <a:spcPct val="0"/>
              </a:spcBef>
              <a:buClrTx/>
              <a:buFontTx/>
              <a:buNone/>
            </a:pPr>
            <a:endParaRPr lang="en-US" altLang="en-US" sz="1800"/>
          </a:p>
        </p:txBody>
      </p:sp>
      <p:sp>
        <p:nvSpPr>
          <p:cNvPr id="44038" name="Line 6">
            <a:extLst>
              <a:ext uri="{FF2B5EF4-FFF2-40B4-BE49-F238E27FC236}">
                <a16:creationId xmlns:a16="http://schemas.microsoft.com/office/drawing/2014/main" id="{8AF278D4-74FF-68A1-DBFF-6A996F23C3B0}"/>
              </a:ext>
            </a:extLst>
          </p:cNvPr>
          <p:cNvSpPr>
            <a:spLocks noChangeShapeType="1"/>
          </p:cNvSpPr>
          <p:nvPr/>
        </p:nvSpPr>
        <p:spPr bwMode="auto">
          <a:xfrm flipV="1">
            <a:off x="7643813" y="4643438"/>
            <a:ext cx="71437" cy="500062"/>
          </a:xfrm>
          <a:prstGeom prst="line">
            <a:avLst/>
          </a:prstGeom>
          <a:noFill/>
          <a:ln w="57150">
            <a:solidFill>
              <a:schemeClr val="bg2"/>
            </a:solidFill>
            <a:round/>
            <a:headEnd/>
            <a:tailEnd type="triangle" w="med" len="med"/>
          </a:ln>
        </p:spPr>
        <p:txBody>
          <a:bodyPr/>
          <a:lstStyle/>
          <a:p>
            <a:pPr eaLnBrk="1" hangingPunct="1">
              <a:defRPr/>
            </a:pPr>
            <a:endParaRPr lang="en-US">
              <a:cs typeface="Arial" charset="0"/>
            </a:endParaRPr>
          </a:p>
        </p:txBody>
      </p:sp>
      <p:sp>
        <p:nvSpPr>
          <p:cNvPr id="44039" name="Text Box 7">
            <a:extLst>
              <a:ext uri="{FF2B5EF4-FFF2-40B4-BE49-F238E27FC236}">
                <a16:creationId xmlns:a16="http://schemas.microsoft.com/office/drawing/2014/main" id="{9F9FCD73-B921-B1A9-8A34-EE3B89DF0C1E}"/>
              </a:ext>
            </a:extLst>
          </p:cNvPr>
          <p:cNvSpPr txBox="1">
            <a:spLocks noChangeArrowheads="1"/>
          </p:cNvSpPr>
          <p:nvPr/>
        </p:nvSpPr>
        <p:spPr bwMode="auto">
          <a:xfrm>
            <a:off x="7500938" y="4214813"/>
            <a:ext cx="571500" cy="307975"/>
          </a:xfrm>
          <a:prstGeom prst="rect">
            <a:avLst/>
          </a:prstGeom>
          <a:noFill/>
          <a:ln w="9525">
            <a:noFill/>
            <a:miter lim="800000"/>
            <a:headEnd/>
            <a:tailEnd/>
          </a:ln>
        </p:spPr>
        <p:txBody>
          <a:bodyPr>
            <a:spAutoFit/>
          </a:bodyPr>
          <a:lstStyle/>
          <a:p>
            <a:pPr eaLnBrk="1" hangingPunct="1">
              <a:spcBef>
                <a:spcPct val="50000"/>
              </a:spcBef>
              <a:defRPr/>
            </a:pPr>
            <a:r>
              <a:rPr lang="en-US" sz="1400" b="1" dirty="0">
                <a:solidFill>
                  <a:schemeClr val="bg2"/>
                </a:solidFill>
                <a:latin typeface="Arial Black" panose="020B0A04020102020204" pitchFamily="34" charset="0"/>
                <a:cs typeface="Arial" charset="0"/>
              </a:rPr>
              <a:t>SC</a:t>
            </a:r>
          </a:p>
        </p:txBody>
      </p:sp>
      <p:sp>
        <p:nvSpPr>
          <p:cNvPr id="11" name="Text Box 7">
            <a:extLst>
              <a:ext uri="{FF2B5EF4-FFF2-40B4-BE49-F238E27FC236}">
                <a16:creationId xmlns:a16="http://schemas.microsoft.com/office/drawing/2014/main" id="{5A41E388-5D81-1A7E-5609-585338417B95}"/>
              </a:ext>
            </a:extLst>
          </p:cNvPr>
          <p:cNvSpPr txBox="1">
            <a:spLocks noChangeArrowheads="1"/>
          </p:cNvSpPr>
          <p:nvPr/>
        </p:nvSpPr>
        <p:spPr bwMode="auto">
          <a:xfrm>
            <a:off x="7643813" y="3786188"/>
            <a:ext cx="357187" cy="307975"/>
          </a:xfrm>
          <a:prstGeom prst="rect">
            <a:avLst/>
          </a:prstGeom>
          <a:noFill/>
          <a:ln w="9525">
            <a:noFill/>
            <a:miter lim="800000"/>
            <a:headEnd/>
            <a:tailEnd/>
          </a:ln>
        </p:spPr>
        <p:txBody>
          <a:bodyPr>
            <a:spAutoFit/>
          </a:bodyPr>
          <a:lstStyle/>
          <a:p>
            <a:pPr eaLnBrk="1" hangingPunct="1">
              <a:spcBef>
                <a:spcPct val="50000"/>
              </a:spcBef>
              <a:defRPr/>
            </a:pPr>
            <a:r>
              <a:rPr lang="en-US" sz="1400" b="1" dirty="0">
                <a:solidFill>
                  <a:schemeClr val="bg2"/>
                </a:solidFill>
                <a:latin typeface="Arial Black" panose="020B0A04020102020204" pitchFamily="34" charset="0"/>
                <a:cs typeface="Arial" charset="0"/>
              </a:rPr>
              <a:t>P</a:t>
            </a:r>
          </a:p>
        </p:txBody>
      </p:sp>
      <p:sp>
        <p:nvSpPr>
          <p:cNvPr id="12" name="Text Box 7">
            <a:extLst>
              <a:ext uri="{FF2B5EF4-FFF2-40B4-BE49-F238E27FC236}">
                <a16:creationId xmlns:a16="http://schemas.microsoft.com/office/drawing/2014/main" id="{A026482F-F5A9-5E5A-B115-DED1ED994BD9}"/>
              </a:ext>
            </a:extLst>
          </p:cNvPr>
          <p:cNvSpPr txBox="1">
            <a:spLocks noChangeArrowheads="1"/>
          </p:cNvSpPr>
          <p:nvPr/>
        </p:nvSpPr>
        <p:spPr bwMode="auto">
          <a:xfrm>
            <a:off x="7858125" y="4643438"/>
            <a:ext cx="571500" cy="307975"/>
          </a:xfrm>
          <a:prstGeom prst="rect">
            <a:avLst/>
          </a:prstGeom>
          <a:noFill/>
          <a:ln w="9525">
            <a:noFill/>
            <a:miter lim="800000"/>
            <a:headEnd/>
            <a:tailEnd/>
          </a:ln>
        </p:spPr>
        <p:txBody>
          <a:bodyPr>
            <a:spAutoFit/>
          </a:bodyPr>
          <a:lstStyle/>
          <a:p>
            <a:pPr eaLnBrk="1" hangingPunct="1">
              <a:spcBef>
                <a:spcPct val="50000"/>
              </a:spcBef>
              <a:defRPr/>
            </a:pPr>
            <a:r>
              <a:rPr lang="en-US" sz="1400" b="1" dirty="0">
                <a:solidFill>
                  <a:schemeClr val="bg2"/>
                </a:solidFill>
                <a:latin typeface="Arial Black" panose="020B0A04020102020204" pitchFamily="34" charset="0"/>
                <a:cs typeface="Arial" charset="0"/>
              </a:rPr>
              <a:t>IC</a:t>
            </a:r>
          </a:p>
        </p:txBody>
      </p:sp>
      <p:sp>
        <p:nvSpPr>
          <p:cNvPr id="13" name="Text Box 7">
            <a:extLst>
              <a:ext uri="{FF2B5EF4-FFF2-40B4-BE49-F238E27FC236}">
                <a16:creationId xmlns:a16="http://schemas.microsoft.com/office/drawing/2014/main" id="{FE2154D0-3B24-92D1-F8BA-95A771FAFC1C}"/>
              </a:ext>
            </a:extLst>
          </p:cNvPr>
          <p:cNvSpPr txBox="1">
            <a:spLocks noChangeArrowheads="1"/>
          </p:cNvSpPr>
          <p:nvPr/>
        </p:nvSpPr>
        <p:spPr bwMode="auto">
          <a:xfrm>
            <a:off x="6858000" y="5072063"/>
            <a:ext cx="1214438" cy="523875"/>
          </a:xfrm>
          <a:prstGeom prst="rect">
            <a:avLst/>
          </a:prstGeom>
          <a:noFill/>
          <a:ln w="9525">
            <a:noFill/>
            <a:miter lim="800000"/>
            <a:headEnd/>
            <a:tailEnd/>
          </a:ln>
        </p:spPr>
        <p:txBody>
          <a:bodyPr>
            <a:spAutoFit/>
          </a:bodyPr>
          <a:lstStyle/>
          <a:p>
            <a:pPr eaLnBrk="1" hangingPunct="1">
              <a:spcBef>
                <a:spcPct val="50000"/>
              </a:spcBef>
              <a:defRPr/>
            </a:pPr>
            <a:r>
              <a:rPr lang="en-US" sz="1400" b="1" dirty="0">
                <a:solidFill>
                  <a:schemeClr val="bg2"/>
                </a:solidFill>
                <a:latin typeface="Arial Black" panose="020B0A04020102020204" pitchFamily="34" charset="0"/>
                <a:cs typeface="Arial" charset="0"/>
              </a:rPr>
              <a:t>Cerebral aqueduct</a:t>
            </a:r>
          </a:p>
        </p:txBody>
      </p:sp>
      <p:cxnSp>
        <p:nvCxnSpPr>
          <p:cNvPr id="3" name="Straight Arrow Connector 2">
            <a:extLst>
              <a:ext uri="{FF2B5EF4-FFF2-40B4-BE49-F238E27FC236}">
                <a16:creationId xmlns:a16="http://schemas.microsoft.com/office/drawing/2014/main" id="{50267EF8-7244-5F5B-0DA9-F49EBC31F7D2}"/>
              </a:ext>
            </a:extLst>
          </p:cNvPr>
          <p:cNvCxnSpPr/>
          <p:nvPr/>
        </p:nvCxnSpPr>
        <p:spPr bwMode="auto">
          <a:xfrm>
            <a:off x="4286250" y="908720"/>
            <a:ext cx="3071813" cy="3096344"/>
          </a:xfrm>
          <a:prstGeom prst="straightConnector1">
            <a:avLst/>
          </a:prstGeom>
          <a:solidFill>
            <a:schemeClr val="accent1"/>
          </a:solidFill>
          <a:ln w="9525" cap="flat" cmpd="sng" algn="ctr">
            <a:solidFill>
              <a:schemeClr val="bg2"/>
            </a:solidFill>
            <a:prstDash val="solid"/>
            <a:round/>
            <a:headEnd type="none" w="med" len="med"/>
            <a:tailEnd type="triangle"/>
          </a:ln>
          <a:effectLst/>
        </p:spPr>
      </p:cxn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45058" name="Rectangle 2">
            <a:extLst>
              <a:ext uri="{FF2B5EF4-FFF2-40B4-BE49-F238E27FC236}">
                <a16:creationId xmlns:a16="http://schemas.microsoft.com/office/drawing/2014/main" id="{2A89ECD1-0C17-D8A7-C2B6-EC132A5D9F4C}"/>
              </a:ext>
            </a:extLst>
          </p:cNvPr>
          <p:cNvSpPr>
            <a:spLocks noGrp="1" noChangeArrowheads="1"/>
          </p:cNvSpPr>
          <p:nvPr>
            <p:ph type="title"/>
          </p:nvPr>
        </p:nvSpPr>
        <p:spPr>
          <a:xfrm>
            <a:off x="755650" y="188913"/>
            <a:ext cx="7772400" cy="576262"/>
          </a:xfrm>
        </p:spPr>
        <p:txBody>
          <a:bodyPr/>
          <a:lstStyle/>
          <a:p>
            <a:pPr algn="ctr" eaLnBrk="1" hangingPunct="1">
              <a:defRPr/>
            </a:pPr>
            <a:r>
              <a:rPr lang="en-US" sz="4000" b="1" dirty="0">
                <a:solidFill>
                  <a:srgbClr val="C00000"/>
                </a:solidFill>
                <a:effectLst>
                  <a:outerShdw blurRad="38100" dist="38100" dir="2700000" algn="tl">
                    <a:srgbClr val="000000">
                      <a:alpha val="43137"/>
                    </a:srgbClr>
                  </a:outerShdw>
                </a:effectLst>
                <a:latin typeface="Arial Unicode MS" pitchFamily="34" charset="-128"/>
              </a:rPr>
              <a:t>Projection Fibers</a:t>
            </a:r>
          </a:p>
        </p:txBody>
      </p:sp>
      <p:sp>
        <p:nvSpPr>
          <p:cNvPr id="34819" name="Rectangle 3">
            <a:extLst>
              <a:ext uri="{FF2B5EF4-FFF2-40B4-BE49-F238E27FC236}">
                <a16:creationId xmlns:a16="http://schemas.microsoft.com/office/drawing/2014/main" id="{21356699-6CA3-1DF9-0BAD-BE6B1A2C1B86}"/>
              </a:ext>
            </a:extLst>
          </p:cNvPr>
          <p:cNvSpPr>
            <a:spLocks noGrp="1" noChangeArrowheads="1"/>
          </p:cNvSpPr>
          <p:nvPr>
            <p:ph type="body" sz="half" idx="1"/>
          </p:nvPr>
        </p:nvSpPr>
        <p:spPr>
          <a:xfrm>
            <a:off x="0" y="1374775"/>
            <a:ext cx="5000625" cy="4660900"/>
          </a:xfrm>
        </p:spPr>
        <p:txBody>
          <a:bodyPr/>
          <a:lstStyle/>
          <a:p>
            <a:pPr eaLnBrk="1" hangingPunct="1">
              <a:lnSpc>
                <a:spcPct val="80000"/>
              </a:lnSpc>
              <a:buClr>
                <a:srgbClr val="FF0000"/>
              </a:buClr>
              <a:buFont typeface="Arial" panose="020B0604020202020204" pitchFamily="34" charset="0"/>
              <a:buChar char="•"/>
              <a:defRPr/>
            </a:pPr>
            <a:r>
              <a:rPr lang="en-US" altLang="en-US" sz="2400" dirty="0">
                <a:solidFill>
                  <a:schemeClr val="bg2"/>
                </a:solidFill>
                <a:effectLst/>
                <a:latin typeface="Times New Roman" panose="02020603050405020304" pitchFamily="18" charset="0"/>
                <a:cs typeface="Times New Roman" panose="02020603050405020304" pitchFamily="18" charset="0"/>
              </a:rPr>
              <a:t>Fibers running vertically through the hemispheres</a:t>
            </a:r>
          </a:p>
          <a:p>
            <a:pPr eaLnBrk="1" hangingPunct="1">
              <a:lnSpc>
                <a:spcPct val="80000"/>
              </a:lnSpc>
              <a:buClr>
                <a:srgbClr val="FF0000"/>
              </a:buClr>
              <a:buFont typeface="Arial" panose="020B0604020202020204" pitchFamily="34" charset="0"/>
              <a:buChar char="•"/>
              <a:defRPr/>
            </a:pPr>
            <a:r>
              <a:rPr lang="en-US" altLang="en-US" sz="2400" dirty="0">
                <a:solidFill>
                  <a:schemeClr val="bg2"/>
                </a:solidFill>
                <a:effectLst/>
                <a:latin typeface="Times New Roman" panose="02020603050405020304" pitchFamily="18" charset="0"/>
                <a:cs typeface="Times New Roman" panose="02020603050405020304" pitchFamily="18" charset="0"/>
              </a:rPr>
              <a:t>Consist of:</a:t>
            </a:r>
          </a:p>
          <a:p>
            <a:pPr lvl="1" eaLnBrk="1" hangingPunct="1">
              <a:lnSpc>
                <a:spcPct val="80000"/>
              </a:lnSpc>
              <a:buClr>
                <a:srgbClr val="FF0000"/>
              </a:buClr>
              <a:buFont typeface="Arial" panose="020B0604020202020204" pitchFamily="34" charset="0"/>
              <a:buChar char="•"/>
              <a:defRPr/>
            </a:pPr>
            <a:r>
              <a:rPr lang="en-US" altLang="en-US" sz="2400" dirty="0">
                <a:solidFill>
                  <a:srgbClr val="FF0000"/>
                </a:solidFill>
                <a:effectLst/>
                <a:latin typeface="Times New Roman" panose="02020603050405020304" pitchFamily="18" charset="0"/>
                <a:cs typeface="Times New Roman" panose="02020603050405020304" pitchFamily="18" charset="0"/>
              </a:rPr>
              <a:t>Cortical afferent fibers </a:t>
            </a:r>
            <a:r>
              <a:rPr lang="en-US" altLang="en-US" sz="2400" dirty="0">
                <a:solidFill>
                  <a:schemeClr val="bg2"/>
                </a:solidFill>
                <a:effectLst/>
                <a:latin typeface="Times New Roman" panose="02020603050405020304" pitchFamily="18" charset="0"/>
                <a:cs typeface="Times New Roman" panose="02020603050405020304" pitchFamily="18" charset="0"/>
              </a:rPr>
              <a:t>conveying impulses </a:t>
            </a:r>
            <a:r>
              <a:rPr lang="en-US" altLang="en-US" sz="2400" dirty="0">
                <a:solidFill>
                  <a:srgbClr val="FF0000"/>
                </a:solidFill>
                <a:effectLst/>
                <a:latin typeface="Times New Roman" panose="02020603050405020304" pitchFamily="18" charset="0"/>
                <a:cs typeface="Times New Roman" panose="02020603050405020304" pitchFamily="18" charset="0"/>
              </a:rPr>
              <a:t>to </a:t>
            </a:r>
            <a:r>
              <a:rPr lang="en-US" altLang="en-US" sz="2400" dirty="0">
                <a:solidFill>
                  <a:schemeClr val="bg2"/>
                </a:solidFill>
                <a:effectLst/>
                <a:latin typeface="Times New Roman" panose="02020603050405020304" pitchFamily="18" charset="0"/>
                <a:cs typeface="Times New Roman" panose="02020603050405020304" pitchFamily="18" charset="0"/>
              </a:rPr>
              <a:t>the cerebral cortex: </a:t>
            </a:r>
            <a:r>
              <a:rPr lang="en-US" altLang="en-US" sz="2400" dirty="0">
                <a:solidFill>
                  <a:srgbClr val="FF0000"/>
                </a:solidFill>
                <a:effectLst/>
                <a:latin typeface="Times New Roman" panose="02020603050405020304" pitchFamily="18" charset="0"/>
                <a:cs typeface="Times New Roman" panose="02020603050405020304" pitchFamily="18" charset="0"/>
              </a:rPr>
              <a:t>(mainly </a:t>
            </a:r>
            <a:r>
              <a:rPr lang="en-US" altLang="en-US" sz="2400" dirty="0" err="1">
                <a:solidFill>
                  <a:srgbClr val="FF0000"/>
                </a:solidFill>
                <a:effectLst/>
                <a:latin typeface="Times New Roman" panose="02020603050405020304" pitchFamily="18" charset="0"/>
                <a:cs typeface="Times New Roman" panose="02020603050405020304" pitchFamily="18" charset="0"/>
              </a:rPr>
              <a:t>thalamo</a:t>
            </a:r>
            <a:r>
              <a:rPr lang="en-US" altLang="en-US" sz="2400" dirty="0">
                <a:solidFill>
                  <a:srgbClr val="FF0000"/>
                </a:solidFill>
                <a:effectLst/>
                <a:latin typeface="Times New Roman" panose="02020603050405020304" pitchFamily="18" charset="0"/>
                <a:cs typeface="Times New Roman" panose="02020603050405020304" pitchFamily="18" charset="0"/>
              </a:rPr>
              <a:t>-cortical fibers)</a:t>
            </a:r>
          </a:p>
          <a:p>
            <a:pPr lvl="1" eaLnBrk="1" hangingPunct="1">
              <a:lnSpc>
                <a:spcPct val="80000"/>
              </a:lnSpc>
              <a:buClr>
                <a:srgbClr val="FF0000"/>
              </a:buClr>
              <a:buFont typeface="Arial" panose="020B0604020202020204" pitchFamily="34" charset="0"/>
              <a:buChar char="•"/>
              <a:defRPr/>
            </a:pPr>
            <a:endParaRPr lang="en-US" altLang="en-US" sz="2400" dirty="0">
              <a:solidFill>
                <a:schemeClr val="bg2"/>
              </a:solidFill>
              <a:effectLst/>
              <a:latin typeface="Times New Roman" panose="02020603050405020304" pitchFamily="18" charset="0"/>
              <a:cs typeface="Times New Roman" panose="02020603050405020304" pitchFamily="18" charset="0"/>
            </a:endParaRPr>
          </a:p>
          <a:p>
            <a:pPr lvl="1" eaLnBrk="1" hangingPunct="1">
              <a:lnSpc>
                <a:spcPct val="80000"/>
              </a:lnSpc>
              <a:buClr>
                <a:srgbClr val="FF0000"/>
              </a:buClr>
              <a:buFont typeface="Arial" panose="020B0604020202020204" pitchFamily="34" charset="0"/>
              <a:buChar char="•"/>
              <a:defRPr/>
            </a:pPr>
            <a:r>
              <a:rPr lang="en-US" altLang="en-US" sz="2400" dirty="0">
                <a:solidFill>
                  <a:srgbClr val="FF0000"/>
                </a:solidFill>
                <a:effectLst/>
                <a:latin typeface="Times New Roman" panose="02020603050405020304" pitchFamily="18" charset="0"/>
                <a:cs typeface="Times New Roman" panose="02020603050405020304" pitchFamily="18" charset="0"/>
              </a:rPr>
              <a:t>Cortical efferent fibers </a:t>
            </a:r>
            <a:r>
              <a:rPr lang="en-US" altLang="en-US" sz="2400" dirty="0">
                <a:solidFill>
                  <a:schemeClr val="bg2"/>
                </a:solidFill>
                <a:effectLst/>
                <a:latin typeface="Times New Roman" panose="02020603050405020304" pitchFamily="18" charset="0"/>
                <a:cs typeface="Times New Roman" panose="02020603050405020304" pitchFamily="18" charset="0"/>
              </a:rPr>
              <a:t>carrying impulses away </a:t>
            </a:r>
            <a:r>
              <a:rPr lang="en-US" altLang="en-US" sz="2400" dirty="0">
                <a:solidFill>
                  <a:srgbClr val="FF0000"/>
                </a:solidFill>
                <a:effectLst/>
                <a:latin typeface="Times New Roman" panose="02020603050405020304" pitchFamily="18" charset="0"/>
                <a:cs typeface="Times New Roman" panose="02020603050405020304" pitchFamily="18" charset="0"/>
              </a:rPr>
              <a:t>from the cortex </a:t>
            </a:r>
            <a:r>
              <a:rPr lang="en-US" altLang="en-US" sz="2400" dirty="0">
                <a:solidFill>
                  <a:schemeClr val="bg2"/>
                </a:solidFill>
                <a:effectLst/>
                <a:latin typeface="Times New Roman" panose="02020603050405020304" pitchFamily="18" charset="0"/>
                <a:cs typeface="Times New Roman" panose="02020603050405020304" pitchFamily="18" charset="0"/>
              </a:rPr>
              <a:t>to the lower centers: </a:t>
            </a:r>
            <a:r>
              <a:rPr lang="en-US" altLang="en-US" sz="2400" dirty="0">
                <a:solidFill>
                  <a:srgbClr val="FF0000"/>
                </a:solidFill>
                <a:effectLst/>
                <a:latin typeface="Times New Roman" panose="02020603050405020304" pitchFamily="18" charset="0"/>
                <a:cs typeface="Times New Roman" panose="02020603050405020304" pitchFamily="18" charset="0"/>
              </a:rPr>
              <a:t>(</a:t>
            </a:r>
            <a:r>
              <a:rPr lang="en-US" altLang="en-US" sz="2400" dirty="0" err="1">
                <a:solidFill>
                  <a:srgbClr val="FF0000"/>
                </a:solidFill>
                <a:effectLst/>
                <a:latin typeface="Times New Roman" panose="02020603050405020304" pitchFamily="18" charset="0"/>
                <a:cs typeface="Times New Roman" panose="02020603050405020304" pitchFamily="18" charset="0"/>
              </a:rPr>
              <a:t>corticostriate</a:t>
            </a:r>
            <a:r>
              <a:rPr lang="en-US" altLang="en-US" sz="2400" dirty="0">
                <a:solidFill>
                  <a:srgbClr val="FF0000"/>
                </a:solidFill>
                <a:effectLst/>
                <a:latin typeface="Times New Roman" panose="02020603050405020304" pitchFamily="18" charset="0"/>
                <a:cs typeface="Times New Roman" panose="02020603050405020304" pitchFamily="18" charset="0"/>
              </a:rPr>
              <a:t>, corticobulbar, corticopontine, corticospinal, &amp; descending autonomic fibers)</a:t>
            </a:r>
          </a:p>
        </p:txBody>
      </p:sp>
      <p:sp>
        <p:nvSpPr>
          <p:cNvPr id="33796" name="Line 8">
            <a:extLst>
              <a:ext uri="{FF2B5EF4-FFF2-40B4-BE49-F238E27FC236}">
                <a16:creationId xmlns:a16="http://schemas.microsoft.com/office/drawing/2014/main" id="{B4887299-3138-E1DD-6D58-B29028E69C0A}"/>
              </a:ext>
            </a:extLst>
          </p:cNvPr>
          <p:cNvSpPr>
            <a:spLocks noChangeShapeType="1"/>
          </p:cNvSpPr>
          <p:nvPr/>
        </p:nvSpPr>
        <p:spPr bwMode="auto">
          <a:xfrm flipH="1" flipV="1">
            <a:off x="6443663" y="4581525"/>
            <a:ext cx="649287" cy="71438"/>
          </a:xfrm>
          <a:prstGeom prst="line">
            <a:avLst/>
          </a:prstGeom>
          <a:noFill/>
          <a:ln w="28575">
            <a:solidFill>
              <a:schemeClr val="bg1"/>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33797" name="Line 15">
            <a:extLst>
              <a:ext uri="{FF2B5EF4-FFF2-40B4-BE49-F238E27FC236}">
                <a16:creationId xmlns:a16="http://schemas.microsoft.com/office/drawing/2014/main" id="{82E90B28-F535-1497-3CF1-346732AC2DFC}"/>
              </a:ext>
            </a:extLst>
          </p:cNvPr>
          <p:cNvSpPr>
            <a:spLocks noChangeShapeType="1"/>
          </p:cNvSpPr>
          <p:nvPr/>
        </p:nvSpPr>
        <p:spPr bwMode="auto">
          <a:xfrm>
            <a:off x="6588125" y="4941888"/>
            <a:ext cx="360363" cy="0"/>
          </a:xfrm>
          <a:prstGeom prst="line">
            <a:avLst/>
          </a:prstGeom>
          <a:noFill/>
          <a:ln w="28575">
            <a:solidFill>
              <a:schemeClr val="bg1"/>
            </a:solidFill>
            <a:round/>
            <a:headEnd/>
            <a:tailEnd/>
          </a:ln>
          <a:extLst>
            <a:ext uri="{909E8E84-426E-40DD-AFC4-6F175D3DCCD1}">
              <a14:hiddenFill xmlns:a14="http://schemas.microsoft.com/office/drawing/2010/main">
                <a:noFill/>
              </a14:hiddenFill>
            </a:ext>
          </a:extLst>
        </p:spPr>
        <p:txBody>
          <a:bodyPr/>
          <a:lstStyle/>
          <a:p>
            <a:endParaRPr lang="en-GB"/>
          </a:p>
        </p:txBody>
      </p:sp>
      <p:pic>
        <p:nvPicPr>
          <p:cNvPr id="33798" name="Picture 15" descr="C:\Documents and Settings\Free User\My Documents\My Pictures\Copy of cr.png">
            <a:extLst>
              <a:ext uri="{FF2B5EF4-FFF2-40B4-BE49-F238E27FC236}">
                <a16:creationId xmlns:a16="http://schemas.microsoft.com/office/drawing/2014/main" id="{F9433B6E-6C0E-AF7E-5D98-A8DD397A24C1}"/>
              </a:ext>
            </a:extLst>
          </p:cNvPr>
          <p:cNvPicPr>
            <a:picLocks noGrp="1" noChangeAspect="1" noChangeArrowheads="1"/>
          </p:cNvPicPr>
          <p:nvPr>
            <p:ph type="clipArt" sz="half" idx="2"/>
          </p:nvPr>
        </p:nvPicPr>
        <p:blipFill>
          <a:blip r:embed="rId2">
            <a:extLst>
              <a:ext uri="{28A0092B-C50C-407E-A947-70E740481C1C}">
                <a14:useLocalDpi xmlns:a14="http://schemas.microsoft.com/office/drawing/2010/main" val="0"/>
              </a:ext>
            </a:extLst>
          </a:blip>
          <a:srcRect/>
          <a:stretch>
            <a:fillRect/>
          </a:stretch>
        </p:blipFill>
        <p:spPr>
          <a:xfrm>
            <a:off x="5429250" y="1357313"/>
            <a:ext cx="3714750" cy="4143375"/>
          </a:xfrm>
        </p:spPr>
      </p:pic>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38F7A29-291A-FD3D-A2DB-6C2601502252}"/>
              </a:ext>
            </a:extLst>
          </p:cNvPr>
          <p:cNvSpPr>
            <a:spLocks noGrp="1"/>
          </p:cNvSpPr>
          <p:nvPr>
            <p:ph sz="half" idx="4294967295"/>
          </p:nvPr>
        </p:nvSpPr>
        <p:spPr>
          <a:xfrm>
            <a:off x="214313" y="428625"/>
            <a:ext cx="4500562" cy="6143625"/>
          </a:xfrm>
        </p:spPr>
        <p:txBody>
          <a:bodyPr/>
          <a:lstStyle/>
          <a:p>
            <a:pPr eaLnBrk="1" hangingPunct="1">
              <a:lnSpc>
                <a:spcPct val="80000"/>
              </a:lnSpc>
              <a:buClr>
                <a:srgbClr val="FF0000"/>
              </a:buClr>
              <a:buSzPct val="80000"/>
              <a:buFont typeface="Arial" panose="020B0604020202020204" pitchFamily="34" charset="0"/>
              <a:buChar char="•"/>
              <a:defRPr/>
            </a:pPr>
            <a:r>
              <a:rPr lang="en-US" sz="2400" dirty="0">
                <a:solidFill>
                  <a:schemeClr val="bg2"/>
                </a:solidFill>
                <a:effectLst/>
                <a:cs typeface="Times New Roman" panose="02020603050405020304" pitchFamily="18" charset="0"/>
              </a:rPr>
              <a:t>Deeper to the cortex, </a:t>
            </a:r>
            <a:r>
              <a:rPr lang="en-GB" sz="2400" dirty="0">
                <a:solidFill>
                  <a:schemeClr val="bg2"/>
                </a:solidFill>
                <a:effectLst/>
              </a:rPr>
              <a:t>projection </a:t>
            </a:r>
            <a:r>
              <a:rPr lang="en-GB" sz="2400" dirty="0" err="1">
                <a:solidFill>
                  <a:schemeClr val="bg2"/>
                </a:solidFill>
                <a:effectLst/>
              </a:rPr>
              <a:t>fibers</a:t>
            </a:r>
            <a:r>
              <a:rPr lang="en-GB" sz="2400" dirty="0">
                <a:solidFill>
                  <a:schemeClr val="bg2"/>
                </a:solidFill>
                <a:effectLst/>
              </a:rPr>
              <a:t> running to and from the cerebral cortex fan out to form the </a:t>
            </a:r>
            <a:r>
              <a:rPr lang="en-US" sz="2400" dirty="0">
                <a:solidFill>
                  <a:schemeClr val="bg2"/>
                </a:solidFill>
                <a:effectLst/>
                <a:cs typeface="Times New Roman" panose="02020603050405020304" pitchFamily="18" charset="0"/>
              </a:rPr>
              <a:t> </a:t>
            </a:r>
            <a:r>
              <a:rPr lang="en-US" sz="2400" dirty="0">
                <a:solidFill>
                  <a:srgbClr val="C00000"/>
                </a:solidFill>
                <a:effectLst/>
                <a:cs typeface="Times New Roman" panose="02020603050405020304" pitchFamily="18" charset="0"/>
              </a:rPr>
              <a:t>corona radiata</a:t>
            </a:r>
          </a:p>
          <a:p>
            <a:pPr eaLnBrk="1" hangingPunct="1">
              <a:lnSpc>
                <a:spcPct val="80000"/>
              </a:lnSpc>
              <a:buClr>
                <a:srgbClr val="FF0000"/>
              </a:buClr>
              <a:buSzPct val="80000"/>
              <a:buFont typeface="Arial" panose="020B0604020202020204" pitchFamily="34" charset="0"/>
              <a:buChar char="•"/>
              <a:defRPr/>
            </a:pPr>
            <a:r>
              <a:rPr lang="en-US" sz="2400" dirty="0">
                <a:solidFill>
                  <a:schemeClr val="bg2"/>
                </a:solidFill>
                <a:effectLst/>
                <a:cs typeface="Times New Roman" panose="02020603050405020304" pitchFamily="18" charset="0"/>
              </a:rPr>
              <a:t>Then the fibers converge to form a sheath, called the </a:t>
            </a:r>
            <a:r>
              <a:rPr lang="en-US" sz="2400" dirty="0">
                <a:solidFill>
                  <a:srgbClr val="C00000"/>
                </a:solidFill>
                <a:effectLst/>
                <a:cs typeface="Times New Roman" panose="02020603050405020304" pitchFamily="18" charset="0"/>
              </a:rPr>
              <a:t>internal capsule,</a:t>
            </a:r>
            <a:r>
              <a:rPr lang="en-US" sz="2400" dirty="0">
                <a:solidFill>
                  <a:schemeClr val="tx2"/>
                </a:solidFill>
                <a:effectLst/>
                <a:cs typeface="Times New Roman" panose="02020603050405020304" pitchFamily="18" charset="0"/>
              </a:rPr>
              <a:t> </a:t>
            </a:r>
            <a:r>
              <a:rPr lang="en-US" sz="2400" dirty="0">
                <a:solidFill>
                  <a:schemeClr val="bg2"/>
                </a:solidFill>
                <a:effectLst/>
                <a:cs typeface="Times New Roman" panose="02020603050405020304" pitchFamily="18" charset="0"/>
              </a:rPr>
              <a:t>that passes between the thalamus and the basal ganglia</a:t>
            </a:r>
          </a:p>
          <a:p>
            <a:pPr eaLnBrk="1" hangingPunct="1">
              <a:lnSpc>
                <a:spcPct val="80000"/>
              </a:lnSpc>
              <a:buClr>
                <a:srgbClr val="FF0000"/>
              </a:buClr>
              <a:buSzPct val="80000"/>
              <a:buFont typeface="Arial" panose="020B0604020202020204" pitchFamily="34" charset="0"/>
              <a:buChar char="•"/>
              <a:defRPr/>
            </a:pPr>
            <a:r>
              <a:rPr lang="en-US" sz="2400" dirty="0">
                <a:solidFill>
                  <a:schemeClr val="bg2"/>
                </a:solidFill>
                <a:effectLst/>
                <a:cs typeface="Times New Roman" panose="02020603050405020304" pitchFamily="18" charset="0"/>
              </a:rPr>
              <a:t>Continue in the:</a:t>
            </a:r>
          </a:p>
          <a:p>
            <a:pPr lvl="1" eaLnBrk="1" hangingPunct="1">
              <a:lnSpc>
                <a:spcPct val="80000"/>
              </a:lnSpc>
              <a:buClr>
                <a:schemeClr val="bg2"/>
              </a:buClr>
              <a:buSzPct val="75000"/>
              <a:buFont typeface="Arial" panose="020B0604020202020204" pitchFamily="34" charset="0"/>
              <a:buChar char="•"/>
              <a:defRPr/>
            </a:pPr>
            <a:r>
              <a:rPr lang="en-US" sz="2400" dirty="0" err="1">
                <a:solidFill>
                  <a:srgbClr val="C00000"/>
                </a:solidFill>
                <a:effectLst/>
                <a:cs typeface="Times New Roman" panose="02020603050405020304" pitchFamily="18" charset="0"/>
              </a:rPr>
              <a:t>Crus</a:t>
            </a:r>
            <a:r>
              <a:rPr lang="en-US" sz="2400" dirty="0">
                <a:solidFill>
                  <a:srgbClr val="C00000"/>
                </a:solidFill>
                <a:effectLst/>
                <a:cs typeface="Times New Roman" panose="02020603050405020304" pitchFamily="18" charset="0"/>
              </a:rPr>
              <a:t> of the midbrain</a:t>
            </a:r>
          </a:p>
          <a:p>
            <a:pPr lvl="1" eaLnBrk="1" hangingPunct="1">
              <a:lnSpc>
                <a:spcPct val="80000"/>
              </a:lnSpc>
              <a:buClr>
                <a:schemeClr val="bg2"/>
              </a:buClr>
              <a:buSzPct val="75000"/>
              <a:buFont typeface="Arial" panose="020B0604020202020204" pitchFamily="34" charset="0"/>
              <a:buChar char="•"/>
              <a:defRPr/>
            </a:pPr>
            <a:r>
              <a:rPr lang="en-US" sz="2400" dirty="0">
                <a:solidFill>
                  <a:srgbClr val="C00000"/>
                </a:solidFill>
                <a:effectLst/>
                <a:cs typeface="Times New Roman" panose="02020603050405020304" pitchFamily="18" charset="0"/>
              </a:rPr>
              <a:t>Basilar part of </a:t>
            </a:r>
            <a:r>
              <a:rPr lang="en-US" sz="2400" dirty="0" err="1">
                <a:solidFill>
                  <a:srgbClr val="C00000"/>
                </a:solidFill>
                <a:effectLst/>
                <a:cs typeface="Times New Roman" panose="02020603050405020304" pitchFamily="18" charset="0"/>
              </a:rPr>
              <a:t>pons</a:t>
            </a:r>
            <a:endParaRPr lang="en-US" sz="2400" dirty="0">
              <a:solidFill>
                <a:srgbClr val="C00000"/>
              </a:solidFill>
              <a:effectLst/>
              <a:cs typeface="Times New Roman" panose="02020603050405020304" pitchFamily="18" charset="0"/>
            </a:endParaRPr>
          </a:p>
          <a:p>
            <a:pPr lvl="1" eaLnBrk="1" hangingPunct="1">
              <a:lnSpc>
                <a:spcPct val="80000"/>
              </a:lnSpc>
              <a:buClr>
                <a:schemeClr val="bg2"/>
              </a:buClr>
              <a:buSzPct val="75000"/>
              <a:buFont typeface="Arial" panose="020B0604020202020204" pitchFamily="34" charset="0"/>
              <a:buChar char="•"/>
              <a:defRPr/>
            </a:pPr>
            <a:r>
              <a:rPr lang="en-US" sz="2400" dirty="0">
                <a:solidFill>
                  <a:srgbClr val="C00000"/>
                </a:solidFill>
                <a:effectLst/>
                <a:cs typeface="Times New Roman" panose="02020603050405020304" pitchFamily="18" charset="0"/>
              </a:rPr>
              <a:t>Pyramid of medulla oblongata</a:t>
            </a:r>
          </a:p>
          <a:p>
            <a:pPr eaLnBrk="1" hangingPunct="1">
              <a:lnSpc>
                <a:spcPct val="80000"/>
              </a:lnSpc>
              <a:buClr>
                <a:srgbClr val="FF0000"/>
              </a:buClr>
              <a:buSzPct val="80000"/>
              <a:buFont typeface="Arial" panose="020B0604020202020204" pitchFamily="34" charset="0"/>
              <a:buChar char="•"/>
              <a:defRPr/>
            </a:pPr>
            <a:r>
              <a:rPr lang="en-US" sz="2400" dirty="0">
                <a:solidFill>
                  <a:schemeClr val="bg2"/>
                </a:solidFill>
                <a:effectLst/>
                <a:cs typeface="Times New Roman" panose="02020603050405020304" pitchFamily="18" charset="0"/>
              </a:rPr>
              <a:t>Continue in the spinal cord as the </a:t>
            </a:r>
            <a:r>
              <a:rPr lang="en-US" sz="2400" dirty="0" err="1">
                <a:solidFill>
                  <a:srgbClr val="C00000"/>
                </a:solidFill>
                <a:effectLst/>
                <a:cs typeface="Times New Roman" panose="02020603050405020304" pitchFamily="18" charset="0"/>
              </a:rPr>
              <a:t>corticospinal</a:t>
            </a:r>
            <a:r>
              <a:rPr lang="en-US" sz="2400" dirty="0">
                <a:solidFill>
                  <a:srgbClr val="C00000"/>
                </a:solidFill>
                <a:effectLst/>
                <a:cs typeface="Times New Roman" panose="02020603050405020304" pitchFamily="18" charset="0"/>
              </a:rPr>
              <a:t> tracts</a:t>
            </a:r>
          </a:p>
          <a:p>
            <a:pPr>
              <a:defRPr/>
            </a:pPr>
            <a:endParaRPr lang="en-US" sz="2400" dirty="0"/>
          </a:p>
        </p:txBody>
      </p:sp>
      <p:pic>
        <p:nvPicPr>
          <p:cNvPr id="34819" name="Picture 2" descr="C:\Documents and Settings\Free User\My Documents\My Pictures\ic.png">
            <a:extLst>
              <a:ext uri="{FF2B5EF4-FFF2-40B4-BE49-F238E27FC236}">
                <a16:creationId xmlns:a16="http://schemas.microsoft.com/office/drawing/2014/main" id="{277E556F-BA78-7692-2733-7190E368856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00563" y="785813"/>
            <a:ext cx="3914775" cy="576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Box 18">
            <a:extLst>
              <a:ext uri="{FF2B5EF4-FFF2-40B4-BE49-F238E27FC236}">
                <a16:creationId xmlns:a16="http://schemas.microsoft.com/office/drawing/2014/main" id="{FA8DE9F6-5782-F387-381D-967CC7A348C5}"/>
              </a:ext>
            </a:extLst>
          </p:cNvPr>
          <p:cNvSpPr txBox="1">
            <a:spLocks noChangeArrowheads="1"/>
          </p:cNvSpPr>
          <p:nvPr/>
        </p:nvSpPr>
        <p:spPr bwMode="auto">
          <a:xfrm>
            <a:off x="7643813" y="1571625"/>
            <a:ext cx="785812" cy="461963"/>
          </a:xfrm>
          <a:prstGeom prst="rect">
            <a:avLst/>
          </a:prstGeom>
          <a:noFill/>
          <a:ln w="9525">
            <a:noFill/>
            <a:miter lim="800000"/>
            <a:headEnd/>
            <a:tailEnd/>
          </a:ln>
        </p:spPr>
        <p:txBody>
          <a:bodyPr>
            <a:spAutoFit/>
          </a:bodyPr>
          <a:lstStyle/>
          <a:p>
            <a:pPr eaLnBrk="1" hangingPunct="1">
              <a:spcBef>
                <a:spcPct val="50000"/>
              </a:spcBef>
              <a:defRPr/>
            </a:pPr>
            <a:r>
              <a:rPr lang="en-US" sz="1200" dirty="0">
                <a:solidFill>
                  <a:schemeClr val="bg2"/>
                </a:solidFill>
                <a:latin typeface="Arial Black" panose="020B0A04020102020204" pitchFamily="34" charset="0"/>
                <a:cs typeface="Arial" charset="0"/>
              </a:rPr>
              <a:t>corona </a:t>
            </a:r>
            <a:r>
              <a:rPr lang="en-US" sz="1200" dirty="0" err="1">
                <a:solidFill>
                  <a:schemeClr val="bg2"/>
                </a:solidFill>
                <a:latin typeface="Arial Black" panose="020B0A04020102020204" pitchFamily="34" charset="0"/>
                <a:cs typeface="Arial" charset="0"/>
              </a:rPr>
              <a:t>radiata</a:t>
            </a:r>
            <a:endParaRPr lang="en-US" sz="1200" dirty="0">
              <a:solidFill>
                <a:schemeClr val="bg2"/>
              </a:solidFill>
              <a:latin typeface="Arial Black" panose="020B0A04020102020204" pitchFamily="34" charset="0"/>
              <a:cs typeface="Arial" charset="0"/>
            </a:endParaRPr>
          </a:p>
        </p:txBody>
      </p:sp>
      <p:sp>
        <p:nvSpPr>
          <p:cNvPr id="34821" name="Line 12">
            <a:extLst>
              <a:ext uri="{FF2B5EF4-FFF2-40B4-BE49-F238E27FC236}">
                <a16:creationId xmlns:a16="http://schemas.microsoft.com/office/drawing/2014/main" id="{4A187FD6-3BAC-3E3E-7E5C-39856A3D95E0}"/>
              </a:ext>
            </a:extLst>
          </p:cNvPr>
          <p:cNvSpPr>
            <a:spLocks noChangeShapeType="1"/>
          </p:cNvSpPr>
          <p:nvPr/>
        </p:nvSpPr>
        <p:spPr bwMode="auto">
          <a:xfrm flipH="1" flipV="1">
            <a:off x="6715125" y="1500188"/>
            <a:ext cx="928688" cy="214312"/>
          </a:xfrm>
          <a:prstGeom prst="line">
            <a:avLst/>
          </a:prstGeom>
          <a:noFill/>
          <a:ln w="38100">
            <a:solidFill>
              <a:schemeClr val="bg2"/>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cxnSp>
        <p:nvCxnSpPr>
          <p:cNvPr id="8" name="Straight Arrow Connector 7">
            <a:extLst>
              <a:ext uri="{FF2B5EF4-FFF2-40B4-BE49-F238E27FC236}">
                <a16:creationId xmlns:a16="http://schemas.microsoft.com/office/drawing/2014/main" id="{06DCD2BD-769D-A99E-5E7E-6C56D3123018}"/>
              </a:ext>
            </a:extLst>
          </p:cNvPr>
          <p:cNvCxnSpPr/>
          <p:nvPr/>
        </p:nvCxnSpPr>
        <p:spPr>
          <a:xfrm flipV="1">
            <a:off x="3786188" y="2714625"/>
            <a:ext cx="2000250" cy="1071563"/>
          </a:xfrm>
          <a:prstGeom prst="straightConnector1">
            <a:avLst/>
          </a:prstGeom>
          <a:ln w="28575">
            <a:solidFill>
              <a:schemeClr val="bg2"/>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id="{968372B0-60B8-2AA0-B802-57E269B12183}"/>
              </a:ext>
            </a:extLst>
          </p:cNvPr>
          <p:cNvCxnSpPr/>
          <p:nvPr/>
        </p:nvCxnSpPr>
        <p:spPr>
          <a:xfrm flipV="1">
            <a:off x="3714750" y="3429000"/>
            <a:ext cx="1785938" cy="785813"/>
          </a:xfrm>
          <a:prstGeom prst="straightConnector1">
            <a:avLst/>
          </a:prstGeom>
          <a:ln w="28575">
            <a:solidFill>
              <a:schemeClr val="bg2"/>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294110F2-FBF3-93FC-14DC-B81D65747D52}"/>
              </a:ext>
            </a:extLst>
          </p:cNvPr>
          <p:cNvCxnSpPr/>
          <p:nvPr/>
        </p:nvCxnSpPr>
        <p:spPr>
          <a:xfrm flipV="1">
            <a:off x="3786188" y="4071938"/>
            <a:ext cx="2000250" cy="571500"/>
          </a:xfrm>
          <a:prstGeom prst="straightConnector1">
            <a:avLst/>
          </a:prstGeom>
          <a:ln w="28575">
            <a:solidFill>
              <a:schemeClr val="bg2"/>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theme/theme1.xml><?xml version="1.0" encoding="utf-8"?>
<a:theme xmlns:a="http://schemas.openxmlformats.org/drawingml/2006/main" name="Azure">
  <a:themeElements>
    <a:clrScheme name="Azure 1">
      <a:dk1>
        <a:srgbClr val="000000"/>
      </a:dk1>
      <a:lt1>
        <a:srgbClr val="FFFFFF"/>
      </a:lt1>
      <a:dk2>
        <a:srgbClr val="3333FF"/>
      </a:dk2>
      <a:lt2>
        <a:srgbClr val="00FFFF"/>
      </a:lt2>
      <a:accent1>
        <a:srgbClr val="00CCCC"/>
      </a:accent1>
      <a:accent2>
        <a:srgbClr val="6666FF"/>
      </a:accent2>
      <a:accent3>
        <a:srgbClr val="ADADFF"/>
      </a:accent3>
      <a:accent4>
        <a:srgbClr val="DADADA"/>
      </a:accent4>
      <a:accent5>
        <a:srgbClr val="AAE2E2"/>
      </a:accent5>
      <a:accent6>
        <a:srgbClr val="5C5CE7"/>
      </a:accent6>
      <a:hlink>
        <a:srgbClr val="CCCCFF"/>
      </a:hlink>
      <a:folHlink>
        <a:srgbClr val="CC99FF"/>
      </a:folHlink>
    </a:clrScheme>
    <a:fontScheme name="Azure">
      <a:majorFont>
        <a:latin typeface="Times New Roman"/>
        <a:ea typeface=""/>
        <a:cs typeface="Times New Roman"/>
      </a:majorFont>
      <a:minorFont>
        <a:latin typeface="Times New Roman"/>
        <a:ea typeface=""/>
        <a:cs typeface="Times New Roma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cs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cs typeface="Times New Roman" pitchFamily="18" charset="0"/>
          </a:defRPr>
        </a:defPPr>
      </a:lstStyle>
    </a:lnDef>
  </a:objectDefaults>
  <a:extraClrSchemeLst>
    <a:extraClrScheme>
      <a:clrScheme name="Azure 1">
        <a:dk1>
          <a:srgbClr val="000000"/>
        </a:dk1>
        <a:lt1>
          <a:srgbClr val="FFFFFF"/>
        </a:lt1>
        <a:dk2>
          <a:srgbClr val="3333FF"/>
        </a:dk2>
        <a:lt2>
          <a:srgbClr val="00FFFF"/>
        </a:lt2>
        <a:accent1>
          <a:srgbClr val="00CCCC"/>
        </a:accent1>
        <a:accent2>
          <a:srgbClr val="6666FF"/>
        </a:accent2>
        <a:accent3>
          <a:srgbClr val="ADADFF"/>
        </a:accent3>
        <a:accent4>
          <a:srgbClr val="DADADA"/>
        </a:accent4>
        <a:accent5>
          <a:srgbClr val="AAE2E2"/>
        </a:accent5>
        <a:accent6>
          <a:srgbClr val="5C5CE7"/>
        </a:accent6>
        <a:hlink>
          <a:srgbClr val="CCCCFF"/>
        </a:hlink>
        <a:folHlink>
          <a:srgbClr val="CC99FF"/>
        </a:folHlink>
      </a:clrScheme>
      <a:clrMap bg1="dk2" tx1="lt1" bg2="dk1" tx2="lt2" accent1="accent1" accent2="accent2" accent3="accent3" accent4="accent4" accent5="accent5" accent6="accent6" hlink="hlink" folHlink="folHlink"/>
    </a:extraClrScheme>
    <a:extraClrScheme>
      <a:clrScheme name="Azure 2">
        <a:dk1>
          <a:srgbClr val="000000"/>
        </a:dk1>
        <a:lt1>
          <a:srgbClr val="CCECFF"/>
        </a:lt1>
        <a:dk2>
          <a:srgbClr val="330099"/>
        </a:dk2>
        <a:lt2>
          <a:srgbClr val="0099CC"/>
        </a:lt2>
        <a:accent1>
          <a:srgbClr val="009999"/>
        </a:accent1>
        <a:accent2>
          <a:srgbClr val="FF99CC"/>
        </a:accent2>
        <a:accent3>
          <a:srgbClr val="E2F4FF"/>
        </a:accent3>
        <a:accent4>
          <a:srgbClr val="000000"/>
        </a:accent4>
        <a:accent5>
          <a:srgbClr val="AACACA"/>
        </a:accent5>
        <a:accent6>
          <a:srgbClr val="E78AB9"/>
        </a:accent6>
        <a:hlink>
          <a:srgbClr val="6600CC"/>
        </a:hlink>
        <a:folHlink>
          <a:srgbClr val="3366FF"/>
        </a:folHlink>
      </a:clrScheme>
      <a:clrMap bg1="lt1" tx1="dk1" bg2="lt2" tx2="dk2" accent1="accent1" accent2="accent2" accent3="accent3" accent4="accent4" accent5="accent5" accent6="accent6" hlink="hlink" folHlink="folHlink"/>
    </a:extraClrScheme>
    <a:extraClrScheme>
      <a:clrScheme name="Azure 3">
        <a:dk1>
          <a:srgbClr val="000000"/>
        </a:dk1>
        <a:lt1>
          <a:srgbClr val="FFFFFF"/>
        </a:lt1>
        <a:dk2>
          <a:srgbClr val="000000"/>
        </a:dk2>
        <a:lt2>
          <a:srgbClr val="CBCBCB"/>
        </a:lt2>
        <a:accent1>
          <a:srgbClr val="B2B2B2"/>
        </a:accent1>
        <a:accent2>
          <a:srgbClr val="DDDDDD"/>
        </a:accent2>
        <a:accent3>
          <a:srgbClr val="FFFFFF"/>
        </a:accent3>
        <a:accent4>
          <a:srgbClr val="000000"/>
        </a:accent4>
        <a:accent5>
          <a:srgbClr val="D5D5D5"/>
        </a:accent5>
        <a:accent6>
          <a:srgbClr val="C8C8C8"/>
        </a:accent6>
        <a:hlink>
          <a:srgbClr val="5F5F5F"/>
        </a:hlink>
        <a:folHlink>
          <a:srgbClr val="969696"/>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11071</TotalTime>
  <Words>8120</Words>
  <Application>Microsoft Office PowerPoint</Application>
  <PresentationFormat>On-screen Show (4:3)</PresentationFormat>
  <Paragraphs>682</Paragraphs>
  <Slides>118</Slides>
  <Notes>4</Notes>
  <HiddenSlides>0</HiddenSlides>
  <MMClips>0</MMClips>
  <ScaleCrop>false</ScaleCrop>
  <HeadingPairs>
    <vt:vector size="8" baseType="variant">
      <vt:variant>
        <vt:lpstr>Fonts Used</vt:lpstr>
      </vt:variant>
      <vt:variant>
        <vt:i4>12</vt:i4>
      </vt:variant>
      <vt:variant>
        <vt:lpstr>Theme</vt:lpstr>
      </vt:variant>
      <vt:variant>
        <vt:i4>1</vt:i4>
      </vt:variant>
      <vt:variant>
        <vt:lpstr>Embedded OLE Servers</vt:lpstr>
      </vt:variant>
      <vt:variant>
        <vt:i4>1</vt:i4>
      </vt:variant>
      <vt:variant>
        <vt:lpstr>Slide Titles</vt:lpstr>
      </vt:variant>
      <vt:variant>
        <vt:i4>118</vt:i4>
      </vt:variant>
    </vt:vector>
  </HeadingPairs>
  <TitlesOfParts>
    <vt:vector size="132" baseType="lpstr">
      <vt:lpstr>Arial Unicode MS</vt:lpstr>
      <vt:lpstr>Algerian</vt:lpstr>
      <vt:lpstr>Arial</vt:lpstr>
      <vt:lpstr>Arial Black</vt:lpstr>
      <vt:lpstr>Arial Rounded MT Bold</vt:lpstr>
      <vt:lpstr>Book Antiqua</vt:lpstr>
      <vt:lpstr>Calibri</vt:lpstr>
      <vt:lpstr>Castellar</vt:lpstr>
      <vt:lpstr>Constantia</vt:lpstr>
      <vt:lpstr>Eras Bold ITC</vt:lpstr>
      <vt:lpstr>Times New Roman</vt:lpstr>
      <vt:lpstr>Wingdings</vt:lpstr>
      <vt:lpstr>Azure</vt:lpstr>
      <vt:lpstr>Photo Editor Photo</vt:lpstr>
      <vt:lpstr>TELENCEPHALON (CEREBRUM)</vt:lpstr>
      <vt:lpstr>Cerebrum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Grooves (sulci) of Medial Surface</vt:lpstr>
      <vt:lpstr>Gyri of  Medial surface (Facies medialis)</vt:lpstr>
      <vt:lpstr>PowerPoint Presentation</vt:lpstr>
      <vt:lpstr>PowerPoint Presentation</vt:lpstr>
      <vt:lpstr>PowerPoint Presentation</vt:lpstr>
      <vt:lpstr>Grey matter of cerebrum</vt:lpstr>
      <vt:lpstr>Cortex of cerebrum</vt:lpstr>
      <vt:lpstr>Histological Structure of Cerebral Cortex</vt:lpstr>
      <vt:lpstr>Histological Structure of Cerebral Cortex</vt:lpstr>
      <vt:lpstr>PowerPoint Presentation</vt:lpstr>
      <vt:lpstr>Functions of the Cerebral Cortex</vt:lpstr>
      <vt:lpstr>Functional Areas  of the   Cerebral Cortex - divided according the function -</vt:lpstr>
      <vt:lpstr>Functional areas of the Cerebral Cortex</vt:lpstr>
      <vt:lpstr>Functional areas of the Cerebral Cortex</vt:lpstr>
      <vt:lpstr>Functional areas of the Cerebral Cortex</vt:lpstr>
      <vt:lpstr>Functional areas of the Cerebral Cortex</vt:lpstr>
      <vt:lpstr>Functional areas of the Cerebral Cortex</vt:lpstr>
      <vt:lpstr>Functional areas of the Cerebral Cortex</vt:lpstr>
      <vt:lpstr>Functional areas of the Cerebral Cortex</vt:lpstr>
      <vt:lpstr>Functional areas of the Cerebral Cortex</vt:lpstr>
      <vt:lpstr>PowerPoint Presentation</vt:lpstr>
      <vt:lpstr>Functional areas of the Cerebral Cortex</vt:lpstr>
      <vt:lpstr>Functional areas of the Cerebral Cortex</vt:lpstr>
      <vt:lpstr>PowerPoint Presentation</vt:lpstr>
      <vt:lpstr>Functional areas of the Cerebral Cortex</vt:lpstr>
      <vt:lpstr>Functional areas of the Cerebral Cortex</vt:lpstr>
      <vt:lpstr>Functional areas of the Cerebral Cortex</vt:lpstr>
      <vt:lpstr>Functional areas of the Cerebral Cortex</vt:lpstr>
      <vt:lpstr>Functional areas of the Cerebral Cortex</vt:lpstr>
      <vt:lpstr>Functional areas of the Cerebral Cortex</vt:lpstr>
      <vt:lpstr>Functional Areas  of the   Cerebral Cortex - divided according the lobes - </vt:lpstr>
      <vt:lpstr>Frontal Lobe</vt:lpstr>
      <vt:lpstr>PowerPoint Presentation</vt:lpstr>
      <vt:lpstr>PowerPoint Presentation</vt:lpstr>
      <vt:lpstr>PowerPoint Presentation</vt:lpstr>
      <vt:lpstr>PowerPoint Presentation</vt:lpstr>
      <vt:lpstr>PowerPoint Presentation</vt:lpstr>
      <vt:lpstr>PowerPoint Presentation</vt:lpstr>
      <vt:lpstr>Parietal lobe</vt:lpstr>
      <vt:lpstr>PowerPoint Presentation</vt:lpstr>
      <vt:lpstr>PowerPoint Presentation</vt:lpstr>
      <vt:lpstr>PowerPoint Presentation</vt:lpstr>
      <vt:lpstr>PowerPoint Presentation</vt:lpstr>
      <vt:lpstr>PowerPoint Presentation</vt:lpstr>
      <vt:lpstr>Temporal Lobe</vt:lpstr>
      <vt:lpstr>PowerPoint Presentation</vt:lpstr>
      <vt:lpstr>PowerPoint Presentation</vt:lpstr>
      <vt:lpstr>Occipital Lobe</vt:lpstr>
      <vt:lpstr>PowerPoint Presentation</vt:lpstr>
      <vt:lpstr>Insula</vt:lpstr>
      <vt:lpstr>Language Areas</vt:lpstr>
      <vt:lpstr>Hemispheric Dominance</vt:lpstr>
      <vt:lpstr>PowerPoint Presentation</vt:lpstr>
      <vt:lpstr>CLINICAL NOTES</vt:lpstr>
      <vt:lpstr>Focal Cerebral Lesions  (vascular or tumor)</vt:lpstr>
      <vt:lpstr>PowerPoint Presentation</vt:lpstr>
      <vt:lpstr>PowerPoint Presentation</vt:lpstr>
      <vt:lpstr>White Matter  (Medulla)</vt:lpstr>
      <vt:lpstr>White Matter</vt:lpstr>
      <vt:lpstr>PowerPoint Presentation</vt:lpstr>
      <vt:lpstr>Association Fibers</vt:lpstr>
      <vt:lpstr>Short Association Fibers</vt:lpstr>
      <vt:lpstr>Long Association Fibers</vt:lpstr>
      <vt:lpstr>PowerPoint Presentation</vt:lpstr>
      <vt:lpstr>PowerPoint Presentation</vt:lpstr>
      <vt:lpstr>Commissural Fibers</vt:lpstr>
      <vt:lpstr>Corpus Callosum</vt:lpstr>
      <vt:lpstr>PowerPoint Presentation</vt:lpstr>
      <vt:lpstr>PowerPoint Presentation</vt:lpstr>
      <vt:lpstr>Parts of Corpus Callosum</vt:lpstr>
      <vt:lpstr>Anterior Commissure</vt:lpstr>
      <vt:lpstr>Hippocampal Commissure</vt:lpstr>
      <vt:lpstr> Posterior Commissure </vt:lpstr>
      <vt:lpstr>Projection Fibers</vt:lpstr>
      <vt:lpstr>PowerPoint Presentation</vt:lpstr>
      <vt:lpstr>PowerPoint Presentation</vt:lpstr>
      <vt:lpstr>Internal Capsule</vt:lpstr>
      <vt:lpstr>PowerPoint Presentation</vt:lpstr>
      <vt:lpstr>PowerPoint Presentation</vt:lpstr>
      <vt:lpstr>PowerPoint Presentation</vt:lpstr>
      <vt:lpstr>PowerPoint Presentation</vt:lpstr>
      <vt:lpstr>PowerPoint Presentation</vt:lpstr>
      <vt:lpstr>PowerPoint Presentation</vt:lpstr>
      <vt:lpstr>Clinical Notes</vt:lpstr>
      <vt:lpstr>Lateral Ventricle</vt:lpstr>
      <vt:lpstr>Lateral Ventricle</vt:lpstr>
      <vt:lpstr>PowerPoint Presentation</vt:lpstr>
      <vt:lpstr>Anterior (frontal) Horn</vt:lpstr>
      <vt:lpstr>Central Part (Body)</vt:lpstr>
      <vt:lpstr>Posterior (Occipital) Horn</vt:lpstr>
      <vt:lpstr>Inferior (Temporal) Horn</vt:lpstr>
      <vt:lpstr>Choroid Plexus</vt:lpstr>
      <vt:lpstr>PowerPoint Presentation</vt:lpstr>
      <vt:lpstr>Septum Pellucidum</vt:lpstr>
    </vt:vector>
  </TitlesOfParts>
  <Company>KSU</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Cerebrum</dc:title>
  <dc:creator>Zeenat Zaidi</dc:creator>
  <cp:lastModifiedBy>ivanaanatom ivanaanatom</cp:lastModifiedBy>
  <cp:revision>147</cp:revision>
  <cp:lastPrinted>1601-01-01T00:00:00Z</cp:lastPrinted>
  <dcterms:created xsi:type="dcterms:W3CDTF">2008-03-26T06:04:26Z</dcterms:created>
  <dcterms:modified xsi:type="dcterms:W3CDTF">2024-05-09T12:18:21Z</dcterms:modified>
</cp:coreProperties>
</file>